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0" r:id="rId2"/>
    <p:sldId id="257" r:id="rId3"/>
    <p:sldId id="281" r:id="rId4"/>
    <p:sldId id="282" r:id="rId5"/>
    <p:sldId id="283" r:id="rId6"/>
    <p:sldId id="258" r:id="rId7"/>
    <p:sldId id="262" r:id="rId8"/>
    <p:sldId id="263" r:id="rId9"/>
    <p:sldId id="264" r:id="rId10"/>
    <p:sldId id="265" r:id="rId11"/>
    <p:sldId id="274" r:id="rId12"/>
    <p:sldId id="275" r:id="rId13"/>
    <p:sldId id="276" r:id="rId14"/>
    <p:sldId id="277" r:id="rId15"/>
    <p:sldId id="278" r:id="rId16"/>
    <p:sldId id="279" r:id="rId17"/>
    <p:sldId id="285" r:id="rId18"/>
    <p:sldId id="286" r:id="rId19"/>
    <p:sldId id="273" r:id="rId2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1488" userDrawn="1">
          <p15:clr>
            <a:srgbClr val="A4A3A4"/>
          </p15:clr>
        </p15:guide>
        <p15:guide id="3" pos="4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E38"/>
    <a:srgbClr val="42824D"/>
    <a:srgbClr val="A6A6A6"/>
    <a:srgbClr val="5EAA67"/>
    <a:srgbClr val="849D4E"/>
    <a:srgbClr val="4D4D4D"/>
    <a:srgbClr val="00A4D2"/>
    <a:srgbClr val="FF7C80"/>
    <a:srgbClr val="FFFF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4032"/>
        <p:guide pos="1488"/>
        <p:guide pos="47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E1772DF-DD7C-4C26-BBB2-F028422FA44B}" type="datetimeFigureOut">
              <a:rPr lang="en-US" smtClean="0"/>
              <a:t>6/20/2022</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2992280-2DBF-46C2-939E-B678F9B6CB4A}" type="slidenum">
              <a:rPr lang="en-US" smtClean="0"/>
              <a:t>‹#›</a:t>
            </a:fld>
            <a:endParaRPr lang="en-US" dirty="0"/>
          </a:p>
        </p:txBody>
      </p:sp>
    </p:spTree>
    <p:extLst>
      <p:ext uri="{BB962C8B-B14F-4D97-AF65-F5344CB8AC3E}">
        <p14:creationId xmlns:p14="http://schemas.microsoft.com/office/powerpoint/2010/main" val="363747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5"/>
          </p:nvPr>
        </p:nvSpPr>
        <p:spPr/>
        <p:txBody>
          <a:bodyPr/>
          <a:lstStyle/>
          <a:p>
            <a:fld id="{12992280-2DBF-46C2-939E-B678F9B6CB4A}" type="slidenum">
              <a:rPr lang="en-US" smtClean="0"/>
              <a:t>1</a:t>
            </a:fld>
            <a:endParaRPr lang="en-US" dirty="0"/>
          </a:p>
        </p:txBody>
      </p:sp>
    </p:spTree>
    <p:extLst>
      <p:ext uri="{BB962C8B-B14F-4D97-AF65-F5344CB8AC3E}">
        <p14:creationId xmlns:p14="http://schemas.microsoft.com/office/powerpoint/2010/main" val="353949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5"/>
          </p:nvPr>
        </p:nvSpPr>
        <p:spPr/>
        <p:txBody>
          <a:bodyPr/>
          <a:lstStyle/>
          <a:p>
            <a:fld id="{12992280-2DBF-46C2-939E-B678F9B6CB4A}" type="slidenum">
              <a:rPr lang="en-US" smtClean="0"/>
              <a:t>2</a:t>
            </a:fld>
            <a:endParaRPr lang="en-US" dirty="0"/>
          </a:p>
        </p:txBody>
      </p:sp>
    </p:spTree>
    <p:extLst>
      <p:ext uri="{BB962C8B-B14F-4D97-AF65-F5344CB8AC3E}">
        <p14:creationId xmlns:p14="http://schemas.microsoft.com/office/powerpoint/2010/main" val="290514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16</a:t>
            </a:fld>
            <a:endParaRPr lang="en-US"/>
          </a:p>
        </p:txBody>
      </p:sp>
    </p:spTree>
    <p:extLst>
      <p:ext uri="{BB962C8B-B14F-4D97-AF65-F5344CB8AC3E}">
        <p14:creationId xmlns:p14="http://schemas.microsoft.com/office/powerpoint/2010/main" val="310695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17</a:t>
            </a:fld>
            <a:endParaRPr lang="en-US"/>
          </a:p>
        </p:txBody>
      </p:sp>
    </p:spTree>
    <p:extLst>
      <p:ext uri="{BB962C8B-B14F-4D97-AF65-F5344CB8AC3E}">
        <p14:creationId xmlns:p14="http://schemas.microsoft.com/office/powerpoint/2010/main" val="78240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92280-2DBF-46C2-939E-B678F9B6CB4A}" type="slidenum">
              <a:rPr lang="en-US" smtClean="0"/>
              <a:t>18</a:t>
            </a:fld>
            <a:endParaRPr lang="en-US"/>
          </a:p>
        </p:txBody>
      </p:sp>
    </p:spTree>
    <p:extLst>
      <p:ext uri="{BB962C8B-B14F-4D97-AF65-F5344CB8AC3E}">
        <p14:creationId xmlns:p14="http://schemas.microsoft.com/office/powerpoint/2010/main" val="394647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2798064" y="138684"/>
            <a:ext cx="6602095" cy="6591300"/>
          </a:xfrm>
          <a:custGeom>
            <a:avLst/>
            <a:gdLst/>
            <a:ahLst/>
            <a:cxnLst/>
            <a:rect l="l" t="t" r="r" b="b"/>
            <a:pathLst>
              <a:path w="6602095" h="6591300">
                <a:moveTo>
                  <a:pt x="3635544" y="6578600"/>
                </a:moveTo>
                <a:lnTo>
                  <a:pt x="2966423" y="6578600"/>
                </a:lnTo>
                <a:lnTo>
                  <a:pt x="3013670" y="6591300"/>
                </a:lnTo>
                <a:lnTo>
                  <a:pt x="3588297" y="6591300"/>
                </a:lnTo>
                <a:lnTo>
                  <a:pt x="3635544" y="6578600"/>
                </a:lnTo>
                <a:close/>
              </a:path>
              <a:path w="6602095" h="6591300">
                <a:moveTo>
                  <a:pt x="3729447" y="6565900"/>
                </a:moveTo>
                <a:lnTo>
                  <a:pt x="2872520" y="6565900"/>
                </a:lnTo>
                <a:lnTo>
                  <a:pt x="2919372" y="6578600"/>
                </a:lnTo>
                <a:lnTo>
                  <a:pt x="3682595" y="6578600"/>
                </a:lnTo>
                <a:lnTo>
                  <a:pt x="3729447" y="6565900"/>
                </a:lnTo>
                <a:close/>
              </a:path>
              <a:path w="6602095" h="6591300">
                <a:moveTo>
                  <a:pt x="3822531" y="6553200"/>
                </a:moveTo>
                <a:lnTo>
                  <a:pt x="2779436" y="6553200"/>
                </a:lnTo>
                <a:lnTo>
                  <a:pt x="2825874" y="6565900"/>
                </a:lnTo>
                <a:lnTo>
                  <a:pt x="3776093" y="6565900"/>
                </a:lnTo>
                <a:lnTo>
                  <a:pt x="3822531" y="6553200"/>
                </a:lnTo>
                <a:close/>
              </a:path>
              <a:path w="6602095" h="6591300">
                <a:moveTo>
                  <a:pt x="3960541" y="6527800"/>
                </a:moveTo>
                <a:lnTo>
                  <a:pt x="2641426" y="6527800"/>
                </a:lnTo>
                <a:lnTo>
                  <a:pt x="2733212" y="6553200"/>
                </a:lnTo>
                <a:lnTo>
                  <a:pt x="3868755" y="6553200"/>
                </a:lnTo>
                <a:lnTo>
                  <a:pt x="3960541" y="6527800"/>
                </a:lnTo>
                <a:close/>
              </a:path>
              <a:path w="6602095" h="6591300">
                <a:moveTo>
                  <a:pt x="4051414" y="76200"/>
                </a:moveTo>
                <a:lnTo>
                  <a:pt x="2550553" y="76200"/>
                </a:lnTo>
                <a:lnTo>
                  <a:pt x="2240225" y="165100"/>
                </a:lnTo>
                <a:lnTo>
                  <a:pt x="2196937" y="190500"/>
                </a:lnTo>
                <a:lnTo>
                  <a:pt x="2068743" y="228600"/>
                </a:lnTo>
                <a:lnTo>
                  <a:pt x="2026585" y="254000"/>
                </a:lnTo>
                <a:lnTo>
                  <a:pt x="1984720" y="266700"/>
                </a:lnTo>
                <a:lnTo>
                  <a:pt x="1943154" y="292100"/>
                </a:lnTo>
                <a:lnTo>
                  <a:pt x="1901892" y="304800"/>
                </a:lnTo>
                <a:lnTo>
                  <a:pt x="1860937" y="330200"/>
                </a:lnTo>
                <a:lnTo>
                  <a:pt x="1820296" y="342900"/>
                </a:lnTo>
                <a:lnTo>
                  <a:pt x="1739971" y="393700"/>
                </a:lnTo>
                <a:lnTo>
                  <a:pt x="1700297" y="406400"/>
                </a:lnTo>
                <a:lnTo>
                  <a:pt x="1583284" y="482600"/>
                </a:lnTo>
                <a:lnTo>
                  <a:pt x="1544965" y="495300"/>
                </a:lnTo>
                <a:lnTo>
                  <a:pt x="1506996" y="520700"/>
                </a:lnTo>
                <a:lnTo>
                  <a:pt x="1395242" y="596900"/>
                </a:lnTo>
                <a:lnTo>
                  <a:pt x="1322579" y="647700"/>
                </a:lnTo>
                <a:lnTo>
                  <a:pt x="1286813" y="685800"/>
                </a:lnTo>
                <a:lnTo>
                  <a:pt x="1251431" y="711200"/>
                </a:lnTo>
                <a:lnTo>
                  <a:pt x="1181836" y="762000"/>
                </a:lnTo>
                <a:lnTo>
                  <a:pt x="1147633" y="800100"/>
                </a:lnTo>
                <a:lnTo>
                  <a:pt x="1080438" y="850900"/>
                </a:lnTo>
                <a:lnTo>
                  <a:pt x="1047456" y="889000"/>
                </a:lnTo>
                <a:lnTo>
                  <a:pt x="1014891" y="914400"/>
                </a:lnTo>
                <a:lnTo>
                  <a:pt x="982747" y="952500"/>
                </a:lnTo>
                <a:lnTo>
                  <a:pt x="951029" y="977900"/>
                </a:lnTo>
                <a:lnTo>
                  <a:pt x="919742" y="1016000"/>
                </a:lnTo>
                <a:lnTo>
                  <a:pt x="888890" y="1041400"/>
                </a:lnTo>
                <a:lnTo>
                  <a:pt x="858478" y="1079500"/>
                </a:lnTo>
                <a:lnTo>
                  <a:pt x="828511" y="1104900"/>
                </a:lnTo>
                <a:lnTo>
                  <a:pt x="798993" y="1143000"/>
                </a:lnTo>
                <a:lnTo>
                  <a:pt x="769930" y="1181100"/>
                </a:lnTo>
                <a:lnTo>
                  <a:pt x="741326" y="1206500"/>
                </a:lnTo>
                <a:lnTo>
                  <a:pt x="713185" y="1244600"/>
                </a:lnTo>
                <a:lnTo>
                  <a:pt x="685512" y="1282700"/>
                </a:lnTo>
                <a:lnTo>
                  <a:pt x="658313" y="1320800"/>
                </a:lnTo>
                <a:lnTo>
                  <a:pt x="631592" y="1358900"/>
                </a:lnTo>
                <a:lnTo>
                  <a:pt x="605352" y="1397000"/>
                </a:lnTo>
                <a:lnTo>
                  <a:pt x="579601" y="1422400"/>
                </a:lnTo>
                <a:lnTo>
                  <a:pt x="554341" y="1460500"/>
                </a:lnTo>
                <a:lnTo>
                  <a:pt x="529577" y="1498600"/>
                </a:lnTo>
                <a:lnTo>
                  <a:pt x="505315" y="1536700"/>
                </a:lnTo>
                <a:lnTo>
                  <a:pt x="481559" y="1574800"/>
                </a:lnTo>
                <a:lnTo>
                  <a:pt x="458314" y="1612900"/>
                </a:lnTo>
                <a:lnTo>
                  <a:pt x="435585" y="1651000"/>
                </a:lnTo>
                <a:lnTo>
                  <a:pt x="413375" y="1701800"/>
                </a:lnTo>
                <a:lnTo>
                  <a:pt x="391690" y="1739900"/>
                </a:lnTo>
                <a:lnTo>
                  <a:pt x="370535" y="1778000"/>
                </a:lnTo>
                <a:lnTo>
                  <a:pt x="349914" y="1816100"/>
                </a:lnTo>
                <a:lnTo>
                  <a:pt x="329833" y="1854200"/>
                </a:lnTo>
                <a:lnTo>
                  <a:pt x="310295" y="1892300"/>
                </a:lnTo>
                <a:lnTo>
                  <a:pt x="291305" y="1943100"/>
                </a:lnTo>
                <a:lnTo>
                  <a:pt x="272868" y="1981200"/>
                </a:lnTo>
                <a:lnTo>
                  <a:pt x="254990" y="2019300"/>
                </a:lnTo>
                <a:lnTo>
                  <a:pt x="237674" y="2070100"/>
                </a:lnTo>
                <a:lnTo>
                  <a:pt x="220925" y="2108200"/>
                </a:lnTo>
                <a:lnTo>
                  <a:pt x="204748" y="2146300"/>
                </a:lnTo>
                <a:lnTo>
                  <a:pt x="189148" y="2197100"/>
                </a:lnTo>
                <a:lnTo>
                  <a:pt x="174129" y="2235200"/>
                </a:lnTo>
                <a:lnTo>
                  <a:pt x="159697" y="2273300"/>
                </a:lnTo>
                <a:lnTo>
                  <a:pt x="145855" y="2324100"/>
                </a:lnTo>
                <a:lnTo>
                  <a:pt x="132609" y="2362200"/>
                </a:lnTo>
                <a:lnTo>
                  <a:pt x="119963" y="2413000"/>
                </a:lnTo>
                <a:lnTo>
                  <a:pt x="107922" y="2451100"/>
                </a:lnTo>
                <a:lnTo>
                  <a:pt x="96490" y="2501900"/>
                </a:lnTo>
                <a:lnTo>
                  <a:pt x="85673" y="2540000"/>
                </a:lnTo>
                <a:lnTo>
                  <a:pt x="75475" y="2590800"/>
                </a:lnTo>
                <a:lnTo>
                  <a:pt x="65901" y="2641600"/>
                </a:lnTo>
                <a:lnTo>
                  <a:pt x="56956" y="2679700"/>
                </a:lnTo>
                <a:lnTo>
                  <a:pt x="48643" y="2730500"/>
                </a:lnTo>
                <a:lnTo>
                  <a:pt x="40969" y="2781300"/>
                </a:lnTo>
                <a:lnTo>
                  <a:pt x="33937" y="2819400"/>
                </a:lnTo>
                <a:lnTo>
                  <a:pt x="27552" y="2870200"/>
                </a:lnTo>
                <a:lnTo>
                  <a:pt x="21820" y="2921000"/>
                </a:lnTo>
                <a:lnTo>
                  <a:pt x="16744" y="2959100"/>
                </a:lnTo>
                <a:lnTo>
                  <a:pt x="12330" y="3009900"/>
                </a:lnTo>
                <a:lnTo>
                  <a:pt x="8582" y="3060700"/>
                </a:lnTo>
                <a:lnTo>
                  <a:pt x="5505" y="3098800"/>
                </a:lnTo>
                <a:lnTo>
                  <a:pt x="3103" y="3149600"/>
                </a:lnTo>
                <a:lnTo>
                  <a:pt x="1382" y="3200400"/>
                </a:lnTo>
                <a:lnTo>
                  <a:pt x="346" y="3251200"/>
                </a:lnTo>
                <a:lnTo>
                  <a:pt x="0" y="3302000"/>
                </a:lnTo>
                <a:lnTo>
                  <a:pt x="346" y="3340100"/>
                </a:lnTo>
                <a:lnTo>
                  <a:pt x="1382" y="3390900"/>
                </a:lnTo>
                <a:lnTo>
                  <a:pt x="3103" y="3441700"/>
                </a:lnTo>
                <a:lnTo>
                  <a:pt x="5505" y="3492500"/>
                </a:lnTo>
                <a:lnTo>
                  <a:pt x="8582" y="3530600"/>
                </a:lnTo>
                <a:lnTo>
                  <a:pt x="12330" y="3581400"/>
                </a:lnTo>
                <a:lnTo>
                  <a:pt x="16744" y="3632200"/>
                </a:lnTo>
                <a:lnTo>
                  <a:pt x="21820" y="3683000"/>
                </a:lnTo>
                <a:lnTo>
                  <a:pt x="27552" y="3721100"/>
                </a:lnTo>
                <a:lnTo>
                  <a:pt x="33937" y="3771900"/>
                </a:lnTo>
                <a:lnTo>
                  <a:pt x="40969" y="3822700"/>
                </a:lnTo>
                <a:lnTo>
                  <a:pt x="48643" y="3860800"/>
                </a:lnTo>
                <a:lnTo>
                  <a:pt x="56956" y="3911600"/>
                </a:lnTo>
                <a:lnTo>
                  <a:pt x="65901" y="3962400"/>
                </a:lnTo>
                <a:lnTo>
                  <a:pt x="75475" y="4000500"/>
                </a:lnTo>
                <a:lnTo>
                  <a:pt x="85673" y="4051300"/>
                </a:lnTo>
                <a:lnTo>
                  <a:pt x="96490" y="4089400"/>
                </a:lnTo>
                <a:lnTo>
                  <a:pt x="107922" y="4140200"/>
                </a:lnTo>
                <a:lnTo>
                  <a:pt x="119963" y="4178300"/>
                </a:lnTo>
                <a:lnTo>
                  <a:pt x="132609" y="4229100"/>
                </a:lnTo>
                <a:lnTo>
                  <a:pt x="145855" y="4267200"/>
                </a:lnTo>
                <a:lnTo>
                  <a:pt x="159697" y="4318000"/>
                </a:lnTo>
                <a:lnTo>
                  <a:pt x="174129" y="4356100"/>
                </a:lnTo>
                <a:lnTo>
                  <a:pt x="189148" y="4406900"/>
                </a:lnTo>
                <a:lnTo>
                  <a:pt x="204748" y="4445000"/>
                </a:lnTo>
                <a:lnTo>
                  <a:pt x="220925" y="4483100"/>
                </a:lnTo>
                <a:lnTo>
                  <a:pt x="237674" y="4533900"/>
                </a:lnTo>
                <a:lnTo>
                  <a:pt x="254990" y="4572000"/>
                </a:lnTo>
                <a:lnTo>
                  <a:pt x="272868" y="4610100"/>
                </a:lnTo>
                <a:lnTo>
                  <a:pt x="291305" y="4648200"/>
                </a:lnTo>
                <a:lnTo>
                  <a:pt x="310295" y="4699000"/>
                </a:lnTo>
                <a:lnTo>
                  <a:pt x="329833" y="4737100"/>
                </a:lnTo>
                <a:lnTo>
                  <a:pt x="349914" y="4775200"/>
                </a:lnTo>
                <a:lnTo>
                  <a:pt x="370535" y="4813300"/>
                </a:lnTo>
                <a:lnTo>
                  <a:pt x="391690" y="4851400"/>
                </a:lnTo>
                <a:lnTo>
                  <a:pt x="413375" y="4902200"/>
                </a:lnTo>
                <a:lnTo>
                  <a:pt x="435585" y="4940300"/>
                </a:lnTo>
                <a:lnTo>
                  <a:pt x="458314" y="4978400"/>
                </a:lnTo>
                <a:lnTo>
                  <a:pt x="481559" y="5016500"/>
                </a:lnTo>
                <a:lnTo>
                  <a:pt x="505315" y="5054600"/>
                </a:lnTo>
                <a:lnTo>
                  <a:pt x="529577" y="5092700"/>
                </a:lnTo>
                <a:lnTo>
                  <a:pt x="554341" y="5130800"/>
                </a:lnTo>
                <a:lnTo>
                  <a:pt x="579601" y="5168900"/>
                </a:lnTo>
                <a:lnTo>
                  <a:pt x="605352" y="5207000"/>
                </a:lnTo>
                <a:lnTo>
                  <a:pt x="631592" y="5245100"/>
                </a:lnTo>
                <a:lnTo>
                  <a:pt x="658313" y="5270500"/>
                </a:lnTo>
                <a:lnTo>
                  <a:pt x="685512" y="5308600"/>
                </a:lnTo>
                <a:lnTo>
                  <a:pt x="713185" y="5346700"/>
                </a:lnTo>
                <a:lnTo>
                  <a:pt x="741326" y="5384800"/>
                </a:lnTo>
                <a:lnTo>
                  <a:pt x="769930" y="5410200"/>
                </a:lnTo>
                <a:lnTo>
                  <a:pt x="798993" y="5448300"/>
                </a:lnTo>
                <a:lnTo>
                  <a:pt x="828511" y="5486400"/>
                </a:lnTo>
                <a:lnTo>
                  <a:pt x="858478" y="5511800"/>
                </a:lnTo>
                <a:lnTo>
                  <a:pt x="888890" y="5549900"/>
                </a:lnTo>
                <a:lnTo>
                  <a:pt x="919742" y="5588000"/>
                </a:lnTo>
                <a:lnTo>
                  <a:pt x="951029" y="5613400"/>
                </a:lnTo>
                <a:lnTo>
                  <a:pt x="982747" y="5651500"/>
                </a:lnTo>
                <a:lnTo>
                  <a:pt x="1014891" y="5676900"/>
                </a:lnTo>
                <a:lnTo>
                  <a:pt x="1047456" y="5715000"/>
                </a:lnTo>
                <a:lnTo>
                  <a:pt x="1113832" y="5765800"/>
                </a:lnTo>
                <a:lnTo>
                  <a:pt x="1147633" y="5803900"/>
                </a:lnTo>
                <a:lnTo>
                  <a:pt x="1181836" y="5829300"/>
                </a:lnTo>
                <a:lnTo>
                  <a:pt x="1251431" y="5880100"/>
                </a:lnTo>
                <a:lnTo>
                  <a:pt x="1286813" y="5918200"/>
                </a:lnTo>
                <a:lnTo>
                  <a:pt x="1322579" y="5943600"/>
                </a:lnTo>
                <a:lnTo>
                  <a:pt x="1395242" y="5994400"/>
                </a:lnTo>
                <a:lnTo>
                  <a:pt x="1469383" y="6045200"/>
                </a:lnTo>
                <a:lnTo>
                  <a:pt x="1583284" y="6121400"/>
                </a:lnTo>
                <a:lnTo>
                  <a:pt x="1621949" y="6134100"/>
                </a:lnTo>
                <a:lnTo>
                  <a:pt x="1739971" y="6210300"/>
                </a:lnTo>
                <a:lnTo>
                  <a:pt x="1779973" y="6223000"/>
                </a:lnTo>
                <a:lnTo>
                  <a:pt x="1860937" y="6273800"/>
                </a:lnTo>
                <a:lnTo>
                  <a:pt x="1901892" y="6286500"/>
                </a:lnTo>
                <a:lnTo>
                  <a:pt x="1943154" y="6311900"/>
                </a:lnTo>
                <a:lnTo>
                  <a:pt x="2026585" y="6337300"/>
                </a:lnTo>
                <a:lnTo>
                  <a:pt x="2068743" y="6362700"/>
                </a:lnTo>
                <a:lnTo>
                  <a:pt x="2153924" y="6388100"/>
                </a:lnTo>
                <a:lnTo>
                  <a:pt x="2196937" y="6413500"/>
                </a:lnTo>
                <a:lnTo>
                  <a:pt x="2595873" y="6527800"/>
                </a:lnTo>
                <a:lnTo>
                  <a:pt x="4006094" y="6527800"/>
                </a:lnTo>
                <a:lnTo>
                  <a:pt x="4405030" y="6413500"/>
                </a:lnTo>
                <a:lnTo>
                  <a:pt x="4448043" y="6388100"/>
                </a:lnTo>
                <a:lnTo>
                  <a:pt x="4533224" y="6362700"/>
                </a:lnTo>
                <a:lnTo>
                  <a:pt x="4575382" y="6337300"/>
                </a:lnTo>
                <a:lnTo>
                  <a:pt x="4658813" y="6311900"/>
                </a:lnTo>
                <a:lnTo>
                  <a:pt x="4700075" y="6286500"/>
                </a:lnTo>
                <a:lnTo>
                  <a:pt x="4741030" y="6273800"/>
                </a:lnTo>
                <a:lnTo>
                  <a:pt x="4821994" y="6223000"/>
                </a:lnTo>
                <a:lnTo>
                  <a:pt x="4861996" y="6210300"/>
                </a:lnTo>
                <a:lnTo>
                  <a:pt x="4980018" y="6134100"/>
                </a:lnTo>
                <a:lnTo>
                  <a:pt x="5018683" y="6121400"/>
                </a:lnTo>
                <a:lnTo>
                  <a:pt x="5132584" y="6045200"/>
                </a:lnTo>
                <a:lnTo>
                  <a:pt x="5206725" y="5994400"/>
                </a:lnTo>
                <a:lnTo>
                  <a:pt x="5279388" y="5943600"/>
                </a:lnTo>
                <a:lnTo>
                  <a:pt x="5315154" y="5918200"/>
                </a:lnTo>
                <a:lnTo>
                  <a:pt x="5350536" y="5880100"/>
                </a:lnTo>
                <a:lnTo>
                  <a:pt x="5420131" y="5829300"/>
                </a:lnTo>
                <a:lnTo>
                  <a:pt x="5454334" y="5803900"/>
                </a:lnTo>
                <a:lnTo>
                  <a:pt x="5488135" y="5765800"/>
                </a:lnTo>
                <a:lnTo>
                  <a:pt x="5554511" y="5715000"/>
                </a:lnTo>
                <a:lnTo>
                  <a:pt x="5587076" y="5676900"/>
                </a:lnTo>
                <a:lnTo>
                  <a:pt x="5619220" y="5651500"/>
                </a:lnTo>
                <a:lnTo>
                  <a:pt x="5650938" y="5613400"/>
                </a:lnTo>
                <a:lnTo>
                  <a:pt x="5682225" y="5588000"/>
                </a:lnTo>
                <a:lnTo>
                  <a:pt x="5713077" y="5549900"/>
                </a:lnTo>
                <a:lnTo>
                  <a:pt x="5743489" y="5511800"/>
                </a:lnTo>
                <a:lnTo>
                  <a:pt x="5773456" y="5486400"/>
                </a:lnTo>
                <a:lnTo>
                  <a:pt x="5802974" y="5448300"/>
                </a:lnTo>
                <a:lnTo>
                  <a:pt x="5832037" y="5410200"/>
                </a:lnTo>
                <a:lnTo>
                  <a:pt x="5860641" y="5384800"/>
                </a:lnTo>
                <a:lnTo>
                  <a:pt x="5888782" y="5346700"/>
                </a:lnTo>
                <a:lnTo>
                  <a:pt x="5916455" y="5308600"/>
                </a:lnTo>
                <a:lnTo>
                  <a:pt x="5943654" y="5270500"/>
                </a:lnTo>
                <a:lnTo>
                  <a:pt x="5970375" y="5245100"/>
                </a:lnTo>
                <a:lnTo>
                  <a:pt x="5996615" y="5207000"/>
                </a:lnTo>
                <a:lnTo>
                  <a:pt x="6022366" y="5168900"/>
                </a:lnTo>
                <a:lnTo>
                  <a:pt x="6047626" y="5130800"/>
                </a:lnTo>
                <a:lnTo>
                  <a:pt x="6072390" y="5092700"/>
                </a:lnTo>
                <a:lnTo>
                  <a:pt x="6096652" y="5054600"/>
                </a:lnTo>
                <a:lnTo>
                  <a:pt x="6120408" y="5016500"/>
                </a:lnTo>
                <a:lnTo>
                  <a:pt x="6143653" y="4978400"/>
                </a:lnTo>
                <a:lnTo>
                  <a:pt x="6166382" y="4940300"/>
                </a:lnTo>
                <a:lnTo>
                  <a:pt x="6188592" y="4902200"/>
                </a:lnTo>
                <a:lnTo>
                  <a:pt x="6210277" y="4851400"/>
                </a:lnTo>
                <a:lnTo>
                  <a:pt x="6231432" y="4813300"/>
                </a:lnTo>
                <a:lnTo>
                  <a:pt x="6252053" y="4775200"/>
                </a:lnTo>
                <a:lnTo>
                  <a:pt x="6272134" y="4737100"/>
                </a:lnTo>
                <a:lnTo>
                  <a:pt x="6291672" y="4699000"/>
                </a:lnTo>
                <a:lnTo>
                  <a:pt x="6310662" y="4648200"/>
                </a:lnTo>
                <a:lnTo>
                  <a:pt x="6329099" y="4610100"/>
                </a:lnTo>
                <a:lnTo>
                  <a:pt x="6346977" y="4572000"/>
                </a:lnTo>
                <a:lnTo>
                  <a:pt x="6364293" y="4533900"/>
                </a:lnTo>
                <a:lnTo>
                  <a:pt x="6381042" y="4483100"/>
                </a:lnTo>
                <a:lnTo>
                  <a:pt x="6397219" y="4445000"/>
                </a:lnTo>
                <a:lnTo>
                  <a:pt x="6412819" y="4406900"/>
                </a:lnTo>
                <a:lnTo>
                  <a:pt x="6427838" y="4356100"/>
                </a:lnTo>
                <a:lnTo>
                  <a:pt x="6442270" y="4318000"/>
                </a:lnTo>
                <a:lnTo>
                  <a:pt x="6456112" y="4267200"/>
                </a:lnTo>
                <a:lnTo>
                  <a:pt x="6469358" y="4229100"/>
                </a:lnTo>
                <a:lnTo>
                  <a:pt x="6482004" y="4178300"/>
                </a:lnTo>
                <a:lnTo>
                  <a:pt x="6494045" y="4140200"/>
                </a:lnTo>
                <a:lnTo>
                  <a:pt x="6505477" y="4089400"/>
                </a:lnTo>
                <a:lnTo>
                  <a:pt x="6516294" y="4051300"/>
                </a:lnTo>
                <a:lnTo>
                  <a:pt x="6526492" y="4000500"/>
                </a:lnTo>
                <a:lnTo>
                  <a:pt x="6536066" y="3962400"/>
                </a:lnTo>
                <a:lnTo>
                  <a:pt x="6545011" y="3911600"/>
                </a:lnTo>
                <a:lnTo>
                  <a:pt x="6553324" y="3860800"/>
                </a:lnTo>
                <a:lnTo>
                  <a:pt x="6560998" y="3822700"/>
                </a:lnTo>
                <a:lnTo>
                  <a:pt x="6568030" y="3771900"/>
                </a:lnTo>
                <a:lnTo>
                  <a:pt x="6574415" y="3721100"/>
                </a:lnTo>
                <a:lnTo>
                  <a:pt x="6580147" y="3683000"/>
                </a:lnTo>
                <a:lnTo>
                  <a:pt x="6585223" y="3632200"/>
                </a:lnTo>
                <a:lnTo>
                  <a:pt x="6589637" y="3581400"/>
                </a:lnTo>
                <a:lnTo>
                  <a:pt x="6593385" y="3530600"/>
                </a:lnTo>
                <a:lnTo>
                  <a:pt x="6596462" y="3492500"/>
                </a:lnTo>
                <a:lnTo>
                  <a:pt x="6598864" y="3441700"/>
                </a:lnTo>
                <a:lnTo>
                  <a:pt x="6600585" y="3390900"/>
                </a:lnTo>
                <a:lnTo>
                  <a:pt x="6601621" y="3340100"/>
                </a:lnTo>
                <a:lnTo>
                  <a:pt x="6601967" y="3302000"/>
                </a:lnTo>
                <a:lnTo>
                  <a:pt x="6601621" y="3251200"/>
                </a:lnTo>
                <a:lnTo>
                  <a:pt x="6600585" y="3200400"/>
                </a:lnTo>
                <a:lnTo>
                  <a:pt x="6598864" y="3149600"/>
                </a:lnTo>
                <a:lnTo>
                  <a:pt x="6596462" y="3098800"/>
                </a:lnTo>
                <a:lnTo>
                  <a:pt x="6593385" y="3060700"/>
                </a:lnTo>
                <a:lnTo>
                  <a:pt x="6589637" y="3009900"/>
                </a:lnTo>
                <a:lnTo>
                  <a:pt x="6585223" y="2959100"/>
                </a:lnTo>
                <a:lnTo>
                  <a:pt x="6580147" y="2921000"/>
                </a:lnTo>
                <a:lnTo>
                  <a:pt x="6574415" y="2870200"/>
                </a:lnTo>
                <a:lnTo>
                  <a:pt x="6568030" y="2819400"/>
                </a:lnTo>
                <a:lnTo>
                  <a:pt x="6560998" y="2781300"/>
                </a:lnTo>
                <a:lnTo>
                  <a:pt x="6553324" y="2730500"/>
                </a:lnTo>
                <a:lnTo>
                  <a:pt x="6545011" y="2679700"/>
                </a:lnTo>
                <a:lnTo>
                  <a:pt x="6536066" y="2641600"/>
                </a:lnTo>
                <a:lnTo>
                  <a:pt x="6526492" y="2590800"/>
                </a:lnTo>
                <a:lnTo>
                  <a:pt x="6516294" y="2540000"/>
                </a:lnTo>
                <a:lnTo>
                  <a:pt x="6505477" y="2501900"/>
                </a:lnTo>
                <a:lnTo>
                  <a:pt x="6494045" y="2451100"/>
                </a:lnTo>
                <a:lnTo>
                  <a:pt x="6482004" y="2413000"/>
                </a:lnTo>
                <a:lnTo>
                  <a:pt x="6469358" y="2362200"/>
                </a:lnTo>
                <a:lnTo>
                  <a:pt x="6456112" y="2324100"/>
                </a:lnTo>
                <a:lnTo>
                  <a:pt x="6442270" y="2273300"/>
                </a:lnTo>
                <a:lnTo>
                  <a:pt x="6427838" y="2235200"/>
                </a:lnTo>
                <a:lnTo>
                  <a:pt x="6412819" y="2197100"/>
                </a:lnTo>
                <a:lnTo>
                  <a:pt x="6397219" y="2146300"/>
                </a:lnTo>
                <a:lnTo>
                  <a:pt x="6381042" y="2108200"/>
                </a:lnTo>
                <a:lnTo>
                  <a:pt x="6364293" y="2070100"/>
                </a:lnTo>
                <a:lnTo>
                  <a:pt x="6346977" y="2019300"/>
                </a:lnTo>
                <a:lnTo>
                  <a:pt x="6329099" y="1981200"/>
                </a:lnTo>
                <a:lnTo>
                  <a:pt x="6310662" y="1943100"/>
                </a:lnTo>
                <a:lnTo>
                  <a:pt x="6291672" y="1892300"/>
                </a:lnTo>
                <a:lnTo>
                  <a:pt x="6272134" y="1854200"/>
                </a:lnTo>
                <a:lnTo>
                  <a:pt x="6252053" y="1816100"/>
                </a:lnTo>
                <a:lnTo>
                  <a:pt x="6231432" y="1778000"/>
                </a:lnTo>
                <a:lnTo>
                  <a:pt x="6210277" y="1739900"/>
                </a:lnTo>
                <a:lnTo>
                  <a:pt x="6188592" y="1701800"/>
                </a:lnTo>
                <a:lnTo>
                  <a:pt x="6166382" y="1651000"/>
                </a:lnTo>
                <a:lnTo>
                  <a:pt x="6143653" y="1612900"/>
                </a:lnTo>
                <a:lnTo>
                  <a:pt x="6120408" y="1574800"/>
                </a:lnTo>
                <a:lnTo>
                  <a:pt x="6096652" y="1536700"/>
                </a:lnTo>
                <a:lnTo>
                  <a:pt x="6072390" y="1498600"/>
                </a:lnTo>
                <a:lnTo>
                  <a:pt x="6047626" y="1460500"/>
                </a:lnTo>
                <a:lnTo>
                  <a:pt x="6022366" y="1422400"/>
                </a:lnTo>
                <a:lnTo>
                  <a:pt x="5996615" y="1397000"/>
                </a:lnTo>
                <a:lnTo>
                  <a:pt x="5970375" y="1358900"/>
                </a:lnTo>
                <a:lnTo>
                  <a:pt x="5943654" y="1320800"/>
                </a:lnTo>
                <a:lnTo>
                  <a:pt x="5916455" y="1282700"/>
                </a:lnTo>
                <a:lnTo>
                  <a:pt x="5888782" y="1244600"/>
                </a:lnTo>
                <a:lnTo>
                  <a:pt x="5860641" y="1206500"/>
                </a:lnTo>
                <a:lnTo>
                  <a:pt x="5832037" y="1181100"/>
                </a:lnTo>
                <a:lnTo>
                  <a:pt x="5802974" y="1143000"/>
                </a:lnTo>
                <a:lnTo>
                  <a:pt x="5773456" y="1104900"/>
                </a:lnTo>
                <a:lnTo>
                  <a:pt x="5743489" y="1079500"/>
                </a:lnTo>
                <a:lnTo>
                  <a:pt x="5713077" y="1041400"/>
                </a:lnTo>
                <a:lnTo>
                  <a:pt x="5682225" y="1016000"/>
                </a:lnTo>
                <a:lnTo>
                  <a:pt x="5650938" y="977900"/>
                </a:lnTo>
                <a:lnTo>
                  <a:pt x="5619220" y="952500"/>
                </a:lnTo>
                <a:lnTo>
                  <a:pt x="5587076" y="914400"/>
                </a:lnTo>
                <a:lnTo>
                  <a:pt x="5554511" y="889000"/>
                </a:lnTo>
                <a:lnTo>
                  <a:pt x="5521529" y="850900"/>
                </a:lnTo>
                <a:lnTo>
                  <a:pt x="5454334" y="800100"/>
                </a:lnTo>
                <a:lnTo>
                  <a:pt x="5420131" y="762000"/>
                </a:lnTo>
                <a:lnTo>
                  <a:pt x="5350536" y="711200"/>
                </a:lnTo>
                <a:lnTo>
                  <a:pt x="5315154" y="685800"/>
                </a:lnTo>
                <a:lnTo>
                  <a:pt x="5279388" y="647700"/>
                </a:lnTo>
                <a:lnTo>
                  <a:pt x="5206725" y="596900"/>
                </a:lnTo>
                <a:lnTo>
                  <a:pt x="5094971" y="520700"/>
                </a:lnTo>
                <a:lnTo>
                  <a:pt x="5057002" y="495300"/>
                </a:lnTo>
                <a:lnTo>
                  <a:pt x="5018683" y="482600"/>
                </a:lnTo>
                <a:lnTo>
                  <a:pt x="4901670" y="406400"/>
                </a:lnTo>
                <a:lnTo>
                  <a:pt x="4861996" y="393700"/>
                </a:lnTo>
                <a:lnTo>
                  <a:pt x="4781671" y="342900"/>
                </a:lnTo>
                <a:lnTo>
                  <a:pt x="4741030" y="330200"/>
                </a:lnTo>
                <a:lnTo>
                  <a:pt x="4700075" y="304800"/>
                </a:lnTo>
                <a:lnTo>
                  <a:pt x="4658813" y="292100"/>
                </a:lnTo>
                <a:lnTo>
                  <a:pt x="4617247" y="266700"/>
                </a:lnTo>
                <a:lnTo>
                  <a:pt x="4575382" y="254000"/>
                </a:lnTo>
                <a:lnTo>
                  <a:pt x="4533224" y="228600"/>
                </a:lnTo>
                <a:lnTo>
                  <a:pt x="4405030" y="190500"/>
                </a:lnTo>
                <a:lnTo>
                  <a:pt x="4361742" y="165100"/>
                </a:lnTo>
                <a:lnTo>
                  <a:pt x="4051414" y="76200"/>
                </a:lnTo>
                <a:close/>
              </a:path>
              <a:path w="6602095" h="6591300">
                <a:moveTo>
                  <a:pt x="3868755" y="38100"/>
                </a:moveTo>
                <a:lnTo>
                  <a:pt x="2733212" y="38100"/>
                </a:lnTo>
                <a:lnTo>
                  <a:pt x="2595873" y="76200"/>
                </a:lnTo>
                <a:lnTo>
                  <a:pt x="4006094" y="76200"/>
                </a:lnTo>
                <a:lnTo>
                  <a:pt x="3868755" y="38100"/>
                </a:lnTo>
                <a:close/>
              </a:path>
              <a:path w="6602095" h="6591300">
                <a:moveTo>
                  <a:pt x="3776093" y="25400"/>
                </a:moveTo>
                <a:lnTo>
                  <a:pt x="2825874" y="25400"/>
                </a:lnTo>
                <a:lnTo>
                  <a:pt x="2779436" y="38100"/>
                </a:lnTo>
                <a:lnTo>
                  <a:pt x="3822531" y="38100"/>
                </a:lnTo>
                <a:lnTo>
                  <a:pt x="3776093" y="25400"/>
                </a:lnTo>
                <a:close/>
              </a:path>
              <a:path w="6602095" h="6591300">
                <a:moveTo>
                  <a:pt x="3682595" y="12700"/>
                </a:moveTo>
                <a:lnTo>
                  <a:pt x="2919372" y="12700"/>
                </a:lnTo>
                <a:lnTo>
                  <a:pt x="2872520" y="25400"/>
                </a:lnTo>
                <a:lnTo>
                  <a:pt x="3729447" y="25400"/>
                </a:lnTo>
                <a:lnTo>
                  <a:pt x="3682595" y="12700"/>
                </a:lnTo>
                <a:close/>
              </a:path>
              <a:path w="6602095" h="6591300">
                <a:moveTo>
                  <a:pt x="3540860" y="0"/>
                </a:moveTo>
                <a:lnTo>
                  <a:pt x="3061107" y="0"/>
                </a:lnTo>
                <a:lnTo>
                  <a:pt x="3013670" y="12700"/>
                </a:lnTo>
                <a:lnTo>
                  <a:pt x="3588297" y="12700"/>
                </a:lnTo>
                <a:lnTo>
                  <a:pt x="3540860" y="0"/>
                </a:lnTo>
                <a:close/>
              </a:path>
            </a:pathLst>
          </a:custGeom>
          <a:solidFill>
            <a:srgbClr val="FFFFFF">
              <a:alpha val="54901"/>
            </a:srgbClr>
          </a:solidFill>
        </p:spPr>
        <p:txBody>
          <a:bodyPr wrap="square" lIns="0" tIns="0" rIns="0" bIns="0" rtlCol="0"/>
          <a:lstStyle/>
          <a:p>
            <a:endParaRPr dirty="0"/>
          </a:p>
        </p:txBody>
      </p:sp>
      <p:sp>
        <p:nvSpPr>
          <p:cNvPr id="18" name="bk object 18"/>
          <p:cNvSpPr/>
          <p:nvPr/>
        </p:nvSpPr>
        <p:spPr>
          <a:xfrm>
            <a:off x="0" y="12699"/>
            <a:ext cx="12192000" cy="6845300"/>
          </a:xfrm>
          <a:custGeom>
            <a:avLst/>
            <a:gdLst/>
            <a:ahLst/>
            <a:cxnLst/>
            <a:rect l="l" t="t" r="r" b="b"/>
            <a:pathLst>
              <a:path w="12192000" h="6845300">
                <a:moveTo>
                  <a:pt x="12192000" y="0"/>
                </a:moveTo>
                <a:lnTo>
                  <a:pt x="0" y="0"/>
                </a:lnTo>
                <a:lnTo>
                  <a:pt x="0" y="6845300"/>
                </a:lnTo>
                <a:lnTo>
                  <a:pt x="12192000" y="6845300"/>
                </a:lnTo>
                <a:lnTo>
                  <a:pt x="12192000" y="6718300"/>
                </a:lnTo>
                <a:lnTo>
                  <a:pt x="5903706" y="6718300"/>
                </a:lnTo>
                <a:lnTo>
                  <a:pt x="5856137" y="6705600"/>
                </a:lnTo>
                <a:lnTo>
                  <a:pt x="5761560" y="6705600"/>
                </a:lnTo>
                <a:lnTo>
                  <a:pt x="5714561" y="6692900"/>
                </a:lnTo>
                <a:lnTo>
                  <a:pt x="5667762" y="6692900"/>
                </a:lnTo>
                <a:lnTo>
                  <a:pt x="5621168" y="6680200"/>
                </a:lnTo>
                <a:lnTo>
                  <a:pt x="5574783" y="6680200"/>
                </a:lnTo>
                <a:lnTo>
                  <a:pt x="5528611" y="6667500"/>
                </a:lnTo>
                <a:lnTo>
                  <a:pt x="5482659" y="6667500"/>
                </a:lnTo>
                <a:lnTo>
                  <a:pt x="5346158" y="6629400"/>
                </a:lnTo>
                <a:lnTo>
                  <a:pt x="5301126" y="6629400"/>
                </a:lnTo>
                <a:lnTo>
                  <a:pt x="5079693" y="6565900"/>
                </a:lnTo>
                <a:lnTo>
                  <a:pt x="5036184" y="6540500"/>
                </a:lnTo>
                <a:lnTo>
                  <a:pt x="4907297" y="6502400"/>
                </a:lnTo>
                <a:lnTo>
                  <a:pt x="4864898" y="6477000"/>
                </a:lnTo>
                <a:lnTo>
                  <a:pt x="4780970" y="6451600"/>
                </a:lnTo>
                <a:lnTo>
                  <a:pt x="4739452" y="6426200"/>
                </a:lnTo>
                <a:lnTo>
                  <a:pt x="4698237" y="6413500"/>
                </a:lnTo>
                <a:lnTo>
                  <a:pt x="4657330" y="6388100"/>
                </a:lnTo>
                <a:lnTo>
                  <a:pt x="4616735" y="6375400"/>
                </a:lnTo>
                <a:lnTo>
                  <a:pt x="4536503" y="6324600"/>
                </a:lnTo>
                <a:lnTo>
                  <a:pt x="4496874" y="6311900"/>
                </a:lnTo>
                <a:lnTo>
                  <a:pt x="4379996" y="6235700"/>
                </a:lnTo>
                <a:lnTo>
                  <a:pt x="4303797" y="6184900"/>
                </a:lnTo>
                <a:lnTo>
                  <a:pt x="4266228" y="6172200"/>
                </a:lnTo>
                <a:lnTo>
                  <a:pt x="4229018" y="6146800"/>
                </a:lnTo>
                <a:lnTo>
                  <a:pt x="4192172" y="6108700"/>
                </a:lnTo>
                <a:lnTo>
                  <a:pt x="4119593" y="6057900"/>
                </a:lnTo>
                <a:lnTo>
                  <a:pt x="4048528" y="6007100"/>
                </a:lnTo>
                <a:lnTo>
                  <a:pt x="3979014" y="5956300"/>
                </a:lnTo>
                <a:lnTo>
                  <a:pt x="3944851" y="5918200"/>
                </a:lnTo>
                <a:lnTo>
                  <a:pt x="3877735" y="5867400"/>
                </a:lnTo>
                <a:lnTo>
                  <a:pt x="3844791" y="5829300"/>
                </a:lnTo>
                <a:lnTo>
                  <a:pt x="3812264" y="5803900"/>
                </a:lnTo>
                <a:lnTo>
                  <a:pt x="3780158" y="5765800"/>
                </a:lnTo>
                <a:lnTo>
                  <a:pt x="3748477" y="5740400"/>
                </a:lnTo>
                <a:lnTo>
                  <a:pt x="3717226" y="5702300"/>
                </a:lnTo>
                <a:lnTo>
                  <a:pt x="3686410" y="5676900"/>
                </a:lnTo>
                <a:lnTo>
                  <a:pt x="3656034" y="5638800"/>
                </a:lnTo>
                <a:lnTo>
                  <a:pt x="3626102" y="5613400"/>
                </a:lnTo>
                <a:lnTo>
                  <a:pt x="3596619" y="5575300"/>
                </a:lnTo>
                <a:lnTo>
                  <a:pt x="3567590" y="5537200"/>
                </a:lnTo>
                <a:lnTo>
                  <a:pt x="3539019" y="5499100"/>
                </a:lnTo>
                <a:lnTo>
                  <a:pt x="3510911" y="5473700"/>
                </a:lnTo>
                <a:lnTo>
                  <a:pt x="3483271" y="5435600"/>
                </a:lnTo>
                <a:lnTo>
                  <a:pt x="3456104" y="5397500"/>
                </a:lnTo>
                <a:lnTo>
                  <a:pt x="3429414" y="5359400"/>
                </a:lnTo>
                <a:lnTo>
                  <a:pt x="3403206" y="5321300"/>
                </a:lnTo>
                <a:lnTo>
                  <a:pt x="3377484" y="5283200"/>
                </a:lnTo>
                <a:lnTo>
                  <a:pt x="3352254" y="5257800"/>
                </a:lnTo>
                <a:lnTo>
                  <a:pt x="3327520" y="5219700"/>
                </a:lnTo>
                <a:lnTo>
                  <a:pt x="3303287" y="5181600"/>
                </a:lnTo>
                <a:lnTo>
                  <a:pt x="3279559" y="5143500"/>
                </a:lnTo>
                <a:lnTo>
                  <a:pt x="3256341" y="5105400"/>
                </a:lnTo>
                <a:lnTo>
                  <a:pt x="3233638" y="5054600"/>
                </a:lnTo>
                <a:lnTo>
                  <a:pt x="3211455" y="5016500"/>
                </a:lnTo>
                <a:lnTo>
                  <a:pt x="3189796" y="4978400"/>
                </a:lnTo>
                <a:lnTo>
                  <a:pt x="3168666" y="4940300"/>
                </a:lnTo>
                <a:lnTo>
                  <a:pt x="3148069" y="4902200"/>
                </a:lnTo>
                <a:lnTo>
                  <a:pt x="3128011" y="4864100"/>
                </a:lnTo>
                <a:lnTo>
                  <a:pt x="3108497" y="4826000"/>
                </a:lnTo>
                <a:lnTo>
                  <a:pt x="3089529" y="4775200"/>
                </a:lnTo>
                <a:lnTo>
                  <a:pt x="3071115" y="4737100"/>
                </a:lnTo>
                <a:lnTo>
                  <a:pt x="3053258" y="4699000"/>
                </a:lnTo>
                <a:lnTo>
                  <a:pt x="3035962" y="4648200"/>
                </a:lnTo>
                <a:lnTo>
                  <a:pt x="3019233" y="4610100"/>
                </a:lnTo>
                <a:lnTo>
                  <a:pt x="3003076" y="4572000"/>
                </a:lnTo>
                <a:lnTo>
                  <a:pt x="2987494" y="4521200"/>
                </a:lnTo>
                <a:lnTo>
                  <a:pt x="2972493" y="4483100"/>
                </a:lnTo>
                <a:lnTo>
                  <a:pt x="2958078" y="4432300"/>
                </a:lnTo>
                <a:lnTo>
                  <a:pt x="2944252" y="4394200"/>
                </a:lnTo>
                <a:lnTo>
                  <a:pt x="2931022" y="4356100"/>
                </a:lnTo>
                <a:lnTo>
                  <a:pt x="2918391" y="4305300"/>
                </a:lnTo>
                <a:lnTo>
                  <a:pt x="2906364" y="4267200"/>
                </a:lnTo>
                <a:lnTo>
                  <a:pt x="2894947" y="4216400"/>
                </a:lnTo>
                <a:lnTo>
                  <a:pt x="2884143" y="4178300"/>
                </a:lnTo>
                <a:lnTo>
                  <a:pt x="2873957" y="4127500"/>
                </a:lnTo>
                <a:lnTo>
                  <a:pt x="2864394" y="4076700"/>
                </a:lnTo>
                <a:lnTo>
                  <a:pt x="2855459" y="4038600"/>
                </a:lnTo>
                <a:lnTo>
                  <a:pt x="2847157" y="3987800"/>
                </a:lnTo>
                <a:lnTo>
                  <a:pt x="2839492" y="3949700"/>
                </a:lnTo>
                <a:lnTo>
                  <a:pt x="2832468" y="3898900"/>
                </a:lnTo>
                <a:lnTo>
                  <a:pt x="2826091" y="3848100"/>
                </a:lnTo>
                <a:lnTo>
                  <a:pt x="2820366" y="3810000"/>
                </a:lnTo>
                <a:lnTo>
                  <a:pt x="2815296" y="3759200"/>
                </a:lnTo>
                <a:lnTo>
                  <a:pt x="2810887" y="3708400"/>
                </a:lnTo>
                <a:lnTo>
                  <a:pt x="2807144" y="3657600"/>
                </a:lnTo>
                <a:lnTo>
                  <a:pt x="2804070" y="3619500"/>
                </a:lnTo>
                <a:lnTo>
                  <a:pt x="2801672" y="3568700"/>
                </a:lnTo>
                <a:lnTo>
                  <a:pt x="2799952" y="3517900"/>
                </a:lnTo>
                <a:lnTo>
                  <a:pt x="2798918" y="3467100"/>
                </a:lnTo>
                <a:lnTo>
                  <a:pt x="2798572" y="3429000"/>
                </a:lnTo>
                <a:lnTo>
                  <a:pt x="2798918" y="3378200"/>
                </a:lnTo>
                <a:lnTo>
                  <a:pt x="2799952" y="3327400"/>
                </a:lnTo>
                <a:lnTo>
                  <a:pt x="2801672" y="3276600"/>
                </a:lnTo>
                <a:lnTo>
                  <a:pt x="2804070" y="3225800"/>
                </a:lnTo>
                <a:lnTo>
                  <a:pt x="2807144" y="3187700"/>
                </a:lnTo>
                <a:lnTo>
                  <a:pt x="2810887" y="3136900"/>
                </a:lnTo>
                <a:lnTo>
                  <a:pt x="2815296" y="3086100"/>
                </a:lnTo>
                <a:lnTo>
                  <a:pt x="2820366" y="3035300"/>
                </a:lnTo>
                <a:lnTo>
                  <a:pt x="2826091" y="2997200"/>
                </a:lnTo>
                <a:lnTo>
                  <a:pt x="2832468" y="2946400"/>
                </a:lnTo>
                <a:lnTo>
                  <a:pt x="2839492" y="2895600"/>
                </a:lnTo>
                <a:lnTo>
                  <a:pt x="2847157" y="2857500"/>
                </a:lnTo>
                <a:lnTo>
                  <a:pt x="2855459" y="2806700"/>
                </a:lnTo>
                <a:lnTo>
                  <a:pt x="2864394" y="2768600"/>
                </a:lnTo>
                <a:lnTo>
                  <a:pt x="2873957" y="2717800"/>
                </a:lnTo>
                <a:lnTo>
                  <a:pt x="2884143" y="2667000"/>
                </a:lnTo>
                <a:lnTo>
                  <a:pt x="2894947" y="2628900"/>
                </a:lnTo>
                <a:lnTo>
                  <a:pt x="2906364" y="2578100"/>
                </a:lnTo>
                <a:lnTo>
                  <a:pt x="2918391" y="2540000"/>
                </a:lnTo>
                <a:lnTo>
                  <a:pt x="2931022" y="2489200"/>
                </a:lnTo>
                <a:lnTo>
                  <a:pt x="2944252" y="2451100"/>
                </a:lnTo>
                <a:lnTo>
                  <a:pt x="2958078" y="2413000"/>
                </a:lnTo>
                <a:lnTo>
                  <a:pt x="2972493" y="2362200"/>
                </a:lnTo>
                <a:lnTo>
                  <a:pt x="2987494" y="2324100"/>
                </a:lnTo>
                <a:lnTo>
                  <a:pt x="3003076" y="2273300"/>
                </a:lnTo>
                <a:lnTo>
                  <a:pt x="3019233" y="2235200"/>
                </a:lnTo>
                <a:lnTo>
                  <a:pt x="3035962" y="2197100"/>
                </a:lnTo>
                <a:lnTo>
                  <a:pt x="3053258" y="2146300"/>
                </a:lnTo>
                <a:lnTo>
                  <a:pt x="3071115" y="2108200"/>
                </a:lnTo>
                <a:lnTo>
                  <a:pt x="3089529" y="2070100"/>
                </a:lnTo>
                <a:lnTo>
                  <a:pt x="3108497" y="2019300"/>
                </a:lnTo>
                <a:lnTo>
                  <a:pt x="3128011" y="1981200"/>
                </a:lnTo>
                <a:lnTo>
                  <a:pt x="3148069" y="1943100"/>
                </a:lnTo>
                <a:lnTo>
                  <a:pt x="3168666" y="1905000"/>
                </a:lnTo>
                <a:lnTo>
                  <a:pt x="3189796" y="1866900"/>
                </a:lnTo>
                <a:lnTo>
                  <a:pt x="3211455" y="1828800"/>
                </a:lnTo>
                <a:lnTo>
                  <a:pt x="3233638" y="1790700"/>
                </a:lnTo>
                <a:lnTo>
                  <a:pt x="3256341" y="1739900"/>
                </a:lnTo>
                <a:lnTo>
                  <a:pt x="3279559" y="1701800"/>
                </a:lnTo>
                <a:lnTo>
                  <a:pt x="3303287" y="1663700"/>
                </a:lnTo>
                <a:lnTo>
                  <a:pt x="3327520" y="1625600"/>
                </a:lnTo>
                <a:lnTo>
                  <a:pt x="3352254" y="1587500"/>
                </a:lnTo>
                <a:lnTo>
                  <a:pt x="3377484" y="1562100"/>
                </a:lnTo>
                <a:lnTo>
                  <a:pt x="3403206" y="1524000"/>
                </a:lnTo>
                <a:lnTo>
                  <a:pt x="3429414" y="1485900"/>
                </a:lnTo>
                <a:lnTo>
                  <a:pt x="3456104" y="1447800"/>
                </a:lnTo>
                <a:lnTo>
                  <a:pt x="3483271" y="1409700"/>
                </a:lnTo>
                <a:lnTo>
                  <a:pt x="3510911" y="1371600"/>
                </a:lnTo>
                <a:lnTo>
                  <a:pt x="3539019" y="1346200"/>
                </a:lnTo>
                <a:lnTo>
                  <a:pt x="3567590" y="1308100"/>
                </a:lnTo>
                <a:lnTo>
                  <a:pt x="3596619" y="1270000"/>
                </a:lnTo>
                <a:lnTo>
                  <a:pt x="3626102" y="1231900"/>
                </a:lnTo>
                <a:lnTo>
                  <a:pt x="3656034" y="1206500"/>
                </a:lnTo>
                <a:lnTo>
                  <a:pt x="3686410" y="1168400"/>
                </a:lnTo>
                <a:lnTo>
                  <a:pt x="3717226" y="1143000"/>
                </a:lnTo>
                <a:lnTo>
                  <a:pt x="3748477" y="1104900"/>
                </a:lnTo>
                <a:lnTo>
                  <a:pt x="3780158" y="1079500"/>
                </a:lnTo>
                <a:lnTo>
                  <a:pt x="3812264" y="1041400"/>
                </a:lnTo>
                <a:lnTo>
                  <a:pt x="3844791" y="1016000"/>
                </a:lnTo>
                <a:lnTo>
                  <a:pt x="3877735" y="977900"/>
                </a:lnTo>
                <a:lnTo>
                  <a:pt x="3944851" y="927100"/>
                </a:lnTo>
                <a:lnTo>
                  <a:pt x="3979014" y="889000"/>
                </a:lnTo>
                <a:lnTo>
                  <a:pt x="4048528" y="838200"/>
                </a:lnTo>
                <a:lnTo>
                  <a:pt x="4119593" y="787400"/>
                </a:lnTo>
                <a:lnTo>
                  <a:pt x="4192172" y="736600"/>
                </a:lnTo>
                <a:lnTo>
                  <a:pt x="4229018" y="698500"/>
                </a:lnTo>
                <a:lnTo>
                  <a:pt x="4266228" y="673100"/>
                </a:lnTo>
                <a:lnTo>
                  <a:pt x="4303797" y="660400"/>
                </a:lnTo>
                <a:lnTo>
                  <a:pt x="4418616" y="584200"/>
                </a:lnTo>
                <a:lnTo>
                  <a:pt x="4496874" y="533400"/>
                </a:lnTo>
                <a:lnTo>
                  <a:pt x="4536503" y="520700"/>
                </a:lnTo>
                <a:lnTo>
                  <a:pt x="4616735" y="469900"/>
                </a:lnTo>
                <a:lnTo>
                  <a:pt x="4657330" y="457200"/>
                </a:lnTo>
                <a:lnTo>
                  <a:pt x="4698237" y="431800"/>
                </a:lnTo>
                <a:lnTo>
                  <a:pt x="4739452" y="419100"/>
                </a:lnTo>
                <a:lnTo>
                  <a:pt x="4780970" y="393700"/>
                </a:lnTo>
                <a:lnTo>
                  <a:pt x="4864898" y="368300"/>
                </a:lnTo>
                <a:lnTo>
                  <a:pt x="4907297" y="342900"/>
                </a:lnTo>
                <a:lnTo>
                  <a:pt x="5036184" y="304800"/>
                </a:lnTo>
                <a:lnTo>
                  <a:pt x="5079693" y="279400"/>
                </a:lnTo>
                <a:lnTo>
                  <a:pt x="5301126" y="215900"/>
                </a:lnTo>
                <a:lnTo>
                  <a:pt x="5346158" y="215900"/>
                </a:lnTo>
                <a:lnTo>
                  <a:pt x="5482659" y="177800"/>
                </a:lnTo>
                <a:lnTo>
                  <a:pt x="5528611" y="177800"/>
                </a:lnTo>
                <a:lnTo>
                  <a:pt x="5574783" y="165100"/>
                </a:lnTo>
                <a:lnTo>
                  <a:pt x="5621168" y="165100"/>
                </a:lnTo>
                <a:lnTo>
                  <a:pt x="5667762" y="152400"/>
                </a:lnTo>
                <a:lnTo>
                  <a:pt x="5714561" y="152400"/>
                </a:lnTo>
                <a:lnTo>
                  <a:pt x="5761560" y="139700"/>
                </a:lnTo>
                <a:lnTo>
                  <a:pt x="5856137" y="139700"/>
                </a:lnTo>
                <a:lnTo>
                  <a:pt x="5903706" y="127000"/>
                </a:lnTo>
                <a:lnTo>
                  <a:pt x="12192000" y="127000"/>
                </a:lnTo>
                <a:lnTo>
                  <a:pt x="12192000" y="0"/>
                </a:lnTo>
                <a:close/>
              </a:path>
              <a:path w="12192000" h="6845300">
                <a:moveTo>
                  <a:pt x="12192000" y="127000"/>
                </a:moveTo>
                <a:lnTo>
                  <a:pt x="6287772" y="127000"/>
                </a:lnTo>
                <a:lnTo>
                  <a:pt x="6335339" y="139700"/>
                </a:lnTo>
                <a:lnTo>
                  <a:pt x="6429911" y="139700"/>
                </a:lnTo>
                <a:lnTo>
                  <a:pt x="6476907" y="152400"/>
                </a:lnTo>
                <a:lnTo>
                  <a:pt x="6523703" y="152400"/>
                </a:lnTo>
                <a:lnTo>
                  <a:pt x="6570295" y="165100"/>
                </a:lnTo>
                <a:lnTo>
                  <a:pt x="6616678" y="165100"/>
                </a:lnTo>
                <a:lnTo>
                  <a:pt x="6662847" y="177800"/>
                </a:lnTo>
                <a:lnTo>
                  <a:pt x="6708798" y="177800"/>
                </a:lnTo>
                <a:lnTo>
                  <a:pt x="6845293" y="215900"/>
                </a:lnTo>
                <a:lnTo>
                  <a:pt x="6890323" y="215900"/>
                </a:lnTo>
                <a:lnTo>
                  <a:pt x="7111750" y="279400"/>
                </a:lnTo>
                <a:lnTo>
                  <a:pt x="7155258" y="304800"/>
                </a:lnTo>
                <a:lnTo>
                  <a:pt x="7284142" y="342900"/>
                </a:lnTo>
                <a:lnTo>
                  <a:pt x="7326541" y="368300"/>
                </a:lnTo>
                <a:lnTo>
                  <a:pt x="7410466" y="393700"/>
                </a:lnTo>
                <a:lnTo>
                  <a:pt x="7451984" y="419100"/>
                </a:lnTo>
                <a:lnTo>
                  <a:pt x="7493199" y="431800"/>
                </a:lnTo>
                <a:lnTo>
                  <a:pt x="7534106" y="457200"/>
                </a:lnTo>
                <a:lnTo>
                  <a:pt x="7574700" y="469900"/>
                </a:lnTo>
                <a:lnTo>
                  <a:pt x="7654932" y="520700"/>
                </a:lnTo>
                <a:lnTo>
                  <a:pt x="7694560" y="533400"/>
                </a:lnTo>
                <a:lnTo>
                  <a:pt x="7772818" y="584200"/>
                </a:lnTo>
                <a:lnTo>
                  <a:pt x="7887638" y="660400"/>
                </a:lnTo>
                <a:lnTo>
                  <a:pt x="7925207" y="673100"/>
                </a:lnTo>
                <a:lnTo>
                  <a:pt x="7962418" y="698500"/>
                </a:lnTo>
                <a:lnTo>
                  <a:pt x="7999263" y="736600"/>
                </a:lnTo>
                <a:lnTo>
                  <a:pt x="8071843" y="787400"/>
                </a:lnTo>
                <a:lnTo>
                  <a:pt x="8142909" y="838200"/>
                </a:lnTo>
                <a:lnTo>
                  <a:pt x="8212424" y="889000"/>
                </a:lnTo>
                <a:lnTo>
                  <a:pt x="8246588" y="927100"/>
                </a:lnTo>
                <a:lnTo>
                  <a:pt x="8313706" y="977900"/>
                </a:lnTo>
                <a:lnTo>
                  <a:pt x="8346650" y="1016000"/>
                </a:lnTo>
                <a:lnTo>
                  <a:pt x="8379178" y="1041400"/>
                </a:lnTo>
                <a:lnTo>
                  <a:pt x="8411285" y="1079500"/>
                </a:lnTo>
                <a:lnTo>
                  <a:pt x="8442967" y="1104900"/>
                </a:lnTo>
                <a:lnTo>
                  <a:pt x="8474219" y="1143000"/>
                </a:lnTo>
                <a:lnTo>
                  <a:pt x="8505036" y="1168400"/>
                </a:lnTo>
                <a:lnTo>
                  <a:pt x="8535413" y="1206500"/>
                </a:lnTo>
                <a:lnTo>
                  <a:pt x="8565346" y="1231900"/>
                </a:lnTo>
                <a:lnTo>
                  <a:pt x="8594830" y="1270000"/>
                </a:lnTo>
                <a:lnTo>
                  <a:pt x="8623860" y="1308100"/>
                </a:lnTo>
                <a:lnTo>
                  <a:pt x="8652432" y="1346200"/>
                </a:lnTo>
                <a:lnTo>
                  <a:pt x="8680540" y="1371600"/>
                </a:lnTo>
                <a:lnTo>
                  <a:pt x="8708181" y="1409700"/>
                </a:lnTo>
                <a:lnTo>
                  <a:pt x="8735350" y="1447800"/>
                </a:lnTo>
                <a:lnTo>
                  <a:pt x="8762041" y="1485900"/>
                </a:lnTo>
                <a:lnTo>
                  <a:pt x="8788250" y="1524000"/>
                </a:lnTo>
                <a:lnTo>
                  <a:pt x="8813973" y="1562100"/>
                </a:lnTo>
                <a:lnTo>
                  <a:pt x="8839204" y="1587500"/>
                </a:lnTo>
                <a:lnTo>
                  <a:pt x="8863939" y="1625600"/>
                </a:lnTo>
                <a:lnTo>
                  <a:pt x="8888174" y="1663700"/>
                </a:lnTo>
                <a:lnTo>
                  <a:pt x="8911903" y="1701800"/>
                </a:lnTo>
                <a:lnTo>
                  <a:pt x="8935121" y="1739900"/>
                </a:lnTo>
                <a:lnTo>
                  <a:pt x="8957825" y="1790700"/>
                </a:lnTo>
                <a:lnTo>
                  <a:pt x="8980010" y="1828800"/>
                </a:lnTo>
                <a:lnTo>
                  <a:pt x="9001670" y="1866900"/>
                </a:lnTo>
                <a:lnTo>
                  <a:pt x="9022801" y="1905000"/>
                </a:lnTo>
                <a:lnTo>
                  <a:pt x="9043399" y="1943100"/>
                </a:lnTo>
                <a:lnTo>
                  <a:pt x="9063458" y="1981200"/>
                </a:lnTo>
                <a:lnTo>
                  <a:pt x="9082974" y="2019300"/>
                </a:lnTo>
                <a:lnTo>
                  <a:pt x="9101942" y="2070100"/>
                </a:lnTo>
                <a:lnTo>
                  <a:pt x="9120357" y="2108200"/>
                </a:lnTo>
                <a:lnTo>
                  <a:pt x="9138216" y="2146300"/>
                </a:lnTo>
                <a:lnTo>
                  <a:pt x="9155512" y="2197100"/>
                </a:lnTo>
                <a:lnTo>
                  <a:pt x="9172242" y="2235200"/>
                </a:lnTo>
                <a:lnTo>
                  <a:pt x="9188401" y="2273300"/>
                </a:lnTo>
                <a:lnTo>
                  <a:pt x="9203983" y="2324100"/>
                </a:lnTo>
                <a:lnTo>
                  <a:pt x="9218985" y="2362200"/>
                </a:lnTo>
                <a:lnTo>
                  <a:pt x="9233402" y="2413000"/>
                </a:lnTo>
                <a:lnTo>
                  <a:pt x="9247228" y="2451100"/>
                </a:lnTo>
                <a:lnTo>
                  <a:pt x="9260459" y="2489200"/>
                </a:lnTo>
                <a:lnTo>
                  <a:pt x="9273091" y="2540000"/>
                </a:lnTo>
                <a:lnTo>
                  <a:pt x="9285118" y="2578100"/>
                </a:lnTo>
                <a:lnTo>
                  <a:pt x="9296537" y="2628900"/>
                </a:lnTo>
                <a:lnTo>
                  <a:pt x="9307342" y="2667000"/>
                </a:lnTo>
                <a:lnTo>
                  <a:pt x="9317528" y="2717800"/>
                </a:lnTo>
                <a:lnTo>
                  <a:pt x="9327092" y="2768600"/>
                </a:lnTo>
                <a:lnTo>
                  <a:pt x="9336027" y="2806700"/>
                </a:lnTo>
                <a:lnTo>
                  <a:pt x="9344330" y="2857500"/>
                </a:lnTo>
                <a:lnTo>
                  <a:pt x="9351996" y="2895600"/>
                </a:lnTo>
                <a:lnTo>
                  <a:pt x="9359020" y="2946400"/>
                </a:lnTo>
                <a:lnTo>
                  <a:pt x="9365398" y="2997200"/>
                </a:lnTo>
                <a:lnTo>
                  <a:pt x="9371124" y="3035300"/>
                </a:lnTo>
                <a:lnTo>
                  <a:pt x="9376194" y="3086100"/>
                </a:lnTo>
                <a:lnTo>
                  <a:pt x="9380603" y="3136900"/>
                </a:lnTo>
                <a:lnTo>
                  <a:pt x="9384347" y="3187700"/>
                </a:lnTo>
                <a:lnTo>
                  <a:pt x="9387420" y="3225800"/>
                </a:lnTo>
                <a:lnTo>
                  <a:pt x="9389819" y="3276600"/>
                </a:lnTo>
                <a:lnTo>
                  <a:pt x="9391538" y="3327400"/>
                </a:lnTo>
                <a:lnTo>
                  <a:pt x="9392573" y="3378200"/>
                </a:lnTo>
                <a:lnTo>
                  <a:pt x="9392920" y="3429000"/>
                </a:lnTo>
                <a:lnTo>
                  <a:pt x="9392573" y="3467100"/>
                </a:lnTo>
                <a:lnTo>
                  <a:pt x="9391538" y="3517900"/>
                </a:lnTo>
                <a:lnTo>
                  <a:pt x="9389819" y="3568700"/>
                </a:lnTo>
                <a:lnTo>
                  <a:pt x="9387420" y="3619500"/>
                </a:lnTo>
                <a:lnTo>
                  <a:pt x="9384347" y="3657600"/>
                </a:lnTo>
                <a:lnTo>
                  <a:pt x="9380603" y="3708400"/>
                </a:lnTo>
                <a:lnTo>
                  <a:pt x="9376194" y="3759200"/>
                </a:lnTo>
                <a:lnTo>
                  <a:pt x="9371124" y="3810000"/>
                </a:lnTo>
                <a:lnTo>
                  <a:pt x="9365398" y="3848100"/>
                </a:lnTo>
                <a:lnTo>
                  <a:pt x="9359020" y="3898900"/>
                </a:lnTo>
                <a:lnTo>
                  <a:pt x="9351996" y="3949700"/>
                </a:lnTo>
                <a:lnTo>
                  <a:pt x="9344330" y="3987800"/>
                </a:lnTo>
                <a:lnTo>
                  <a:pt x="9336027" y="4038600"/>
                </a:lnTo>
                <a:lnTo>
                  <a:pt x="9327092" y="4076700"/>
                </a:lnTo>
                <a:lnTo>
                  <a:pt x="9317528" y="4127500"/>
                </a:lnTo>
                <a:lnTo>
                  <a:pt x="9307342" y="4178300"/>
                </a:lnTo>
                <a:lnTo>
                  <a:pt x="9296537" y="4216400"/>
                </a:lnTo>
                <a:lnTo>
                  <a:pt x="9285118" y="4267200"/>
                </a:lnTo>
                <a:lnTo>
                  <a:pt x="9273091" y="4305300"/>
                </a:lnTo>
                <a:lnTo>
                  <a:pt x="9260459" y="4356100"/>
                </a:lnTo>
                <a:lnTo>
                  <a:pt x="9247228" y="4394200"/>
                </a:lnTo>
                <a:lnTo>
                  <a:pt x="9233402" y="4432300"/>
                </a:lnTo>
                <a:lnTo>
                  <a:pt x="9218985" y="4483100"/>
                </a:lnTo>
                <a:lnTo>
                  <a:pt x="9203983" y="4521200"/>
                </a:lnTo>
                <a:lnTo>
                  <a:pt x="9188401" y="4572000"/>
                </a:lnTo>
                <a:lnTo>
                  <a:pt x="9172242" y="4610100"/>
                </a:lnTo>
                <a:lnTo>
                  <a:pt x="9155512" y="4648200"/>
                </a:lnTo>
                <a:lnTo>
                  <a:pt x="9138216" y="4699000"/>
                </a:lnTo>
                <a:lnTo>
                  <a:pt x="9120357" y="4737100"/>
                </a:lnTo>
                <a:lnTo>
                  <a:pt x="9101942" y="4775200"/>
                </a:lnTo>
                <a:lnTo>
                  <a:pt x="9082974" y="4826000"/>
                </a:lnTo>
                <a:lnTo>
                  <a:pt x="9063458" y="4864100"/>
                </a:lnTo>
                <a:lnTo>
                  <a:pt x="9043399" y="4902200"/>
                </a:lnTo>
                <a:lnTo>
                  <a:pt x="9022801" y="4940300"/>
                </a:lnTo>
                <a:lnTo>
                  <a:pt x="9001670" y="4978400"/>
                </a:lnTo>
                <a:lnTo>
                  <a:pt x="8980010" y="5016500"/>
                </a:lnTo>
                <a:lnTo>
                  <a:pt x="8957825" y="5054600"/>
                </a:lnTo>
                <a:lnTo>
                  <a:pt x="8935121" y="5105400"/>
                </a:lnTo>
                <a:lnTo>
                  <a:pt x="8911903" y="5143500"/>
                </a:lnTo>
                <a:lnTo>
                  <a:pt x="8888174" y="5181600"/>
                </a:lnTo>
                <a:lnTo>
                  <a:pt x="8863939" y="5219700"/>
                </a:lnTo>
                <a:lnTo>
                  <a:pt x="8839204" y="5257800"/>
                </a:lnTo>
                <a:lnTo>
                  <a:pt x="8813973" y="5283200"/>
                </a:lnTo>
                <a:lnTo>
                  <a:pt x="8788250" y="5321300"/>
                </a:lnTo>
                <a:lnTo>
                  <a:pt x="8762041" y="5359400"/>
                </a:lnTo>
                <a:lnTo>
                  <a:pt x="8735350" y="5397500"/>
                </a:lnTo>
                <a:lnTo>
                  <a:pt x="8708181" y="5435600"/>
                </a:lnTo>
                <a:lnTo>
                  <a:pt x="8680540" y="5473700"/>
                </a:lnTo>
                <a:lnTo>
                  <a:pt x="8652432" y="5499100"/>
                </a:lnTo>
                <a:lnTo>
                  <a:pt x="8623860" y="5537200"/>
                </a:lnTo>
                <a:lnTo>
                  <a:pt x="8594830" y="5575300"/>
                </a:lnTo>
                <a:lnTo>
                  <a:pt x="8565346" y="5613400"/>
                </a:lnTo>
                <a:lnTo>
                  <a:pt x="8535413" y="5638800"/>
                </a:lnTo>
                <a:lnTo>
                  <a:pt x="8505036" y="5676900"/>
                </a:lnTo>
                <a:lnTo>
                  <a:pt x="8474219" y="5702300"/>
                </a:lnTo>
                <a:lnTo>
                  <a:pt x="8442967" y="5740400"/>
                </a:lnTo>
                <a:lnTo>
                  <a:pt x="8411285" y="5765800"/>
                </a:lnTo>
                <a:lnTo>
                  <a:pt x="8379178" y="5803900"/>
                </a:lnTo>
                <a:lnTo>
                  <a:pt x="8346650" y="5829300"/>
                </a:lnTo>
                <a:lnTo>
                  <a:pt x="8313706" y="5867400"/>
                </a:lnTo>
                <a:lnTo>
                  <a:pt x="8246588" y="5918200"/>
                </a:lnTo>
                <a:lnTo>
                  <a:pt x="8212424" y="5956300"/>
                </a:lnTo>
                <a:lnTo>
                  <a:pt x="8142909" y="6007100"/>
                </a:lnTo>
                <a:lnTo>
                  <a:pt x="8071843" y="6057900"/>
                </a:lnTo>
                <a:lnTo>
                  <a:pt x="7999263" y="6108700"/>
                </a:lnTo>
                <a:lnTo>
                  <a:pt x="7962418" y="6146800"/>
                </a:lnTo>
                <a:lnTo>
                  <a:pt x="7925207" y="6172200"/>
                </a:lnTo>
                <a:lnTo>
                  <a:pt x="7887638" y="6184900"/>
                </a:lnTo>
                <a:lnTo>
                  <a:pt x="7811438" y="6235700"/>
                </a:lnTo>
                <a:lnTo>
                  <a:pt x="7694560" y="6311900"/>
                </a:lnTo>
                <a:lnTo>
                  <a:pt x="7654932" y="6324600"/>
                </a:lnTo>
                <a:lnTo>
                  <a:pt x="7574700" y="6375400"/>
                </a:lnTo>
                <a:lnTo>
                  <a:pt x="7534106" y="6388100"/>
                </a:lnTo>
                <a:lnTo>
                  <a:pt x="7493199" y="6413500"/>
                </a:lnTo>
                <a:lnTo>
                  <a:pt x="7451984" y="6426200"/>
                </a:lnTo>
                <a:lnTo>
                  <a:pt x="7410466" y="6451600"/>
                </a:lnTo>
                <a:lnTo>
                  <a:pt x="7326541" y="6477000"/>
                </a:lnTo>
                <a:lnTo>
                  <a:pt x="7284142" y="6502400"/>
                </a:lnTo>
                <a:lnTo>
                  <a:pt x="7155258" y="6540500"/>
                </a:lnTo>
                <a:lnTo>
                  <a:pt x="7111750" y="6565900"/>
                </a:lnTo>
                <a:lnTo>
                  <a:pt x="6890323" y="6629400"/>
                </a:lnTo>
                <a:lnTo>
                  <a:pt x="6845293" y="6629400"/>
                </a:lnTo>
                <a:lnTo>
                  <a:pt x="6708798" y="6667500"/>
                </a:lnTo>
                <a:lnTo>
                  <a:pt x="6662847" y="6667500"/>
                </a:lnTo>
                <a:lnTo>
                  <a:pt x="6616678" y="6680200"/>
                </a:lnTo>
                <a:lnTo>
                  <a:pt x="6570295" y="6680200"/>
                </a:lnTo>
                <a:lnTo>
                  <a:pt x="6523703" y="6692900"/>
                </a:lnTo>
                <a:lnTo>
                  <a:pt x="6476907" y="6692900"/>
                </a:lnTo>
                <a:lnTo>
                  <a:pt x="6429911" y="6705600"/>
                </a:lnTo>
                <a:lnTo>
                  <a:pt x="6335339" y="6705600"/>
                </a:lnTo>
                <a:lnTo>
                  <a:pt x="6287772" y="6718300"/>
                </a:lnTo>
                <a:lnTo>
                  <a:pt x="12192000" y="6718300"/>
                </a:lnTo>
                <a:lnTo>
                  <a:pt x="12192000" y="127000"/>
                </a:lnTo>
                <a:close/>
              </a:path>
            </a:pathLst>
          </a:custGeom>
          <a:solidFill>
            <a:srgbClr val="B74818">
              <a:alpha val="19999"/>
            </a:srgbClr>
          </a:solidFill>
        </p:spPr>
        <p:txBody>
          <a:bodyPr wrap="square" lIns="0" tIns="0" rIns="0" bIns="0" rtlCol="0"/>
          <a:lstStyle/>
          <a:p>
            <a:endParaRPr dirty="0"/>
          </a:p>
        </p:txBody>
      </p:sp>
      <p:sp>
        <p:nvSpPr>
          <p:cNvPr id="19" name="bk object 19"/>
          <p:cNvSpPr/>
          <p:nvPr/>
        </p:nvSpPr>
        <p:spPr>
          <a:xfrm>
            <a:off x="1310639" y="12699"/>
            <a:ext cx="9569195" cy="6845300"/>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2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6/20/2022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27810" y="403301"/>
            <a:ext cx="10136378" cy="1002665"/>
          </a:xfrm>
          <a:prstGeom prst="rect">
            <a:avLst/>
          </a:prstGeom>
        </p:spPr>
        <p:txBody>
          <a:bodyPr wrap="square" lIns="0" tIns="0" rIns="0" bIns="0">
            <a:spAutoFit/>
          </a:bodyPr>
          <a:lstStyle>
            <a:lvl1pPr>
              <a:defRPr sz="3200" b="0" i="0">
                <a:solidFill>
                  <a:schemeClr val="tx1"/>
                </a:solidFill>
                <a:latin typeface="Verdana"/>
                <a:cs typeface="Verdana"/>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6/20/2022</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4.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3.xml" /><Relationship Id="rId4" Type="http://schemas.openxmlformats.org/officeDocument/2006/relationships/image" Target="../media/image25.png" /></Relationships>
</file>

<file path=ppt/slides/_rels/slide11.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3.xml" /><Relationship Id="rId4" Type="http://schemas.openxmlformats.org/officeDocument/2006/relationships/image" Target="../media/image25.png" /></Relationships>
</file>

<file path=ppt/slides/_rels/slide12.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3.xml" /><Relationship Id="rId4" Type="http://schemas.openxmlformats.org/officeDocument/2006/relationships/image" Target="../media/image25.png" /></Relationships>
</file>

<file path=ppt/slides/_rels/slide1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3.png" /><Relationship Id="rId1" Type="http://schemas.openxmlformats.org/officeDocument/2006/relationships/slideLayout" Target="../slideLayouts/slideLayout3.xml" /><Relationship Id="rId6" Type="http://schemas.openxmlformats.org/officeDocument/2006/relationships/image" Target="../media/image25.png" /><Relationship Id="rId5" Type="http://schemas.openxmlformats.org/officeDocument/2006/relationships/image" Target="../media/image24.png" /><Relationship Id="rId4" Type="http://schemas.openxmlformats.org/officeDocument/2006/relationships/image" Target="../media/image27.png" /></Relationships>
</file>

<file path=ppt/slides/_rels/slide14.xml.rels><?xml version="1.0" encoding="UTF-8" standalone="yes"?>
<Relationships xmlns="http://schemas.openxmlformats.org/package/2006/relationships"><Relationship Id="rId3" Type="http://schemas.openxmlformats.org/officeDocument/2006/relationships/image" Target="../media/image26.png" /><Relationship Id="rId7" Type="http://schemas.openxmlformats.org/officeDocument/2006/relationships/image" Target="../media/image25.png" /><Relationship Id="rId2" Type="http://schemas.openxmlformats.org/officeDocument/2006/relationships/image" Target="../media/image23.png" /><Relationship Id="rId1" Type="http://schemas.openxmlformats.org/officeDocument/2006/relationships/slideLayout" Target="../slideLayouts/slideLayout3.xml" /><Relationship Id="rId6" Type="http://schemas.openxmlformats.org/officeDocument/2006/relationships/image" Target="../media/image24.png" /><Relationship Id="rId5" Type="http://schemas.openxmlformats.org/officeDocument/2006/relationships/image" Target="../media/image27.png" /><Relationship Id="rId4" Type="http://schemas.openxmlformats.org/officeDocument/2006/relationships/image" Target="../media/image28.png" /></Relationships>
</file>

<file path=ppt/slides/_rels/slide15.xml.rels><?xml version="1.0" encoding="UTF-8" standalone="yes"?>
<Relationships xmlns="http://schemas.openxmlformats.org/package/2006/relationships"><Relationship Id="rId8" Type="http://schemas.openxmlformats.org/officeDocument/2006/relationships/image" Target="../media/image24.png" /><Relationship Id="rId3" Type="http://schemas.openxmlformats.org/officeDocument/2006/relationships/image" Target="../media/image26.png" /><Relationship Id="rId7" Type="http://schemas.openxmlformats.org/officeDocument/2006/relationships/image" Target="../media/image30.png" /><Relationship Id="rId2" Type="http://schemas.openxmlformats.org/officeDocument/2006/relationships/image" Target="../media/image23.png" /><Relationship Id="rId1" Type="http://schemas.openxmlformats.org/officeDocument/2006/relationships/slideLayout" Target="../slideLayouts/slideLayout3.xml" /><Relationship Id="rId6" Type="http://schemas.openxmlformats.org/officeDocument/2006/relationships/image" Target="../media/image27.png" /><Relationship Id="rId5" Type="http://schemas.openxmlformats.org/officeDocument/2006/relationships/image" Target="../media/image28.png" /><Relationship Id="rId4" Type="http://schemas.openxmlformats.org/officeDocument/2006/relationships/image" Target="../media/image29.png" /><Relationship Id="rId9" Type="http://schemas.openxmlformats.org/officeDocument/2006/relationships/image" Target="../media/image25.png" /></Relationships>
</file>

<file path=ppt/slides/_rels/slide16.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3.xml" /><Relationship Id="rId1" Type="http://schemas.openxmlformats.org/officeDocument/2006/relationships/slideLayout" Target="../slideLayouts/slideLayout3.xml" /><Relationship Id="rId6" Type="http://schemas.openxmlformats.org/officeDocument/2006/relationships/image" Target="../media/image24.png" /><Relationship Id="rId5" Type="http://schemas.openxmlformats.org/officeDocument/2006/relationships/image" Target="../media/image28.png" /><Relationship Id="rId4" Type="http://schemas.openxmlformats.org/officeDocument/2006/relationships/image" Target="../media/image26.png" /></Relationships>
</file>

<file path=ppt/slides/_rels/slide17.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4.xml" /><Relationship Id="rId1" Type="http://schemas.openxmlformats.org/officeDocument/2006/relationships/slideLayout" Target="../slideLayouts/slideLayout3.xml" /><Relationship Id="rId6" Type="http://schemas.openxmlformats.org/officeDocument/2006/relationships/image" Target="../media/image24.png" /><Relationship Id="rId5" Type="http://schemas.openxmlformats.org/officeDocument/2006/relationships/image" Target="../media/image28.png" /><Relationship Id="rId4" Type="http://schemas.openxmlformats.org/officeDocument/2006/relationships/image" Target="../media/image26.png" /></Relationships>
</file>

<file path=ppt/slides/_rels/slide18.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5.xml" /><Relationship Id="rId1" Type="http://schemas.openxmlformats.org/officeDocument/2006/relationships/slideLayout" Target="../slideLayouts/slideLayout3.xml" /><Relationship Id="rId6" Type="http://schemas.openxmlformats.org/officeDocument/2006/relationships/image" Target="../media/image24.png" /><Relationship Id="rId5" Type="http://schemas.openxmlformats.org/officeDocument/2006/relationships/image" Target="../media/image28.png" /><Relationship Id="rId4" Type="http://schemas.openxmlformats.org/officeDocument/2006/relationships/image" Target="../media/image26.png" /></Relationships>
</file>

<file path=ppt/slides/_rels/slide19.xml.rels><?xml version="1.0" encoding="UTF-8" standalone="yes"?>
<Relationships xmlns="http://schemas.openxmlformats.org/package/2006/relationships"><Relationship Id="rId8" Type="http://schemas.openxmlformats.org/officeDocument/2006/relationships/image" Target="../media/image37.png" /><Relationship Id="rId13" Type="http://schemas.openxmlformats.org/officeDocument/2006/relationships/image" Target="../media/image42.png" /><Relationship Id="rId18" Type="http://schemas.openxmlformats.org/officeDocument/2006/relationships/image" Target="../media/image47.png" /><Relationship Id="rId26" Type="http://schemas.openxmlformats.org/officeDocument/2006/relationships/image" Target="../media/image55.png" /><Relationship Id="rId3" Type="http://schemas.openxmlformats.org/officeDocument/2006/relationships/image" Target="../media/image32.png" /><Relationship Id="rId21" Type="http://schemas.openxmlformats.org/officeDocument/2006/relationships/image" Target="../media/image50.png" /><Relationship Id="rId34" Type="http://schemas.openxmlformats.org/officeDocument/2006/relationships/image" Target="../media/image63.png" /><Relationship Id="rId7" Type="http://schemas.openxmlformats.org/officeDocument/2006/relationships/image" Target="../media/image36.png" /><Relationship Id="rId12" Type="http://schemas.openxmlformats.org/officeDocument/2006/relationships/image" Target="../media/image41.png" /><Relationship Id="rId17" Type="http://schemas.openxmlformats.org/officeDocument/2006/relationships/image" Target="../media/image46.png" /><Relationship Id="rId25" Type="http://schemas.openxmlformats.org/officeDocument/2006/relationships/image" Target="../media/image54.png" /><Relationship Id="rId33" Type="http://schemas.openxmlformats.org/officeDocument/2006/relationships/image" Target="../media/image62.png" /><Relationship Id="rId2" Type="http://schemas.openxmlformats.org/officeDocument/2006/relationships/image" Target="../media/image31.png" /><Relationship Id="rId16" Type="http://schemas.openxmlformats.org/officeDocument/2006/relationships/image" Target="../media/image45.png" /><Relationship Id="rId20" Type="http://schemas.openxmlformats.org/officeDocument/2006/relationships/image" Target="../media/image49.png" /><Relationship Id="rId29" Type="http://schemas.openxmlformats.org/officeDocument/2006/relationships/image" Target="../media/image58.png" /><Relationship Id="rId1" Type="http://schemas.openxmlformats.org/officeDocument/2006/relationships/slideLayout" Target="../slideLayouts/slideLayout3.xml" /><Relationship Id="rId6" Type="http://schemas.openxmlformats.org/officeDocument/2006/relationships/image" Target="../media/image35.png" /><Relationship Id="rId11" Type="http://schemas.openxmlformats.org/officeDocument/2006/relationships/image" Target="../media/image40.png" /><Relationship Id="rId24" Type="http://schemas.openxmlformats.org/officeDocument/2006/relationships/image" Target="../media/image53.png" /><Relationship Id="rId32" Type="http://schemas.openxmlformats.org/officeDocument/2006/relationships/image" Target="../media/image61.png" /><Relationship Id="rId37" Type="http://schemas.microsoft.com/office/2007/relationships/hdphoto" Target="../media/hdphoto2.wdp" /><Relationship Id="rId5" Type="http://schemas.openxmlformats.org/officeDocument/2006/relationships/image" Target="../media/image34.png" /><Relationship Id="rId15" Type="http://schemas.openxmlformats.org/officeDocument/2006/relationships/image" Target="../media/image44.png" /><Relationship Id="rId23" Type="http://schemas.openxmlformats.org/officeDocument/2006/relationships/image" Target="../media/image52.png" /><Relationship Id="rId28" Type="http://schemas.openxmlformats.org/officeDocument/2006/relationships/image" Target="../media/image57.png" /><Relationship Id="rId36" Type="http://schemas.openxmlformats.org/officeDocument/2006/relationships/image" Target="../media/image65.png" /><Relationship Id="rId10" Type="http://schemas.openxmlformats.org/officeDocument/2006/relationships/image" Target="../media/image39.png" /><Relationship Id="rId19" Type="http://schemas.openxmlformats.org/officeDocument/2006/relationships/image" Target="../media/image48.png" /><Relationship Id="rId31" Type="http://schemas.openxmlformats.org/officeDocument/2006/relationships/image" Target="../media/image60.png" /><Relationship Id="rId4" Type="http://schemas.openxmlformats.org/officeDocument/2006/relationships/image" Target="../media/image33.png" /><Relationship Id="rId9" Type="http://schemas.openxmlformats.org/officeDocument/2006/relationships/image" Target="../media/image38.png" /><Relationship Id="rId14" Type="http://schemas.openxmlformats.org/officeDocument/2006/relationships/image" Target="../media/image43.png" /><Relationship Id="rId22" Type="http://schemas.openxmlformats.org/officeDocument/2006/relationships/image" Target="../media/image51.png" /><Relationship Id="rId27" Type="http://schemas.openxmlformats.org/officeDocument/2006/relationships/image" Target="../media/image56.png" /><Relationship Id="rId30" Type="http://schemas.openxmlformats.org/officeDocument/2006/relationships/image" Target="../media/image59.png" /><Relationship Id="rId35" Type="http://schemas.openxmlformats.org/officeDocument/2006/relationships/image" Target="../media/image64.png" /></Relationships>
</file>

<file path=ppt/slides/_rels/slide2.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jpg" /><Relationship Id="rId7" Type="http://schemas.openxmlformats.org/officeDocument/2006/relationships/image" Target="../media/image9.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 Id="rId6" Type="http://schemas.openxmlformats.org/officeDocument/2006/relationships/image" Target="../media/image14.png" /><Relationship Id="rId5" Type="http://schemas.openxmlformats.org/officeDocument/2006/relationships/image" Target="../media/image13.png" /><Relationship Id="rId4" Type="http://schemas.microsoft.com/office/2007/relationships/hdphoto" Target="../media/hdphoto1.wdp" /></Relationships>
</file>

<file path=ppt/slides/_rels/slide7.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8.png" /><Relationship Id="rId7" Type="http://schemas.openxmlformats.org/officeDocument/2006/relationships/image" Target="../media/image22.png" /><Relationship Id="rId2" Type="http://schemas.openxmlformats.org/officeDocument/2006/relationships/image" Target="../media/image17.png" /><Relationship Id="rId1" Type="http://schemas.openxmlformats.org/officeDocument/2006/relationships/slideLayout" Target="../slideLayouts/slideLayout2.xml" /><Relationship Id="rId6" Type="http://schemas.openxmlformats.org/officeDocument/2006/relationships/image" Target="../media/image21.png" /><Relationship Id="rId5" Type="http://schemas.openxmlformats.org/officeDocument/2006/relationships/image" Target="../media/image20.png" /><Relationship Id="rId4" Type="http://schemas.openxmlformats.org/officeDocument/2006/relationships/image" Target="../media/image19.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9099" y="1219200"/>
            <a:ext cx="3733801" cy="3951723"/>
          </a:xfrm>
          <a:prstGeom prst="rect">
            <a:avLst/>
          </a:prstGeom>
        </p:spPr>
        <p:txBody>
          <a:bodyPr vert="horz" wrap="square" lIns="0" tIns="12065" rIns="0" bIns="0" rtlCol="0">
            <a:spAutoFit/>
          </a:bodyPr>
          <a:lstStyle/>
          <a:p>
            <a:pPr marL="12700" marR="5080" indent="-2540" algn="ctr">
              <a:lnSpc>
                <a:spcPct val="80000"/>
              </a:lnSpc>
              <a:spcBef>
                <a:spcPts val="480"/>
              </a:spcBef>
            </a:pPr>
            <a:br>
              <a:rPr lang="sr-Latn-ME" sz="4000" spc="-5" dirty="0">
                <a:solidFill>
                  <a:srgbClr val="FFFFFF"/>
                </a:solidFill>
                <a:latin typeface="Arial" panose="020B0604020202020204" pitchFamily="34" charset="0"/>
                <a:cs typeface="Arial" panose="020B0604020202020204" pitchFamily="34" charset="0"/>
              </a:rPr>
            </a:br>
            <a:r>
              <a:rPr lang="sr-Latn-ME" sz="4000" spc="-5" dirty="0">
                <a:solidFill>
                  <a:srgbClr val="FFFFFF"/>
                </a:solidFill>
                <a:latin typeface="Arial" panose="020B0604020202020204" pitchFamily="34" charset="0"/>
                <a:cs typeface="Arial" panose="020B0604020202020204" pitchFamily="34" charset="0"/>
              </a:rPr>
              <a:t>Registar podsticajnih mjera za investicije</a:t>
            </a:r>
            <a:br>
              <a:rPr lang="sr-Latn-ME" sz="4000" spc="-5" dirty="0">
                <a:solidFill>
                  <a:srgbClr val="FFFFFF"/>
                </a:solidFill>
                <a:latin typeface="Arial" panose="020B0604020202020204" pitchFamily="34" charset="0"/>
                <a:cs typeface="Arial" panose="020B0604020202020204" pitchFamily="34" charset="0"/>
              </a:rPr>
            </a:br>
            <a:br>
              <a:rPr lang="sr-Latn-ME" sz="4000" spc="-5" dirty="0">
                <a:solidFill>
                  <a:srgbClr val="FFFFFF"/>
                </a:solidFill>
                <a:latin typeface="Arial" panose="020B0604020202020204" pitchFamily="34" charset="0"/>
                <a:cs typeface="Arial" panose="020B0604020202020204" pitchFamily="34" charset="0"/>
              </a:rPr>
            </a:br>
            <a:r>
              <a:rPr lang="sr-Latn-ME" sz="4000" spc="-5" dirty="0">
                <a:solidFill>
                  <a:srgbClr val="FFFFFF"/>
                </a:solidFill>
                <a:latin typeface="Arial" panose="020B0604020202020204" pitchFamily="34" charset="0"/>
                <a:cs typeface="Arial" panose="020B0604020202020204" pitchFamily="34" charset="0"/>
              </a:rPr>
              <a:t>Crna Gora </a:t>
            </a:r>
            <a:br>
              <a:rPr lang="sr-Latn-ME" sz="4000" spc="-5" dirty="0">
                <a:solidFill>
                  <a:srgbClr val="FFFFFF"/>
                </a:solidFill>
                <a:latin typeface="Arial" panose="020B0604020202020204" pitchFamily="34" charset="0"/>
                <a:cs typeface="Arial" panose="020B0604020202020204" pitchFamily="34" charset="0"/>
              </a:rPr>
            </a:br>
            <a:r>
              <a:rPr lang="sr-Latn-ME" sz="4000" spc="-5" dirty="0">
                <a:solidFill>
                  <a:srgbClr val="FFFFFF"/>
                </a:solidFill>
                <a:latin typeface="Arial" panose="020B0604020202020204" pitchFamily="34" charset="0"/>
                <a:cs typeface="Arial" panose="020B0604020202020204" pitchFamily="34" charset="0"/>
              </a:rPr>
              <a:t>2022</a:t>
            </a:r>
            <a:endParaRPr sz="40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EA19578-0A1B-4759-A961-8952C01F4735}"/>
              </a:ext>
            </a:extLst>
          </p:cNvPr>
          <p:cNvSpPr/>
          <p:nvPr/>
        </p:nvSpPr>
        <p:spPr>
          <a:xfrm>
            <a:off x="13317" y="6035620"/>
            <a:ext cx="2475604" cy="261576"/>
          </a:xfrm>
          <a:prstGeom prst="rect">
            <a:avLst/>
          </a:prstGeom>
        </p:spPr>
        <p:txBody>
          <a:bodyPr wrap="square">
            <a:spAutoFit/>
          </a:bodyPr>
          <a:lstStyle/>
          <a:p>
            <a:r>
              <a:rPr lang="sr-Latn-ME" sz="1100" b="1" dirty="0">
                <a:latin typeface="Arial" panose="020B0604020202020204" pitchFamily="34" charset="0"/>
                <a:cs typeface="Arial" panose="020B0604020202020204" pitchFamily="34" charset="0"/>
              </a:rPr>
              <a:t>Izrađeno uz tehničku podršku</a:t>
            </a:r>
          </a:p>
        </p:txBody>
      </p:sp>
      <p:pic>
        <p:nvPicPr>
          <p:cNvPr id="17" name="Picture 16">
            <a:extLst>
              <a:ext uri="{FF2B5EF4-FFF2-40B4-BE49-F238E27FC236}">
                <a16:creationId xmlns:a16="http://schemas.microsoft.com/office/drawing/2014/main" id="{BFC77D9E-F7DA-4727-B9F7-CFD28074E2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297196"/>
            <a:ext cx="2057399" cy="420370"/>
          </a:xfrm>
          <a:prstGeom prst="rect">
            <a:avLst/>
          </a:prstGeom>
          <a:noFill/>
        </p:spPr>
      </p:pic>
      <p:pic>
        <p:nvPicPr>
          <p:cNvPr id="4" name="Picture 3">
            <a:extLst>
              <a:ext uri="{FF2B5EF4-FFF2-40B4-BE49-F238E27FC236}">
                <a16:creationId xmlns:a16="http://schemas.microsoft.com/office/drawing/2014/main" id="{DB6EA8F7-DF6D-0547-A8AD-6A12666B2E64}"/>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439400" y="5867400"/>
            <a:ext cx="1737803" cy="990600"/>
          </a:xfrm>
          <a:prstGeom prst="rect">
            <a:avLst/>
          </a:prstGeom>
        </p:spPr>
      </p:pic>
    </p:spTree>
    <p:extLst>
      <p:ext uri="{BB962C8B-B14F-4D97-AF65-F5344CB8AC3E}">
        <p14:creationId xmlns:p14="http://schemas.microsoft.com/office/powerpoint/2010/main" val="49075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object 19"/>
          <p:cNvSpPr/>
          <p:nvPr/>
        </p:nvSpPr>
        <p:spPr>
          <a:xfrm>
            <a:off x="2210561" y="1720850"/>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2210561" y="3397250"/>
            <a:ext cx="0" cy="1327150"/>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2209038" y="5073650"/>
            <a:ext cx="0" cy="132715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7311390" y="5073650"/>
            <a:ext cx="0" cy="1327150"/>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7311390" y="3397250"/>
            <a:ext cx="0" cy="1327150"/>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311390" y="1720850"/>
            <a:ext cx="0" cy="1327150"/>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D9D1723F-B22C-4D6E-BF90-77607BEC783C}"/>
              </a:ext>
            </a:extLst>
          </p:cNvPr>
          <p:cNvGrpSpPr/>
          <p:nvPr/>
        </p:nvGrpSpPr>
        <p:grpSpPr>
          <a:xfrm>
            <a:off x="1195683" y="1284814"/>
            <a:ext cx="4846320" cy="597408"/>
            <a:chOff x="1178306" y="3042376"/>
            <a:chExt cx="4846320" cy="597408"/>
          </a:xfrm>
        </p:grpSpPr>
        <p:sp>
          <p:nvSpPr>
            <p:cNvPr id="66" name="object 41">
              <a:extLst>
                <a:ext uri="{FF2B5EF4-FFF2-40B4-BE49-F238E27FC236}">
                  <a16:creationId xmlns:a16="http://schemas.microsoft.com/office/drawing/2014/main" id="{09670392-4AC6-4391-B635-9C8821490A32}"/>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43">
              <a:extLst>
                <a:ext uri="{FF2B5EF4-FFF2-40B4-BE49-F238E27FC236}">
                  <a16:creationId xmlns:a16="http://schemas.microsoft.com/office/drawing/2014/main" id="{35A0E6E8-36AC-4B85-83C1-7CFD8E2C296E}"/>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BB4E305D-422F-4AB2-95DC-61CC80A0EA17}"/>
              </a:ext>
            </a:extLst>
          </p:cNvPr>
          <p:cNvGrpSpPr/>
          <p:nvPr/>
        </p:nvGrpSpPr>
        <p:grpSpPr>
          <a:xfrm>
            <a:off x="6326230" y="1254178"/>
            <a:ext cx="4846320" cy="722978"/>
            <a:chOff x="1178306" y="3042376"/>
            <a:chExt cx="4846320" cy="597408"/>
          </a:xfrm>
        </p:grpSpPr>
        <p:sp>
          <p:nvSpPr>
            <p:cNvPr id="69" name="object 41">
              <a:extLst>
                <a:ext uri="{FF2B5EF4-FFF2-40B4-BE49-F238E27FC236}">
                  <a16:creationId xmlns:a16="http://schemas.microsoft.com/office/drawing/2014/main" id="{6F736738-9A4C-4CF4-9968-C80E34378A4E}"/>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0" name="object 43">
              <a:extLst>
                <a:ext uri="{FF2B5EF4-FFF2-40B4-BE49-F238E27FC236}">
                  <a16:creationId xmlns:a16="http://schemas.microsoft.com/office/drawing/2014/main" id="{B13AC284-E554-4BAF-91D1-5E56E80DB69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B8B695CD-8A01-4A5A-BF81-0BE695EE4729}"/>
              </a:ext>
            </a:extLst>
          </p:cNvPr>
          <p:cNvGrpSpPr/>
          <p:nvPr/>
        </p:nvGrpSpPr>
        <p:grpSpPr>
          <a:xfrm>
            <a:off x="1221549" y="2951842"/>
            <a:ext cx="4846320" cy="750644"/>
            <a:chOff x="1178306" y="3042376"/>
            <a:chExt cx="4846320" cy="597408"/>
          </a:xfrm>
        </p:grpSpPr>
        <p:sp>
          <p:nvSpPr>
            <p:cNvPr id="72" name="object 41">
              <a:extLst>
                <a:ext uri="{FF2B5EF4-FFF2-40B4-BE49-F238E27FC236}">
                  <a16:creationId xmlns:a16="http://schemas.microsoft.com/office/drawing/2014/main" id="{2EB8BDAD-5E3F-48E4-B6B3-6CBAD9CACBB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43">
              <a:extLst>
                <a:ext uri="{FF2B5EF4-FFF2-40B4-BE49-F238E27FC236}">
                  <a16:creationId xmlns:a16="http://schemas.microsoft.com/office/drawing/2014/main" id="{9100C4B8-5E70-4D57-9310-5213623C7160}"/>
                </a:ext>
              </a:extLst>
            </p:cNvPr>
            <p:cNvSpPr/>
            <p:nvPr/>
          </p:nvSpPr>
          <p:spPr>
            <a:xfrm>
              <a:off x="1266698" y="3182392"/>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6FC2368A-F1C5-429C-BDAA-19240A7E6C55}"/>
              </a:ext>
            </a:extLst>
          </p:cNvPr>
          <p:cNvGrpSpPr/>
          <p:nvPr/>
        </p:nvGrpSpPr>
        <p:grpSpPr>
          <a:xfrm>
            <a:off x="1238406" y="4686347"/>
            <a:ext cx="4846320" cy="597408"/>
            <a:chOff x="1178306" y="3042376"/>
            <a:chExt cx="4846320" cy="597408"/>
          </a:xfrm>
        </p:grpSpPr>
        <p:sp>
          <p:nvSpPr>
            <p:cNvPr id="75" name="object 41">
              <a:extLst>
                <a:ext uri="{FF2B5EF4-FFF2-40B4-BE49-F238E27FC236}">
                  <a16:creationId xmlns:a16="http://schemas.microsoft.com/office/drawing/2014/main" id="{B50E8F1F-7C49-4EB3-8E2A-F0B1C8D7B8A7}"/>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43">
              <a:extLst>
                <a:ext uri="{FF2B5EF4-FFF2-40B4-BE49-F238E27FC236}">
                  <a16:creationId xmlns:a16="http://schemas.microsoft.com/office/drawing/2014/main" id="{24C51E08-A0CB-46C9-9ADF-86A280193C8A}"/>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CCF4B1C9-925C-4819-A0E1-0D8AE0E1E304}"/>
              </a:ext>
            </a:extLst>
          </p:cNvPr>
          <p:cNvGrpSpPr/>
          <p:nvPr/>
        </p:nvGrpSpPr>
        <p:grpSpPr>
          <a:xfrm>
            <a:off x="6329114" y="4687401"/>
            <a:ext cx="4846320" cy="597408"/>
            <a:chOff x="1178306" y="3042376"/>
            <a:chExt cx="4846320" cy="597408"/>
          </a:xfrm>
        </p:grpSpPr>
        <p:sp>
          <p:nvSpPr>
            <p:cNvPr id="78" name="object 41">
              <a:extLst>
                <a:ext uri="{FF2B5EF4-FFF2-40B4-BE49-F238E27FC236}">
                  <a16:creationId xmlns:a16="http://schemas.microsoft.com/office/drawing/2014/main" id="{2B86A404-4BF9-46ED-A837-A8F740A54B6B}"/>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43">
              <a:extLst>
                <a:ext uri="{FF2B5EF4-FFF2-40B4-BE49-F238E27FC236}">
                  <a16:creationId xmlns:a16="http://schemas.microsoft.com/office/drawing/2014/main" id="{0B691849-E386-4451-A73F-D1BA43666E0B}"/>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157821DB-EB5E-4C59-AFBF-8EE2CD439224}"/>
              </a:ext>
            </a:extLst>
          </p:cNvPr>
          <p:cNvGrpSpPr/>
          <p:nvPr/>
        </p:nvGrpSpPr>
        <p:grpSpPr>
          <a:xfrm>
            <a:off x="6350507" y="3011436"/>
            <a:ext cx="4846320" cy="750644"/>
            <a:chOff x="1178306" y="3042376"/>
            <a:chExt cx="4846320" cy="597408"/>
          </a:xfrm>
        </p:grpSpPr>
        <p:sp>
          <p:nvSpPr>
            <p:cNvPr id="81" name="object 41">
              <a:extLst>
                <a:ext uri="{FF2B5EF4-FFF2-40B4-BE49-F238E27FC236}">
                  <a16:creationId xmlns:a16="http://schemas.microsoft.com/office/drawing/2014/main" id="{93F48B9E-7C78-4629-A67E-2FA3C6415BF9}"/>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43">
              <a:extLst>
                <a:ext uri="{FF2B5EF4-FFF2-40B4-BE49-F238E27FC236}">
                  <a16:creationId xmlns:a16="http://schemas.microsoft.com/office/drawing/2014/main" id="{719736A7-98F6-407C-9BAE-67AFED9C53AC}"/>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016566" y="499618"/>
            <a:ext cx="9931787"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57B2C48F-44DE-467B-9F6F-D920C35C8D4B}"/>
              </a:ext>
            </a:extLst>
          </p:cNvPr>
          <p:cNvGrpSpPr/>
          <p:nvPr/>
        </p:nvGrpSpPr>
        <p:grpSpPr>
          <a:xfrm>
            <a:off x="1068927" y="5243840"/>
            <a:ext cx="1024758" cy="983768"/>
            <a:chOff x="1098488" y="5269519"/>
            <a:chExt cx="1024758" cy="983768"/>
          </a:xfrm>
        </p:grpSpPr>
        <p:sp>
          <p:nvSpPr>
            <p:cNvPr id="5" name="object 5"/>
            <p:cNvSpPr/>
            <p:nvPr/>
          </p:nvSpPr>
          <p:spPr>
            <a:xfrm>
              <a:off x="109848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txBox="1"/>
            <p:nvPr/>
          </p:nvSpPr>
          <p:spPr>
            <a:xfrm>
              <a:off x="1540065" y="561154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5</a:t>
              </a:r>
              <a:endParaRPr sz="1800" dirty="0">
                <a:latin typeface="Arial" panose="020B060402020202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D883D47A-FDD5-4853-9BA5-75D8F6110F7E}"/>
              </a:ext>
            </a:extLst>
          </p:cNvPr>
          <p:cNvGrpSpPr/>
          <p:nvPr/>
        </p:nvGrpSpPr>
        <p:grpSpPr>
          <a:xfrm>
            <a:off x="6218293" y="1922066"/>
            <a:ext cx="1024758" cy="983768"/>
            <a:chOff x="6181028" y="1906051"/>
            <a:chExt cx="1024758" cy="983768"/>
          </a:xfrm>
        </p:grpSpPr>
        <p:sp>
          <p:nvSpPr>
            <p:cNvPr id="8" name="object 8"/>
            <p:cNvSpPr/>
            <p:nvPr/>
          </p:nvSpPr>
          <p:spPr>
            <a:xfrm>
              <a:off x="6181028"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txBox="1"/>
            <p:nvPr/>
          </p:nvSpPr>
          <p:spPr>
            <a:xfrm>
              <a:off x="6622605" y="2247758"/>
              <a:ext cx="141605"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9823FF14-B872-4FC1-A007-0B3797C2ED13}"/>
              </a:ext>
            </a:extLst>
          </p:cNvPr>
          <p:cNvGrpSpPr/>
          <p:nvPr/>
        </p:nvGrpSpPr>
        <p:grpSpPr>
          <a:xfrm>
            <a:off x="6181028" y="3539433"/>
            <a:ext cx="1024758" cy="983768"/>
            <a:chOff x="6181028" y="3588546"/>
            <a:chExt cx="1024758" cy="983768"/>
          </a:xfrm>
        </p:grpSpPr>
        <p:sp>
          <p:nvSpPr>
            <p:cNvPr id="11" name="object 11"/>
            <p:cNvSpPr/>
            <p:nvPr/>
          </p:nvSpPr>
          <p:spPr>
            <a:xfrm>
              <a:off x="6181028" y="3588546"/>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txBox="1"/>
            <p:nvPr/>
          </p:nvSpPr>
          <p:spPr>
            <a:xfrm>
              <a:off x="6622605" y="3930570"/>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4</a:t>
              </a:r>
              <a:endParaRPr sz="1800" dirty="0">
                <a:latin typeface="Arial" panose="020B0604020202020204" pitchFamily="34" charset="0"/>
                <a:cs typeface="Arial" panose="020B0604020202020204" pitchFamily="34" charset="0"/>
              </a:endParaRPr>
            </a:p>
          </p:txBody>
        </p:sp>
      </p:grpSp>
      <p:grpSp>
        <p:nvGrpSpPr>
          <p:cNvPr id="84" name="Group 83">
            <a:extLst>
              <a:ext uri="{FF2B5EF4-FFF2-40B4-BE49-F238E27FC236}">
                <a16:creationId xmlns:a16="http://schemas.microsoft.com/office/drawing/2014/main" id="{5277A4FD-C25C-4969-822A-BB17BA7010EE}"/>
              </a:ext>
            </a:extLst>
          </p:cNvPr>
          <p:cNvGrpSpPr/>
          <p:nvPr/>
        </p:nvGrpSpPr>
        <p:grpSpPr>
          <a:xfrm>
            <a:off x="6181028" y="5243840"/>
            <a:ext cx="1024758" cy="983768"/>
            <a:chOff x="6181028" y="5269519"/>
            <a:chExt cx="1024758" cy="983768"/>
          </a:xfrm>
        </p:grpSpPr>
        <p:sp>
          <p:nvSpPr>
            <p:cNvPr id="14" name="object 14"/>
            <p:cNvSpPr/>
            <p:nvPr/>
          </p:nvSpPr>
          <p:spPr>
            <a:xfrm>
              <a:off x="618102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txBox="1"/>
            <p:nvPr/>
          </p:nvSpPr>
          <p:spPr>
            <a:xfrm>
              <a:off x="6622605" y="561154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6</a:t>
              </a:r>
              <a:endParaRPr sz="1800" dirty="0">
                <a:latin typeface="Arial" panose="020B0604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id="{F5A42F97-B41E-4FFD-B1E0-D178FAEB8C2F}"/>
              </a:ext>
            </a:extLst>
          </p:cNvPr>
          <p:cNvGrpSpPr/>
          <p:nvPr/>
        </p:nvGrpSpPr>
        <p:grpSpPr>
          <a:xfrm>
            <a:off x="1058130" y="3430522"/>
            <a:ext cx="1046352" cy="1201591"/>
            <a:chOff x="1039367" y="3430522"/>
            <a:chExt cx="1046352" cy="1201591"/>
          </a:xfrm>
        </p:grpSpPr>
        <p:sp>
          <p:nvSpPr>
            <p:cNvPr id="49" name="object 49"/>
            <p:cNvSpPr/>
            <p:nvPr/>
          </p:nvSpPr>
          <p:spPr>
            <a:xfrm>
              <a:off x="1039367" y="3430522"/>
              <a:ext cx="1046352" cy="1201591"/>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1219643" y="3688417"/>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txBox="1"/>
            <p:nvPr/>
          </p:nvSpPr>
          <p:spPr>
            <a:xfrm>
              <a:off x="1491741" y="388145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8AB668CA-5959-4ECF-9195-103785E10D46}"/>
              </a:ext>
            </a:extLst>
          </p:cNvPr>
          <p:cNvGrpSpPr/>
          <p:nvPr/>
        </p:nvGrpSpPr>
        <p:grpSpPr>
          <a:xfrm>
            <a:off x="1112963" y="1890046"/>
            <a:ext cx="1024758" cy="983768"/>
            <a:chOff x="1080200" y="1906051"/>
            <a:chExt cx="1024758" cy="983768"/>
          </a:xfrm>
        </p:grpSpPr>
        <p:sp>
          <p:nvSpPr>
            <p:cNvPr id="3" name="object 3"/>
            <p:cNvSpPr/>
            <p:nvPr/>
          </p:nvSpPr>
          <p:spPr>
            <a:xfrm>
              <a:off x="1080200"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txBox="1"/>
            <p:nvPr/>
          </p:nvSpPr>
          <p:spPr>
            <a:xfrm>
              <a:off x="1521777" y="2248075"/>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grpSp>
      <p:sp>
        <p:nvSpPr>
          <p:cNvPr id="53" name="object 28">
            <a:extLst>
              <a:ext uri="{FF2B5EF4-FFF2-40B4-BE49-F238E27FC236}">
                <a16:creationId xmlns:a16="http://schemas.microsoft.com/office/drawing/2014/main" id="{937B4FC3-42B3-4202-9DA5-CD121F7AEFBE}"/>
              </a:ext>
            </a:extLst>
          </p:cNvPr>
          <p:cNvSpPr txBox="1"/>
          <p:nvPr/>
        </p:nvSpPr>
        <p:spPr>
          <a:xfrm>
            <a:off x="6735358" y="3229353"/>
            <a:ext cx="5082544" cy="197490"/>
          </a:xfrm>
          <a:prstGeom prst="rect">
            <a:avLst/>
          </a:prstGeom>
        </p:spPr>
        <p:txBody>
          <a:bodyPr vert="horz" wrap="square" lIns="0" tIns="12700" rIns="0" bIns="0" rtlCol="0">
            <a:spAutoFit/>
          </a:bodyPr>
          <a:lstStyle/>
          <a:p>
            <a:pPr marL="12700" marR="969644" algn="ctr">
              <a:spcBef>
                <a:spcPts val="100"/>
              </a:spcBef>
            </a:pPr>
            <a:r>
              <a:rPr lang="sr-Latn-ME" sz="1200" b="1" spc="-80" dirty="0">
                <a:solidFill>
                  <a:srgbClr val="305E38"/>
                </a:solidFill>
                <a:latin typeface="Arial" panose="020B0604020202020204" pitchFamily="34" charset="0"/>
                <a:ea typeface="Verdana" panose="020B0604030504040204" pitchFamily="34" charset="0"/>
                <a:cs typeface="Arial" panose="020B0604020202020204" pitchFamily="34" charset="0"/>
              </a:rPr>
              <a:t>Poresko oslobođenje poreza na dohodak fizičkih lica</a:t>
            </a:r>
            <a:r>
              <a:rPr lang="en-GB" sz="1200" b="1" spc="-80" dirty="0">
                <a:solidFill>
                  <a:srgbClr val="305E38"/>
                </a:solidFill>
                <a:latin typeface="Arial" panose="020B0604020202020204" pitchFamily="34" charset="0"/>
                <a:ea typeface="Verdana" panose="020B0604030504040204" pitchFamily="34" charset="0"/>
                <a:cs typeface="Arial" panose="020B0604020202020204" pitchFamily="34" charset="0"/>
              </a:rPr>
              <a:t> (MIF)</a:t>
            </a:r>
            <a:endParaRPr lang="sr-Latn-ME" sz="1200" b="1" spc="-80" dirty="0">
              <a:solidFill>
                <a:srgbClr val="305E38"/>
              </a:solidFill>
              <a:latin typeface="Arial" panose="020B0604020202020204" pitchFamily="34" charset="0"/>
              <a:ea typeface="Verdana" panose="020B060403050404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BDD77EA4-ED4B-4E37-A58B-5AE0197B169E}"/>
              </a:ext>
            </a:extLst>
          </p:cNvPr>
          <p:cNvSpPr/>
          <p:nvPr/>
        </p:nvSpPr>
        <p:spPr>
          <a:xfrm>
            <a:off x="7295714" y="3588856"/>
            <a:ext cx="3830320" cy="1061829"/>
          </a:xfrm>
          <a:prstGeom prst="rect">
            <a:avLst/>
          </a:prstGeom>
        </p:spPr>
        <p:txBody>
          <a:bodyPr wrap="square">
            <a:spAutoFit/>
          </a:bodyPr>
          <a:lstStyle/>
          <a:p>
            <a:pPr algn="just"/>
            <a:r>
              <a:rPr lang="sr-Latn-ME" sz="1050" b="1" dirty="0">
                <a:latin typeface="Arial" panose="020B0604020202020204" pitchFamily="34" charset="0"/>
                <a:cs typeface="Arial" panose="020B0604020202020204" pitchFamily="34" charset="0"/>
              </a:rPr>
              <a:t>N</a:t>
            </a:r>
            <a:r>
              <a:rPr lang="en-GB" sz="1050" b="1" dirty="0">
                <a:latin typeface="Arial" panose="020B0604020202020204" pitchFamily="34" charset="0"/>
                <a:cs typeface="Arial" panose="020B0604020202020204" pitchFamily="34" charset="0"/>
              </a:rPr>
              <a:t>ovoosnovane proizvodne kompanije koje obavljaju djelatnost u privredno nedovoljno razvijenim opštinama</a:t>
            </a:r>
            <a:r>
              <a:rPr lang="sr-Latn-ME" sz="1050" b="1" dirty="0">
                <a:latin typeface="Arial" panose="020B0604020202020204" pitchFamily="34" charset="0"/>
                <a:cs typeface="Arial" panose="020B0604020202020204" pitchFamily="34" charset="0"/>
              </a:rPr>
              <a:t>,</a:t>
            </a:r>
            <a:r>
              <a:rPr lang="en-GB" sz="1050" b="1" dirty="0">
                <a:latin typeface="Arial" panose="020B0604020202020204" pitchFamily="34" charset="0"/>
                <a:cs typeface="Arial" panose="020B0604020202020204" pitchFamily="34" charset="0"/>
              </a:rPr>
              <a:t> koje na neodređeno vrijeme ili najmanje na pet godina zaposle lice, oslobađaju s</a:t>
            </a:r>
            <a:r>
              <a:rPr lang="sr-Latn-ME" sz="1050" b="1" dirty="0">
                <a:latin typeface="Arial" panose="020B0604020202020204" pitchFamily="34" charset="0"/>
                <a:cs typeface="Arial" panose="020B0604020202020204" pitchFamily="34" charset="0"/>
              </a:rPr>
              <a:t>e</a:t>
            </a:r>
            <a:r>
              <a:rPr lang="en-GB" sz="1050" b="1" dirty="0">
                <a:latin typeface="Arial" panose="020B0604020202020204" pitchFamily="34" charset="0"/>
                <a:cs typeface="Arial" panose="020B0604020202020204" pitchFamily="34" charset="0"/>
              </a:rPr>
              <a:t> plaćanja poreza iz zarade za tog zaposlenog, za period od četiri godine od dana zasnivanja radnog odnosa. </a:t>
            </a:r>
            <a:endParaRPr lang="sr-Latn-ME" sz="1050" b="1"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ACF06513-207C-4384-A5D6-91F703A5B483}"/>
              </a:ext>
            </a:extLst>
          </p:cNvPr>
          <p:cNvSpPr/>
          <p:nvPr/>
        </p:nvSpPr>
        <p:spPr>
          <a:xfrm>
            <a:off x="2213331" y="5358928"/>
            <a:ext cx="3882958" cy="769441"/>
          </a:xfrm>
          <a:prstGeom prst="rect">
            <a:avLst/>
          </a:prstGeom>
        </p:spPr>
        <p:txBody>
          <a:bodyPr wrap="square">
            <a:spAutoFit/>
          </a:bodyPr>
          <a:lstStyle/>
          <a:p>
            <a:pPr algn="just"/>
            <a:r>
              <a:rPr lang="sr-Latn-ME" sz="1100" b="1" dirty="0">
                <a:latin typeface="Arial" panose="020B0604020202020204" pitchFamily="34" charset="0"/>
                <a:cs typeface="Arial" panose="020B0604020202020204" pitchFamily="34" charset="0"/>
              </a:rPr>
              <a:t>Investitori koji ulažu u hotele sa pet ili više zvjezdica oslobođaju se od plaćanja PDV-a za isporuku proizvoda i usluga za gradnju i opremanje ugostiteljskog objekta kategorije pet i više zvjezdica.</a:t>
            </a:r>
            <a:endParaRPr lang="en-GB" sz="1100" b="1" dirty="0">
              <a:latin typeface="Arial" panose="020B0604020202020204" pitchFamily="34" charset="0"/>
              <a:cs typeface="Arial" panose="020B0604020202020204" pitchFamily="34" charset="0"/>
            </a:endParaRPr>
          </a:p>
        </p:txBody>
      </p:sp>
      <p:sp>
        <p:nvSpPr>
          <p:cNvPr id="60" name="object 28">
            <a:extLst>
              <a:ext uri="{FF2B5EF4-FFF2-40B4-BE49-F238E27FC236}">
                <a16:creationId xmlns:a16="http://schemas.microsoft.com/office/drawing/2014/main" id="{BACB422D-0656-4647-A2F8-FE61D1F2578B}"/>
              </a:ext>
            </a:extLst>
          </p:cNvPr>
          <p:cNvSpPr txBox="1"/>
          <p:nvPr/>
        </p:nvSpPr>
        <p:spPr>
          <a:xfrm>
            <a:off x="1448927" y="4761520"/>
            <a:ext cx="4325057" cy="382156"/>
          </a:xfrm>
          <a:prstGeom prst="rect">
            <a:avLst/>
          </a:prstGeom>
        </p:spPr>
        <p:txBody>
          <a:bodyPr vert="horz" wrap="square" lIns="0" tIns="12700" rIns="0" bIns="0" rtlCol="0">
            <a:spAutoFit/>
          </a:bodyPr>
          <a:lstStyle/>
          <a:p>
            <a:pPr marL="12700" algn="ctr">
              <a:lnSpc>
                <a:spcPct val="100000"/>
              </a:lnSpc>
              <a:spcBef>
                <a:spcPts val="100"/>
              </a:spcBef>
            </a:pPr>
            <a:r>
              <a:rPr lang="en-US" sz="1200" b="1" spc="-114" dirty="0">
                <a:solidFill>
                  <a:srgbClr val="42824D"/>
                </a:solidFill>
                <a:latin typeface="Arial" panose="020B0604020202020204" pitchFamily="34" charset="0"/>
                <a:cs typeface="Arial" panose="020B0604020202020204" pitchFamily="34" charset="0"/>
              </a:rPr>
              <a:t>Poresko oslobođenje </a:t>
            </a:r>
            <a:r>
              <a:rPr lang="sr-Latn-ME" sz="1200" b="1" spc="-114" dirty="0">
                <a:solidFill>
                  <a:srgbClr val="42824D"/>
                </a:solidFill>
                <a:latin typeface="Arial" panose="020B0604020202020204" pitchFamily="34" charset="0"/>
                <a:cs typeface="Arial" panose="020B0604020202020204" pitchFamily="34" charset="0"/>
              </a:rPr>
              <a:t>poreza na dodatu vrijednost</a:t>
            </a:r>
            <a:r>
              <a:rPr lang="en-US" sz="1200" b="1" spc="-114" dirty="0">
                <a:solidFill>
                  <a:srgbClr val="42824D"/>
                </a:solidFill>
                <a:latin typeface="Arial" panose="020B0604020202020204" pitchFamily="34" charset="0"/>
                <a:cs typeface="Arial" panose="020B0604020202020204" pitchFamily="34" charset="0"/>
              </a:rPr>
              <a:t> - ugostiteljsk</a:t>
            </a:r>
            <a:r>
              <a:rPr lang="sr-Latn-ME" sz="1200" b="1" spc="-114" dirty="0">
                <a:solidFill>
                  <a:srgbClr val="42824D"/>
                </a:solidFill>
                <a:latin typeface="Arial" panose="020B0604020202020204" pitchFamily="34" charset="0"/>
                <a:cs typeface="Arial" panose="020B0604020202020204" pitchFamily="34" charset="0"/>
              </a:rPr>
              <a:t>i</a:t>
            </a:r>
            <a:r>
              <a:rPr lang="en-US" sz="1200" b="1" spc="-114" dirty="0">
                <a:solidFill>
                  <a:srgbClr val="42824D"/>
                </a:solidFill>
                <a:latin typeface="Arial" panose="020B0604020202020204" pitchFamily="34" charset="0"/>
                <a:cs typeface="Arial" panose="020B0604020202020204" pitchFamily="34" charset="0"/>
              </a:rPr>
              <a:t> objekte kategorije pet </a:t>
            </a:r>
            <a:r>
              <a:rPr lang="sr-Latn-ME" sz="1200" b="1" spc="-114" dirty="0" err="1">
                <a:solidFill>
                  <a:srgbClr val="42824D"/>
                </a:solidFill>
                <a:latin typeface="Arial" panose="020B0604020202020204" pitchFamily="34" charset="0"/>
                <a:cs typeface="Arial" panose="020B0604020202020204" pitchFamily="34" charset="0"/>
              </a:rPr>
              <a:t>i</a:t>
            </a:r>
            <a:r>
              <a:rPr lang="en-US" sz="1200" b="1" spc="-114" dirty="0">
                <a:solidFill>
                  <a:srgbClr val="42824D"/>
                </a:solidFill>
                <a:latin typeface="Arial" panose="020B0604020202020204" pitchFamily="34" charset="0"/>
                <a:cs typeface="Arial" panose="020B0604020202020204" pitchFamily="34" charset="0"/>
              </a:rPr>
              <a:t> više zvjezdica (MIF)</a:t>
            </a:r>
            <a:endParaRPr sz="1200" dirty="0">
              <a:solidFill>
                <a:srgbClr val="42824D"/>
              </a:solidFill>
              <a:latin typeface="Arial" panose="020B0604020202020204" pitchFamily="34" charset="0"/>
              <a:cs typeface="Arial" panose="020B0604020202020204" pitchFamily="34" charset="0"/>
            </a:endParaRPr>
          </a:p>
        </p:txBody>
      </p:sp>
      <p:sp>
        <p:nvSpPr>
          <p:cNvPr id="85" name="object 27">
            <a:extLst>
              <a:ext uri="{FF2B5EF4-FFF2-40B4-BE49-F238E27FC236}">
                <a16:creationId xmlns:a16="http://schemas.microsoft.com/office/drawing/2014/main" id="{1CA317AF-C171-454C-9D1A-DA4799D7C73E}"/>
              </a:ext>
            </a:extLst>
          </p:cNvPr>
          <p:cNvSpPr/>
          <p:nvPr/>
        </p:nvSpPr>
        <p:spPr>
          <a:xfrm>
            <a:off x="1392613" y="1380598"/>
            <a:ext cx="444536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r>
              <a:rPr lang="en-US" sz="1200" b="1" dirty="0">
                <a:solidFill>
                  <a:srgbClr val="42824D"/>
                </a:solidFill>
                <a:latin typeface="Arial" panose="020B0604020202020204" pitchFamily="34" charset="0"/>
                <a:cs typeface="Arial" panose="020B0604020202020204" pitchFamily="34" charset="0"/>
              </a:rPr>
              <a:t>Oslobođenje od plaćanja dijela poreza na dohodak fizičkih lica (MIF)</a:t>
            </a:r>
            <a:endParaRPr sz="1200" b="1" dirty="0">
              <a:solidFill>
                <a:srgbClr val="4282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73CA2A6B-5DF5-4066-A293-32626F6EB3F9}"/>
              </a:ext>
            </a:extLst>
          </p:cNvPr>
          <p:cNvSpPr txBox="1"/>
          <p:nvPr/>
        </p:nvSpPr>
        <p:spPr>
          <a:xfrm>
            <a:off x="2159175" y="1800592"/>
            <a:ext cx="3652638" cy="1223412"/>
          </a:xfrm>
          <a:prstGeom prst="rect">
            <a:avLst/>
          </a:prstGeom>
          <a:noFill/>
        </p:spPr>
        <p:txBody>
          <a:bodyPr wrap="square">
            <a:spAutoFit/>
          </a:bodyPr>
          <a:lstStyle/>
          <a:p>
            <a:pPr algn="just"/>
            <a:r>
              <a:rPr lang="en-US" sz="1050" b="1" dirty="0">
                <a:latin typeface="Arial" panose="020B0604020202020204" pitchFamily="34" charset="0"/>
                <a:cs typeface="Arial" panose="020B0604020202020204" pitchFamily="34" charset="0"/>
              </a:rPr>
              <a:t>(1) Oslobađanje od plaćanja dijela poreza na dohodak fizičkih lica ostvaruje se na zaradu zaposlenog koja nije veća od prosječne mjesečne zarade u Crnoj Gori, prema podacima organa uprave nadležnog za poslove statistike, i to u iznosu od:  1) 90% poreza u 2021. godini; 2) 60% poreza u 2022. godini; 3) 30% poreza u 2023. godini.</a:t>
            </a:r>
          </a:p>
        </p:txBody>
      </p:sp>
      <p:sp>
        <p:nvSpPr>
          <p:cNvPr id="87" name="object 17">
            <a:extLst>
              <a:ext uri="{FF2B5EF4-FFF2-40B4-BE49-F238E27FC236}">
                <a16:creationId xmlns:a16="http://schemas.microsoft.com/office/drawing/2014/main" id="{E1291A97-0130-455D-B578-FA8448A4D7B3}"/>
              </a:ext>
            </a:extLst>
          </p:cNvPr>
          <p:cNvSpPr txBox="1"/>
          <p:nvPr/>
        </p:nvSpPr>
        <p:spPr>
          <a:xfrm>
            <a:off x="2140161" y="3593025"/>
            <a:ext cx="3778637" cy="1080104"/>
          </a:xfrm>
          <a:prstGeom prst="rect">
            <a:avLst/>
          </a:prstGeom>
        </p:spPr>
        <p:txBody>
          <a:bodyPr vert="horz" wrap="square" lIns="91440" tIns="45720" rIns="91440" bIns="45720" rtlCol="0">
            <a:spAutoFit/>
          </a:bodyPr>
          <a:lstStyle/>
          <a:p>
            <a:pPr marL="12700" marR="5080" algn="just">
              <a:lnSpc>
                <a:spcPct val="103200"/>
              </a:lnSpc>
              <a:spcBef>
                <a:spcPts val="65"/>
              </a:spcBef>
            </a:pPr>
            <a:r>
              <a:rPr lang="en-US" sz="1050" b="1" spc="-5" dirty="0">
                <a:latin typeface="Arial" panose="020B0604020202020204" pitchFamily="34" charset="0"/>
                <a:cs typeface="Arial" panose="020B0604020202020204" pitchFamily="34" charset="0"/>
              </a:rPr>
              <a:t>Novoosnovane proizvodne kompanije koje obavljaju djelatnost u privredno nedovoljno razvijenim opštinama imaju pravo</a:t>
            </a:r>
            <a:r>
              <a:rPr lang="sr-Latn-ME" sz="1050" b="1" spc="-5" dirty="0">
                <a:latin typeface="Arial" panose="020B0604020202020204" pitchFamily="34" charset="0"/>
                <a:cs typeface="Arial" panose="020B0604020202020204" pitchFamily="34" charset="0"/>
              </a:rPr>
              <a:t> poresku podsticajnu mjeru</a:t>
            </a:r>
            <a:r>
              <a:rPr lang="en-US" sz="1050" b="1" spc="-5" dirty="0">
                <a:latin typeface="Arial" panose="020B0604020202020204" pitchFamily="34" charset="0"/>
                <a:cs typeface="Arial" panose="020B0604020202020204" pitchFamily="34" charset="0"/>
              </a:rPr>
              <a:t> na oslobođenje od poreza na dobit za prvih osam godina</a:t>
            </a:r>
            <a:r>
              <a:rPr lang="sr-Latn-ME" sz="1050" b="1" spc="-5" dirty="0">
                <a:latin typeface="Arial" panose="020B0604020202020204" pitchFamily="34" charset="0"/>
                <a:cs typeface="Arial" panose="020B0604020202020204" pitchFamily="34" charset="0"/>
              </a:rPr>
              <a:t> od 100%. </a:t>
            </a:r>
            <a:r>
              <a:rPr lang="en-US" sz="1050" b="1" spc="-5" dirty="0">
                <a:latin typeface="Arial" panose="020B0604020202020204" pitchFamily="34" charset="0"/>
                <a:cs typeface="Arial" panose="020B0604020202020204" pitchFamily="34" charset="0"/>
              </a:rPr>
              <a:t>Ma</a:t>
            </a:r>
            <a:r>
              <a:rPr lang="sr-Latn-ME" sz="1050" b="1" spc="-5" dirty="0">
                <a:latin typeface="Arial" panose="020B0604020202020204" pitchFamily="34" charset="0"/>
                <a:cs typeface="Arial" panose="020B0604020202020204" pitchFamily="34" charset="0"/>
              </a:rPr>
              <a:t>ksimalni iznos poreskog oslobođenja </a:t>
            </a:r>
            <a:r>
              <a:rPr lang="pl-PL" sz="1050" b="1" spc="-5" dirty="0">
                <a:latin typeface="Arial" panose="020B0604020202020204" pitchFamily="34" charset="0"/>
                <a:cs typeface="Arial" panose="020B0604020202020204" pitchFamily="34" charset="0"/>
              </a:rPr>
              <a:t>za period od osam godina ne može biti veći od 200.000,00 eura</a:t>
            </a:r>
            <a:r>
              <a:rPr lang="en-US" sz="1000" spc="-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88" name="object 28">
            <a:extLst>
              <a:ext uri="{FF2B5EF4-FFF2-40B4-BE49-F238E27FC236}">
                <a16:creationId xmlns:a16="http://schemas.microsoft.com/office/drawing/2014/main" id="{CE504980-4956-41B3-AC7E-598D197470A3}"/>
              </a:ext>
            </a:extLst>
          </p:cNvPr>
          <p:cNvSpPr txBox="1"/>
          <p:nvPr/>
        </p:nvSpPr>
        <p:spPr>
          <a:xfrm>
            <a:off x="1402003" y="3141796"/>
            <a:ext cx="4349765" cy="382156"/>
          </a:xfrm>
          <a:prstGeom prst="rect">
            <a:avLst/>
          </a:prstGeom>
        </p:spPr>
        <p:txBody>
          <a:bodyPr vert="horz" wrap="square" lIns="0" tIns="12700" rIns="0" bIns="0" rtlCol="0">
            <a:spAutoFit/>
          </a:bodyPr>
          <a:lstStyle/>
          <a:p>
            <a:pPr marL="12700" algn="ctr">
              <a:lnSpc>
                <a:spcPct val="100000"/>
              </a:lnSpc>
              <a:spcBef>
                <a:spcPts val="100"/>
              </a:spcBef>
            </a:pPr>
            <a:r>
              <a:rPr lang="pl-PL" sz="1200" b="1" spc="-114" dirty="0">
                <a:latin typeface="Arial" panose="020B0604020202020204" pitchFamily="34" charset="0"/>
                <a:cs typeface="Arial" panose="020B0604020202020204" pitchFamily="34" charset="0"/>
              </a:rPr>
              <a:t>Poresko oslobođenje poreza na dobit novoosnovanih proizvodnih kompanija</a:t>
            </a:r>
            <a:r>
              <a:rPr lang="en-GB" sz="1200" b="1" spc="-114" dirty="0">
                <a:latin typeface="Arial" panose="020B0604020202020204" pitchFamily="34" charset="0"/>
                <a:cs typeface="Arial" panose="020B0604020202020204" pitchFamily="34" charset="0"/>
              </a:rPr>
              <a:t> (MIF)</a:t>
            </a:r>
            <a:endParaRPr lang="en-US" sz="1200" b="1" spc="-105"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55659B5-3A22-4D53-9113-1CC8178CA57F}"/>
              </a:ext>
            </a:extLst>
          </p:cNvPr>
          <p:cNvSpPr txBox="1"/>
          <p:nvPr/>
        </p:nvSpPr>
        <p:spPr>
          <a:xfrm>
            <a:off x="6638512" y="1335085"/>
            <a:ext cx="4153346" cy="461665"/>
          </a:xfrm>
          <a:prstGeom prst="rect">
            <a:avLst/>
          </a:prstGeom>
          <a:noFill/>
        </p:spPr>
        <p:txBody>
          <a:bodyPr wrap="square" rtlCol="0">
            <a:spAutoFit/>
          </a:bodyPr>
          <a:lstStyle/>
          <a:p>
            <a:pPr algn="ctr"/>
            <a:r>
              <a:rPr lang="sr-Latn-ME" sz="1200" b="1" dirty="0">
                <a:solidFill>
                  <a:schemeClr val="tx1">
                    <a:lumMod val="95000"/>
                    <a:lumOff val="5000"/>
                  </a:schemeClr>
                </a:solidFill>
                <a:latin typeface="Arial" panose="020B0604020202020204" pitchFamily="34" charset="0"/>
                <a:cs typeface="Arial" panose="020B0604020202020204" pitchFamily="34" charset="0"/>
              </a:rPr>
              <a:t>Oslobađanje od plaćanja dijela doprinosa za penzijsko i invalidsko osiguranje</a:t>
            </a:r>
            <a:r>
              <a:rPr lang="en-GB" sz="1200" b="1" dirty="0">
                <a:solidFill>
                  <a:schemeClr val="tx1">
                    <a:lumMod val="95000"/>
                    <a:lumOff val="5000"/>
                  </a:schemeClr>
                </a:solidFill>
                <a:latin typeface="Arial" panose="020B0604020202020204" pitchFamily="34" charset="0"/>
                <a:cs typeface="Arial" panose="020B0604020202020204" pitchFamily="34" charset="0"/>
              </a:rPr>
              <a:t> (MIF)</a:t>
            </a:r>
            <a:endParaRPr lang="en-US" sz="12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B29DCD7A-3B5D-46B5-A542-00361E3DB56F}"/>
              </a:ext>
            </a:extLst>
          </p:cNvPr>
          <p:cNvSpPr txBox="1"/>
          <p:nvPr/>
        </p:nvSpPr>
        <p:spPr>
          <a:xfrm>
            <a:off x="7295714" y="1821319"/>
            <a:ext cx="3936153" cy="1223412"/>
          </a:xfrm>
          <a:prstGeom prst="rect">
            <a:avLst/>
          </a:prstGeom>
          <a:noFill/>
        </p:spPr>
        <p:txBody>
          <a:bodyPr wrap="square">
            <a:spAutoFit/>
          </a:bodyPr>
          <a:lstStyle/>
          <a:p>
            <a:pPr algn="just"/>
            <a:r>
              <a:rPr lang="en-US" sz="1050" b="1" dirty="0">
                <a:latin typeface="Arial" panose="020B0604020202020204" pitchFamily="34" charset="0"/>
                <a:cs typeface="Arial" panose="020B0604020202020204" pitchFamily="34" charset="0"/>
              </a:rPr>
              <a:t>(1) Oslobađanje od plaćanja dijela </a:t>
            </a:r>
            <a:r>
              <a:rPr lang="sr-Latn-ME" sz="1050" b="1" dirty="0">
                <a:latin typeface="Arial" panose="020B0604020202020204" pitchFamily="34" charset="0"/>
                <a:cs typeface="Arial" panose="020B0604020202020204" pitchFamily="34" charset="0"/>
              </a:rPr>
              <a:t>doprinosa</a:t>
            </a:r>
            <a:r>
              <a:rPr lang="en-US" sz="1050" b="1" dirty="0">
                <a:latin typeface="Arial" panose="020B0604020202020204" pitchFamily="34" charset="0"/>
                <a:cs typeface="Arial" panose="020B0604020202020204" pitchFamily="34" charset="0"/>
              </a:rPr>
              <a:t> </a:t>
            </a:r>
            <a:r>
              <a:rPr lang="sr-Latn-ME" sz="1050" b="1" dirty="0">
                <a:latin typeface="Arial" panose="020B0604020202020204" pitchFamily="34" charset="0"/>
                <a:cs typeface="Arial" panose="020B0604020202020204" pitchFamily="34" charset="0"/>
              </a:rPr>
              <a:t>z</a:t>
            </a:r>
            <a:r>
              <a:rPr lang="en-US" sz="1050" b="1" dirty="0">
                <a:latin typeface="Arial" panose="020B0604020202020204" pitchFamily="34" charset="0"/>
                <a:cs typeface="Arial" panose="020B0604020202020204" pitchFamily="34" charset="0"/>
              </a:rPr>
              <a:t>a </a:t>
            </a:r>
            <a:r>
              <a:rPr lang="sr-Latn-ME" sz="1050" b="1" dirty="0">
                <a:latin typeface="Arial" panose="020B0604020202020204" pitchFamily="34" charset="0"/>
                <a:cs typeface="Arial" panose="020B0604020202020204" pitchFamily="34" charset="0"/>
              </a:rPr>
              <a:t>penzijsko i invalidsko osiguranje koji padaju na teret zaposlenog i poslodavca, ostvaruje se na zaradu zaposlenog koja nije veća od prosječne mjesečne zarade</a:t>
            </a:r>
            <a:r>
              <a:rPr lang="en-US" sz="1050" b="1" dirty="0">
                <a:latin typeface="Arial" panose="020B0604020202020204" pitchFamily="34" charset="0"/>
                <a:cs typeface="Arial" panose="020B0604020202020204" pitchFamily="34" charset="0"/>
              </a:rPr>
              <a:t> u Crnoj Gori, prema podacima organa uprave nadležnog za poslove statistike, i to u iznosu od:  1) 90% poreza u 2021. godini; 2) 60% poreza u 2022. godini; 3) 30% poreza u 2023. godini.</a:t>
            </a:r>
          </a:p>
        </p:txBody>
      </p:sp>
      <p:sp>
        <p:nvSpPr>
          <p:cNvPr id="63" name="object 28">
            <a:extLst>
              <a:ext uri="{FF2B5EF4-FFF2-40B4-BE49-F238E27FC236}">
                <a16:creationId xmlns:a16="http://schemas.microsoft.com/office/drawing/2014/main" id="{381E6123-2715-498E-962D-4C33D91E1C8B}"/>
              </a:ext>
            </a:extLst>
          </p:cNvPr>
          <p:cNvSpPr txBox="1"/>
          <p:nvPr/>
        </p:nvSpPr>
        <p:spPr>
          <a:xfrm>
            <a:off x="6622605" y="4849224"/>
            <a:ext cx="5082544" cy="197490"/>
          </a:xfrm>
          <a:prstGeom prst="rect">
            <a:avLst/>
          </a:prstGeom>
        </p:spPr>
        <p:txBody>
          <a:bodyPr vert="horz" wrap="square" lIns="0" tIns="12700" rIns="0" bIns="0" rtlCol="0">
            <a:spAutoFit/>
          </a:bodyPr>
          <a:lstStyle/>
          <a:p>
            <a:pPr marL="12700" marR="969644" algn="ctr">
              <a:spcBef>
                <a:spcPts val="100"/>
              </a:spcBef>
            </a:pPr>
            <a:r>
              <a:rPr lang="sr-Latn-ME" sz="1200" b="1" spc="-8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Poresko </a:t>
            </a:r>
            <a:r>
              <a:rPr lang="en-GB" sz="1200" b="1" spc="-8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oslobo</a:t>
            </a:r>
            <a:r>
              <a:rPr lang="sr-Latn-ME" sz="1200" b="1" spc="-8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đenje PDV-a za energetske objekte</a:t>
            </a:r>
            <a:r>
              <a:rPr lang="en-GB" sz="1200" b="1" spc="-8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 (MIF)</a:t>
            </a:r>
            <a:endParaRPr lang="sr-Latn-ME" sz="1200" b="1" spc="-80"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2CF5EBFE-3E01-4208-9E14-E235583C69F8}"/>
              </a:ext>
            </a:extLst>
          </p:cNvPr>
          <p:cNvSpPr/>
          <p:nvPr/>
        </p:nvSpPr>
        <p:spPr>
          <a:xfrm>
            <a:off x="7290525" y="5358928"/>
            <a:ext cx="3882958" cy="769441"/>
          </a:xfrm>
          <a:prstGeom prst="rect">
            <a:avLst/>
          </a:prstGeom>
        </p:spPr>
        <p:txBody>
          <a:bodyPr wrap="square">
            <a:spAutoFit/>
          </a:bodyPr>
          <a:lstStyle/>
          <a:p>
            <a:pPr algn="just"/>
            <a:r>
              <a:rPr lang="sr-Latn-ME" sz="1100" b="1" dirty="0">
                <a:latin typeface="Arial" panose="020B0604020202020204" pitchFamily="34" charset="0"/>
                <a:cs typeface="Arial" panose="020B0604020202020204" pitchFamily="34" charset="0"/>
              </a:rPr>
              <a:t>Zakon o PDV-u propisuje oslobođenje od plaćanja PDV-a na isporuku proizvoda i usluga za gradnju i opremanje energetskog objekta za proizvodnju električne energije instalisane snage veće od 10 MW.</a:t>
            </a:r>
            <a:endParaRPr lang="en-GB" sz="1100" b="1"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object 19"/>
          <p:cNvSpPr/>
          <p:nvPr/>
        </p:nvSpPr>
        <p:spPr>
          <a:xfrm>
            <a:off x="2210561" y="1674114"/>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311390" y="1674114"/>
            <a:ext cx="0" cy="1327150"/>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E3FB55D0-81BA-43FE-B6B2-27A9F618F53D}"/>
              </a:ext>
            </a:extLst>
          </p:cNvPr>
          <p:cNvGrpSpPr/>
          <p:nvPr/>
        </p:nvGrpSpPr>
        <p:grpSpPr>
          <a:xfrm>
            <a:off x="1266662" y="1370599"/>
            <a:ext cx="4876524" cy="597408"/>
            <a:chOff x="1178306" y="3042376"/>
            <a:chExt cx="4876524" cy="597408"/>
          </a:xfrm>
        </p:grpSpPr>
        <p:sp>
          <p:nvSpPr>
            <p:cNvPr id="78" name="object 41">
              <a:extLst>
                <a:ext uri="{FF2B5EF4-FFF2-40B4-BE49-F238E27FC236}">
                  <a16:creationId xmlns:a16="http://schemas.microsoft.com/office/drawing/2014/main" id="{2AC24A92-B8F5-4D48-AA31-EDFFCDDC5FD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43">
              <a:extLst>
                <a:ext uri="{FF2B5EF4-FFF2-40B4-BE49-F238E27FC236}">
                  <a16:creationId xmlns:a16="http://schemas.microsoft.com/office/drawing/2014/main" id="{FC0D4D23-6F98-4AC7-91C5-AD339FBD25B6}"/>
                </a:ext>
              </a:extLst>
            </p:cNvPr>
            <p:cNvSpPr/>
            <p:nvPr/>
          </p:nvSpPr>
          <p:spPr>
            <a:xfrm>
              <a:off x="1482830" y="3113169"/>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29418AB3-7774-4AAE-B6C4-790767612001}"/>
              </a:ext>
            </a:extLst>
          </p:cNvPr>
          <p:cNvGrpSpPr/>
          <p:nvPr/>
        </p:nvGrpSpPr>
        <p:grpSpPr>
          <a:xfrm>
            <a:off x="6414300" y="1337787"/>
            <a:ext cx="4846320" cy="597408"/>
            <a:chOff x="1178306" y="3042376"/>
            <a:chExt cx="4846320" cy="597408"/>
          </a:xfrm>
        </p:grpSpPr>
        <p:sp>
          <p:nvSpPr>
            <p:cNvPr id="81" name="object 41">
              <a:extLst>
                <a:ext uri="{FF2B5EF4-FFF2-40B4-BE49-F238E27FC236}">
                  <a16:creationId xmlns:a16="http://schemas.microsoft.com/office/drawing/2014/main" id="{5E3A29FF-1408-4681-A027-7D3AA576C69F}"/>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43">
              <a:extLst>
                <a:ext uri="{FF2B5EF4-FFF2-40B4-BE49-F238E27FC236}">
                  <a16:creationId xmlns:a16="http://schemas.microsoft.com/office/drawing/2014/main" id="{EE2782BD-A1F5-44C4-BDDD-864ACF222A14}"/>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3" name="object 23"/>
          <p:cNvSpPr/>
          <p:nvPr/>
        </p:nvSpPr>
        <p:spPr>
          <a:xfrm>
            <a:off x="7303886" y="3464321"/>
            <a:ext cx="0" cy="1327150"/>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7303886" y="5250305"/>
            <a:ext cx="0" cy="1327150"/>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2163518" y="5258150"/>
            <a:ext cx="0" cy="132715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2156142" y="3494942"/>
            <a:ext cx="0" cy="1327150"/>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1" name="Group 70">
            <a:extLst>
              <a:ext uri="{FF2B5EF4-FFF2-40B4-BE49-F238E27FC236}">
                <a16:creationId xmlns:a16="http://schemas.microsoft.com/office/drawing/2014/main" id="{261E06D9-F051-4F07-902A-27005C028CF9}"/>
              </a:ext>
            </a:extLst>
          </p:cNvPr>
          <p:cNvGrpSpPr/>
          <p:nvPr/>
        </p:nvGrpSpPr>
        <p:grpSpPr>
          <a:xfrm>
            <a:off x="1378142" y="2991412"/>
            <a:ext cx="4846320" cy="654339"/>
            <a:chOff x="1178306" y="3042376"/>
            <a:chExt cx="4846320" cy="597408"/>
          </a:xfrm>
        </p:grpSpPr>
        <p:sp>
          <p:nvSpPr>
            <p:cNvPr id="72" name="object 41">
              <a:extLst>
                <a:ext uri="{FF2B5EF4-FFF2-40B4-BE49-F238E27FC236}">
                  <a16:creationId xmlns:a16="http://schemas.microsoft.com/office/drawing/2014/main" id="{954CA079-804A-4455-90A3-A69DA5B2C213}"/>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43">
              <a:extLst>
                <a:ext uri="{FF2B5EF4-FFF2-40B4-BE49-F238E27FC236}">
                  <a16:creationId xmlns:a16="http://schemas.microsoft.com/office/drawing/2014/main" id="{2E5BDC1E-92C8-430C-90D9-EA1FF28D81CA}"/>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57362A1A-D816-47FC-85F3-AA460A6E35C5}"/>
              </a:ext>
            </a:extLst>
          </p:cNvPr>
          <p:cNvGrpSpPr/>
          <p:nvPr/>
        </p:nvGrpSpPr>
        <p:grpSpPr>
          <a:xfrm>
            <a:off x="1335268" y="4768067"/>
            <a:ext cx="4846320" cy="597408"/>
            <a:chOff x="1178306" y="3042376"/>
            <a:chExt cx="4846320" cy="597408"/>
          </a:xfrm>
        </p:grpSpPr>
        <p:sp>
          <p:nvSpPr>
            <p:cNvPr id="66" name="object 41">
              <a:extLst>
                <a:ext uri="{FF2B5EF4-FFF2-40B4-BE49-F238E27FC236}">
                  <a16:creationId xmlns:a16="http://schemas.microsoft.com/office/drawing/2014/main" id="{D0FF4468-AB7F-4C2D-8321-05E726FA985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43">
              <a:extLst>
                <a:ext uri="{FF2B5EF4-FFF2-40B4-BE49-F238E27FC236}">
                  <a16:creationId xmlns:a16="http://schemas.microsoft.com/office/drawing/2014/main" id="{7B32BDFD-9538-47F8-83A9-6151EC746AE2}"/>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69" name="object 41">
            <a:extLst>
              <a:ext uri="{FF2B5EF4-FFF2-40B4-BE49-F238E27FC236}">
                <a16:creationId xmlns:a16="http://schemas.microsoft.com/office/drawing/2014/main" id="{70E904B7-AF03-4622-AB31-9EDA9B8F8178}"/>
              </a:ext>
            </a:extLst>
          </p:cNvPr>
          <p:cNvSpPr/>
          <p:nvPr/>
        </p:nvSpPr>
        <p:spPr>
          <a:xfrm>
            <a:off x="6417506" y="4707047"/>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4" name="Group 73">
            <a:extLst>
              <a:ext uri="{FF2B5EF4-FFF2-40B4-BE49-F238E27FC236}">
                <a16:creationId xmlns:a16="http://schemas.microsoft.com/office/drawing/2014/main" id="{6D81F899-745F-4013-80F7-4A6FB5661916}"/>
              </a:ext>
            </a:extLst>
          </p:cNvPr>
          <p:cNvGrpSpPr/>
          <p:nvPr/>
        </p:nvGrpSpPr>
        <p:grpSpPr>
          <a:xfrm>
            <a:off x="6457757" y="3052218"/>
            <a:ext cx="5089071" cy="597408"/>
            <a:chOff x="1178306" y="3042376"/>
            <a:chExt cx="4846320" cy="597408"/>
          </a:xfrm>
        </p:grpSpPr>
        <p:sp>
          <p:nvSpPr>
            <p:cNvPr id="75" name="object 41">
              <a:extLst>
                <a:ext uri="{FF2B5EF4-FFF2-40B4-BE49-F238E27FC236}">
                  <a16:creationId xmlns:a16="http://schemas.microsoft.com/office/drawing/2014/main" id="{446153AD-9E5D-40A3-93BD-4B0B7B2B565C}"/>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43">
              <a:extLst>
                <a:ext uri="{FF2B5EF4-FFF2-40B4-BE49-F238E27FC236}">
                  <a16:creationId xmlns:a16="http://schemas.microsoft.com/office/drawing/2014/main" id="{563C8F6C-80BE-483F-AD57-5157C5042275}"/>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243648" y="49961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05C38201-9EA6-4B73-9FA3-E457083E5641}"/>
              </a:ext>
            </a:extLst>
          </p:cNvPr>
          <p:cNvGrpSpPr/>
          <p:nvPr/>
        </p:nvGrpSpPr>
        <p:grpSpPr>
          <a:xfrm>
            <a:off x="1077737" y="5167486"/>
            <a:ext cx="1024758" cy="983768"/>
            <a:chOff x="1098488" y="5269519"/>
            <a:chExt cx="1024758" cy="983768"/>
          </a:xfrm>
        </p:grpSpPr>
        <p:sp>
          <p:nvSpPr>
            <p:cNvPr id="5" name="object 5"/>
            <p:cNvSpPr/>
            <p:nvPr/>
          </p:nvSpPr>
          <p:spPr>
            <a:xfrm>
              <a:off x="109848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11</a:t>
              </a:r>
              <a:endParaRPr sz="18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B8093850-7FFB-4217-BB1F-5CF85893539A}"/>
              </a:ext>
            </a:extLst>
          </p:cNvPr>
          <p:cNvGrpSpPr/>
          <p:nvPr/>
        </p:nvGrpSpPr>
        <p:grpSpPr>
          <a:xfrm>
            <a:off x="6181028" y="1929571"/>
            <a:ext cx="1024758" cy="983768"/>
            <a:chOff x="6181028" y="1906051"/>
            <a:chExt cx="1024758" cy="983768"/>
          </a:xfrm>
        </p:grpSpPr>
        <p:sp>
          <p:nvSpPr>
            <p:cNvPr id="8" name="object 8"/>
            <p:cNvSpPr/>
            <p:nvPr/>
          </p:nvSpPr>
          <p:spPr>
            <a:xfrm>
              <a:off x="6181028"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txBox="1"/>
            <p:nvPr/>
          </p:nvSpPr>
          <p:spPr>
            <a:xfrm>
              <a:off x="6622605" y="2247758"/>
              <a:ext cx="141605" cy="300355"/>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8</a:t>
              </a:r>
              <a:endParaRPr sz="1800" dirty="0">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CF1A4B3-63D5-447F-996A-FFDAEDE37A60}"/>
              </a:ext>
            </a:extLst>
          </p:cNvPr>
          <p:cNvGrpSpPr/>
          <p:nvPr/>
        </p:nvGrpSpPr>
        <p:grpSpPr>
          <a:xfrm>
            <a:off x="6181028" y="3586307"/>
            <a:ext cx="1024758" cy="983768"/>
            <a:chOff x="6181028" y="3588546"/>
            <a:chExt cx="1024758" cy="983768"/>
          </a:xfrm>
        </p:grpSpPr>
        <p:sp>
          <p:nvSpPr>
            <p:cNvPr id="11" name="object 11"/>
            <p:cNvSpPr/>
            <p:nvPr/>
          </p:nvSpPr>
          <p:spPr>
            <a:xfrm>
              <a:off x="6181028" y="3588546"/>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10</a:t>
              </a:r>
              <a:endParaRPr sz="1800" dirty="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A7A41C8E-BD53-4E56-8281-24A92F143F7F}"/>
              </a:ext>
            </a:extLst>
          </p:cNvPr>
          <p:cNvGrpSpPr/>
          <p:nvPr/>
        </p:nvGrpSpPr>
        <p:grpSpPr>
          <a:xfrm>
            <a:off x="6181028" y="5250305"/>
            <a:ext cx="1024758" cy="983768"/>
            <a:chOff x="6181028" y="5269519"/>
            <a:chExt cx="1024758" cy="983768"/>
          </a:xfrm>
        </p:grpSpPr>
        <p:sp>
          <p:nvSpPr>
            <p:cNvPr id="14" name="object 14"/>
            <p:cNvSpPr/>
            <p:nvPr/>
          </p:nvSpPr>
          <p:spPr>
            <a:xfrm>
              <a:off x="618102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txBox="1"/>
            <p:nvPr/>
          </p:nvSpPr>
          <p:spPr>
            <a:xfrm>
              <a:off x="6531180"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12</a:t>
              </a:r>
              <a:endParaRPr sz="1800" dirty="0">
                <a:latin typeface="Arial" panose="020B0604020202020204" pitchFamily="34" charset="0"/>
                <a:cs typeface="Arial" panose="020B0604020202020204" pitchFamily="34" charset="0"/>
              </a:endParaRPr>
            </a:p>
          </p:txBody>
        </p:sp>
      </p:grpSp>
      <p:sp>
        <p:nvSpPr>
          <p:cNvPr id="17" name="object 17"/>
          <p:cNvSpPr txBox="1"/>
          <p:nvPr/>
        </p:nvSpPr>
        <p:spPr>
          <a:xfrm>
            <a:off x="7274758" y="1810272"/>
            <a:ext cx="3762565" cy="1246560"/>
          </a:xfrm>
          <a:prstGeom prst="rect">
            <a:avLst/>
          </a:prstGeom>
        </p:spPr>
        <p:txBody>
          <a:bodyPr vert="horz" wrap="square" lIns="91440" tIns="45720" rIns="91440" bIns="45720" rtlCol="0">
            <a:spAutoFit/>
          </a:bodyPr>
          <a:lstStyle/>
          <a:p>
            <a:pPr marL="12700" marR="5080" algn="just">
              <a:lnSpc>
                <a:spcPct val="103200"/>
              </a:lnSpc>
              <a:spcBef>
                <a:spcPts val="65"/>
              </a:spcBef>
            </a:pPr>
            <a:r>
              <a:rPr lang="en-GB" sz="1050" b="1" spc="-5" dirty="0">
                <a:latin typeface="Arial" panose="020B0604020202020204" pitchFamily="34" charset="0"/>
                <a:cs typeface="Arial" panose="020B0604020202020204" pitchFamily="34" charset="0"/>
              </a:rPr>
              <a:t>Ako je iznos poreske obaveze (izlazni porez) u poreskom periodu manji od iznosa ulaznog PDV, koji poreski obveznik može odbiti u istom poreskom periodu, razlika mu se priznaje kao poreski kredit za naredni poreski period, odnosno na zahtjev vraća se u roku od 60 dana od dana podnošenja prijave za obračun PDV.</a:t>
            </a:r>
          </a:p>
        </p:txBody>
      </p:sp>
      <p:sp>
        <p:nvSpPr>
          <p:cNvPr id="28" name="object 28"/>
          <p:cNvSpPr txBox="1"/>
          <p:nvPr/>
        </p:nvSpPr>
        <p:spPr>
          <a:xfrm>
            <a:off x="6569498" y="1500874"/>
            <a:ext cx="4417120"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114"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Povraćaj ulaznog </a:t>
            </a:r>
            <a:r>
              <a:rPr lang="sr-Latn-ME" sz="1400" b="1" spc="-114"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rPr>
              <a:t>poreza na dodatu vrijednost (MIF)</a:t>
            </a:r>
            <a:endParaRPr lang="en-US" sz="1400" b="1" spc="-114" dirty="0">
              <a:solidFill>
                <a:schemeClr val="tx1">
                  <a:lumMod val="95000"/>
                  <a:lumOff val="5000"/>
                </a:schemeClr>
              </a:solidFill>
              <a:latin typeface="Arial" panose="020B0604020202020204" pitchFamily="34" charset="0"/>
              <a:ea typeface="Verdana" panose="020B060403050404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F7FC5F98-01A3-4234-B824-C9D63620EBD7}"/>
              </a:ext>
            </a:extLst>
          </p:cNvPr>
          <p:cNvGrpSpPr/>
          <p:nvPr/>
        </p:nvGrpSpPr>
        <p:grpSpPr>
          <a:xfrm>
            <a:off x="1072266" y="3541524"/>
            <a:ext cx="1083876" cy="1072239"/>
            <a:chOff x="1039367" y="3430523"/>
            <a:chExt cx="1083876" cy="1072239"/>
          </a:xfrm>
        </p:grpSpPr>
        <p:sp>
          <p:nvSpPr>
            <p:cNvPr id="49" name="object 49"/>
            <p:cNvSpPr/>
            <p:nvPr/>
          </p:nvSpPr>
          <p:spPr>
            <a:xfrm>
              <a:off x="1039367" y="3430523"/>
              <a:ext cx="1083876" cy="1072239"/>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txBox="1"/>
            <p:nvPr/>
          </p:nvSpPr>
          <p:spPr>
            <a:xfrm>
              <a:off x="1510503" y="3816782"/>
              <a:ext cx="141605" cy="299720"/>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9</a:t>
              </a:r>
              <a:endParaRPr sz="18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0972D442-8E77-4AD4-B952-15721671F21F}"/>
              </a:ext>
            </a:extLst>
          </p:cNvPr>
          <p:cNvGrpSpPr/>
          <p:nvPr/>
        </p:nvGrpSpPr>
        <p:grpSpPr>
          <a:xfrm>
            <a:off x="1077737" y="1928770"/>
            <a:ext cx="1024758" cy="983768"/>
            <a:chOff x="1080200" y="1906051"/>
            <a:chExt cx="1024758" cy="983768"/>
          </a:xfrm>
        </p:grpSpPr>
        <p:sp>
          <p:nvSpPr>
            <p:cNvPr id="3" name="object 3"/>
            <p:cNvSpPr/>
            <p:nvPr/>
          </p:nvSpPr>
          <p:spPr>
            <a:xfrm>
              <a:off x="1080200"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txBox="1"/>
            <p:nvPr/>
          </p:nvSpPr>
          <p:spPr>
            <a:xfrm>
              <a:off x="1521777" y="2248075"/>
              <a:ext cx="141605" cy="299720"/>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7</a:t>
              </a:r>
              <a:endParaRPr sz="1800" dirty="0">
                <a:latin typeface="Arial" panose="020B0604020202020204" pitchFamily="34" charset="0"/>
                <a:cs typeface="Arial" panose="020B0604020202020204" pitchFamily="34" charset="0"/>
              </a:endParaRPr>
            </a:p>
          </p:txBody>
        </p:sp>
      </p:grpSp>
      <p:sp>
        <p:nvSpPr>
          <p:cNvPr id="58" name="Rectangle 57">
            <a:extLst>
              <a:ext uri="{FF2B5EF4-FFF2-40B4-BE49-F238E27FC236}">
                <a16:creationId xmlns:a16="http://schemas.microsoft.com/office/drawing/2014/main" id="{ACF06513-207C-4384-A5D6-91F703A5B483}"/>
              </a:ext>
            </a:extLst>
          </p:cNvPr>
          <p:cNvSpPr/>
          <p:nvPr/>
        </p:nvSpPr>
        <p:spPr>
          <a:xfrm>
            <a:off x="2154125" y="5270594"/>
            <a:ext cx="3823579" cy="1107996"/>
          </a:xfrm>
          <a:prstGeom prst="rect">
            <a:avLst/>
          </a:prstGeom>
        </p:spPr>
        <p:txBody>
          <a:bodyPr wrap="square">
            <a:spAutoFit/>
          </a:bodyPr>
          <a:lstStyle/>
          <a:p>
            <a:pPr algn="just"/>
            <a:r>
              <a:rPr lang="en-GB" sz="1100" b="1" spc="-25" dirty="0">
                <a:latin typeface="Arial" panose="020B0604020202020204" pitchFamily="34" charset="0"/>
                <a:cs typeface="Arial" panose="020B0604020202020204" pitchFamily="34" charset="0"/>
              </a:rPr>
              <a:t>Pravo učešća imaju preduzetnici</a:t>
            </a:r>
            <a:r>
              <a:rPr lang="sr-Latn-ME" sz="1100" b="1" spc="-25" dirty="0">
                <a:latin typeface="Arial" panose="020B0604020202020204" pitchFamily="34" charset="0"/>
                <a:cs typeface="Arial" panose="020B0604020202020204" pitchFamily="34" charset="0"/>
              </a:rPr>
              <a:t> i MMSP.</a:t>
            </a:r>
            <a:r>
              <a:rPr lang="en-GB" sz="1100" b="1" dirty="0">
                <a:latin typeface="Arial" panose="020B0604020202020204" pitchFamily="34" charset="0"/>
                <a:ea typeface="Verdana" panose="020B0604030504040204" pitchFamily="34" charset="0"/>
                <a:cs typeface="Arial" panose="020B0604020202020204" pitchFamily="34" charset="0"/>
              </a:rPr>
              <a:t> </a:t>
            </a:r>
            <a:r>
              <a:rPr lang="sr-Latn-ME" sz="1100" b="1" dirty="0">
                <a:latin typeface="Arial" panose="020B0604020202020204" pitchFamily="34" charset="0"/>
                <a:ea typeface="Verdana" panose="020B0604030504040204" pitchFamily="34" charset="0"/>
                <a:cs typeface="Arial" panose="020B0604020202020204" pitchFamily="34" charset="0"/>
              </a:rPr>
              <a:t>Ova Programska linija </a:t>
            </a:r>
            <a:r>
              <a:rPr lang="en-GB" sz="1100" b="1" dirty="0">
                <a:latin typeface="Arial" panose="020B0604020202020204" pitchFamily="34" charset="0"/>
                <a:ea typeface="Verdana" panose="020B0604030504040204" pitchFamily="34" charset="0"/>
                <a:cs typeface="Arial" panose="020B0604020202020204" pitchFamily="34" charset="0"/>
              </a:rPr>
              <a:t>namijenjena </a:t>
            </a:r>
            <a:r>
              <a:rPr lang="sr-Latn-ME" sz="1100" b="1" dirty="0">
                <a:latin typeface="Arial" panose="020B0604020202020204" pitchFamily="34" charset="0"/>
                <a:ea typeface="Verdana" panose="020B0604030504040204" pitchFamily="34" charset="0"/>
                <a:cs typeface="Arial" panose="020B0604020202020204" pitchFamily="34" charset="0"/>
              </a:rPr>
              <a:t>je </a:t>
            </a:r>
            <a:r>
              <a:rPr lang="en-GB" sz="1100" b="1" dirty="0">
                <a:latin typeface="Arial" panose="020B0604020202020204" pitchFamily="34" charset="0"/>
                <a:ea typeface="Verdana" panose="020B0604030504040204" pitchFamily="34" charset="0"/>
                <a:cs typeface="Arial" panose="020B0604020202020204" pitchFamily="34" charset="0"/>
              </a:rPr>
              <a:t>za sufinansiranje troškova sljedećih aktivnosti: </a:t>
            </a:r>
            <a:r>
              <a:rPr lang="sr-Latn-ME" sz="1100" b="1" dirty="0">
                <a:latin typeface="Arial" panose="020B0604020202020204" pitchFamily="34" charset="0"/>
                <a:ea typeface="Verdana" panose="020B0604030504040204" pitchFamily="34" charset="0"/>
                <a:cs typeface="Arial" panose="020B0604020202020204" pitchFamily="34" charset="0"/>
              </a:rPr>
              <a:t>a</a:t>
            </a:r>
            <a:r>
              <a:rPr lang="en-GB" sz="1100" b="1" dirty="0">
                <a:latin typeface="Arial" panose="020B0604020202020204" pitchFamily="34" charset="0"/>
                <a:ea typeface="Verdana" panose="020B0604030504040204" pitchFamily="34" charset="0"/>
                <a:cs typeface="Arial" panose="020B0604020202020204" pitchFamily="34" charset="0"/>
              </a:rPr>
              <a:t>kreditacija tijela za ocjenjivanje usaglašenosti; </a:t>
            </a:r>
            <a:r>
              <a:rPr lang="sr-Latn-ME" sz="1100" b="1" dirty="0">
                <a:latin typeface="Arial" panose="020B0604020202020204" pitchFamily="34" charset="0"/>
                <a:ea typeface="Verdana" panose="020B0604030504040204" pitchFamily="34" charset="0"/>
                <a:cs typeface="Arial" panose="020B0604020202020204" pitchFamily="34" charset="0"/>
              </a:rPr>
              <a:t>u</a:t>
            </a:r>
            <a:r>
              <a:rPr lang="en-GB" sz="1100" b="1" dirty="0">
                <a:latin typeface="Arial" panose="020B0604020202020204" pitchFamily="34" charset="0"/>
                <a:ea typeface="Verdana" panose="020B0604030504040204" pitchFamily="34" charset="0"/>
                <a:cs typeface="Arial" panose="020B0604020202020204" pitchFamily="34" charset="0"/>
              </a:rPr>
              <a:t>ređenje poslovanja u skladu sa zahtjevima međunarodnih standarda poslovanja </a:t>
            </a:r>
            <a:r>
              <a:rPr lang="sr-Latn-ME" sz="1100" b="1" dirty="0">
                <a:latin typeface="Arial" panose="020B0604020202020204" pitchFamily="34" charset="0"/>
                <a:ea typeface="Verdana" panose="020B0604030504040204" pitchFamily="34" charset="0"/>
                <a:cs typeface="Arial" panose="020B0604020202020204" pitchFamily="34" charset="0"/>
              </a:rPr>
              <a:t>(</a:t>
            </a:r>
            <a:r>
              <a:rPr lang="en-GB" sz="1100" b="1" dirty="0">
                <a:latin typeface="Arial" panose="020B0604020202020204" pitchFamily="34" charset="0"/>
                <a:ea typeface="Verdana" panose="020B0604030504040204" pitchFamily="34" charset="0"/>
                <a:cs typeface="Arial" panose="020B0604020202020204" pitchFamily="34" charset="0"/>
              </a:rPr>
              <a:t>implementacija/sertifikcija/resertifikacija)</a:t>
            </a:r>
            <a:r>
              <a:rPr lang="sr-Latn-ME" sz="1100" b="1" dirty="0">
                <a:latin typeface="Arial" panose="020B0604020202020204" pitchFamily="34" charset="0"/>
                <a:ea typeface="Verdana" panose="020B0604030504040204" pitchFamily="34" charset="0"/>
                <a:cs typeface="Arial" panose="020B0604020202020204" pitchFamily="34" charset="0"/>
              </a:rPr>
              <a:t>. </a:t>
            </a:r>
            <a:endParaRPr lang="en-GB" sz="1100" b="1" dirty="0">
              <a:latin typeface="Arial" panose="020B0604020202020204" pitchFamily="34" charset="0"/>
              <a:ea typeface="Verdana" panose="020B0604030504040204" pitchFamily="34" charset="0"/>
              <a:cs typeface="Arial" panose="020B0604020202020204" pitchFamily="34" charset="0"/>
            </a:endParaRPr>
          </a:p>
        </p:txBody>
      </p:sp>
      <p:sp>
        <p:nvSpPr>
          <p:cNvPr id="60" name="object 28">
            <a:extLst>
              <a:ext uri="{FF2B5EF4-FFF2-40B4-BE49-F238E27FC236}">
                <a16:creationId xmlns:a16="http://schemas.microsoft.com/office/drawing/2014/main" id="{BACB422D-0656-4647-A2F8-FE61D1F2578B}"/>
              </a:ext>
            </a:extLst>
          </p:cNvPr>
          <p:cNvSpPr txBox="1"/>
          <p:nvPr/>
        </p:nvSpPr>
        <p:spPr>
          <a:xfrm>
            <a:off x="1904863" y="4928970"/>
            <a:ext cx="3609594"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114" dirty="0">
                <a:solidFill>
                  <a:srgbClr val="305E38"/>
                </a:solidFill>
                <a:latin typeface="Arial" panose="020B0604020202020204" pitchFamily="34" charset="0"/>
                <a:ea typeface="Verdana" panose="020B0604030504040204" pitchFamily="34" charset="0"/>
                <a:cs typeface="Arial" panose="020B0604020202020204" pitchFamily="34" charset="0"/>
              </a:rPr>
              <a:t>Uvođenje međunarodnih standarda</a:t>
            </a:r>
            <a:r>
              <a:rPr lang="sr-Latn-ME" sz="1400" b="1" spc="-114" dirty="0">
                <a:solidFill>
                  <a:srgbClr val="305E38"/>
                </a:solidFill>
                <a:latin typeface="Arial" panose="020B0604020202020204" pitchFamily="34" charset="0"/>
                <a:ea typeface="Verdana" panose="020B0604030504040204" pitchFamily="34" charset="0"/>
                <a:cs typeface="Arial" panose="020B0604020202020204" pitchFamily="34" charset="0"/>
              </a:rPr>
              <a:t> (MERT)</a:t>
            </a:r>
            <a:r>
              <a:rPr lang="en-US" sz="1400" b="1" spc="-114" dirty="0">
                <a:solidFill>
                  <a:srgbClr val="305E38"/>
                </a:solidFill>
                <a:latin typeface="Arial" panose="020B0604020202020204" pitchFamily="34" charset="0"/>
                <a:ea typeface="Verdana" panose="020B0604030504040204" pitchFamily="34" charset="0"/>
                <a:cs typeface="Arial" panose="020B0604020202020204" pitchFamily="34" charset="0"/>
              </a:rPr>
              <a:t> </a:t>
            </a:r>
          </a:p>
        </p:txBody>
      </p:sp>
      <p:sp>
        <p:nvSpPr>
          <p:cNvPr id="65" name="Rectangle 64">
            <a:extLst>
              <a:ext uri="{FF2B5EF4-FFF2-40B4-BE49-F238E27FC236}">
                <a16:creationId xmlns:a16="http://schemas.microsoft.com/office/drawing/2014/main" id="{97245E23-72CF-4667-A837-D8FE8991E584}"/>
              </a:ext>
            </a:extLst>
          </p:cNvPr>
          <p:cNvSpPr/>
          <p:nvPr/>
        </p:nvSpPr>
        <p:spPr>
          <a:xfrm>
            <a:off x="7248059" y="3480131"/>
            <a:ext cx="4298776" cy="1384995"/>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Ministarstvo ekonomskog razvoja odobrava refundacija dijela troškova u visini do 40% iznosa opravdanih troškova bez PDV-a, odnosno u iznosu ne manjem od 8.000,00€, niti veći od 80.000,00€ (vrijednost opreme se kreće u rasponu od 20.000€ do 200.000€, neto fakturisane vrijednosti), a 50% iznosa opravdanih troškova bez PDV-a, u iznosu od 10.000,00€ do 100.000,00€ za privredna društva u vlasništvu žena, mladih, i privrednih društava iz manje razvijenih opština.</a:t>
            </a:r>
            <a:endParaRPr lang="en-GB" sz="1050" b="1" dirty="0">
              <a:latin typeface="Arial" panose="020B0604020202020204" pitchFamily="34" charset="0"/>
              <a:ea typeface="Verdana" panose="020B060403050404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C2C60E08-DBD3-4D44-82C5-942BEE93D471}"/>
              </a:ext>
            </a:extLst>
          </p:cNvPr>
          <p:cNvGrpSpPr/>
          <p:nvPr/>
        </p:nvGrpSpPr>
        <p:grpSpPr>
          <a:xfrm>
            <a:off x="6620829" y="4765776"/>
            <a:ext cx="4846320" cy="597408"/>
            <a:chOff x="1178306" y="3042376"/>
            <a:chExt cx="4846320" cy="597408"/>
          </a:xfrm>
        </p:grpSpPr>
        <p:sp>
          <p:nvSpPr>
            <p:cNvPr id="88" name="object 41">
              <a:extLst>
                <a:ext uri="{FF2B5EF4-FFF2-40B4-BE49-F238E27FC236}">
                  <a16:creationId xmlns:a16="http://schemas.microsoft.com/office/drawing/2014/main" id="{AB2E961F-DDBE-4596-9E86-11792B49D922}"/>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43">
              <a:extLst>
                <a:ext uri="{FF2B5EF4-FFF2-40B4-BE49-F238E27FC236}">
                  <a16:creationId xmlns:a16="http://schemas.microsoft.com/office/drawing/2014/main" id="{0993F8EF-0FB1-44F5-B499-523EEB98BAF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AF83E06B-3C81-493D-A7F9-C40D72B3E7D3}"/>
              </a:ext>
            </a:extLst>
          </p:cNvPr>
          <p:cNvSpPr txBox="1"/>
          <p:nvPr/>
        </p:nvSpPr>
        <p:spPr>
          <a:xfrm>
            <a:off x="7153286" y="3169349"/>
            <a:ext cx="3829670" cy="307777"/>
          </a:xfrm>
          <a:prstGeom prst="rect">
            <a:avLst/>
          </a:prstGeom>
          <a:noFill/>
        </p:spPr>
        <p:txBody>
          <a:bodyPr wrap="square" rtlCol="0">
            <a:spAutoFit/>
          </a:bodyPr>
          <a:lstStyle/>
          <a:p>
            <a:r>
              <a:rPr lang="sr-Latn-ME" sz="1400" b="1" dirty="0">
                <a:solidFill>
                  <a:srgbClr val="42824D"/>
                </a:solidFill>
                <a:latin typeface="Arial" panose="020B0604020202020204" pitchFamily="34" charset="0"/>
                <a:cs typeface="Arial" panose="020B0604020202020204" pitchFamily="34" charset="0"/>
              </a:rPr>
              <a:t>Nabavka opreme velike vrijednosti (MERT)</a:t>
            </a:r>
            <a:endParaRPr lang="en-US" sz="1400" b="1" dirty="0">
              <a:solidFill>
                <a:srgbClr val="4282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B0F7461-E3E9-46C2-AA93-F405154A09C6}"/>
              </a:ext>
            </a:extLst>
          </p:cNvPr>
          <p:cNvSpPr txBox="1"/>
          <p:nvPr/>
        </p:nvSpPr>
        <p:spPr>
          <a:xfrm>
            <a:off x="2118788" y="3561495"/>
            <a:ext cx="3919746" cy="1015663"/>
          </a:xfrm>
          <a:prstGeom prst="rect">
            <a:avLst/>
          </a:prstGeom>
          <a:noFill/>
        </p:spPr>
        <p:txBody>
          <a:bodyPr wrap="square">
            <a:spAutoFit/>
          </a:bodyPr>
          <a:lstStyle/>
          <a:p>
            <a:pPr algn="just"/>
            <a:r>
              <a:rPr lang="en-US" sz="1200" b="1" dirty="0">
                <a:latin typeface="Arial" panose="020B0604020202020204" pitchFamily="34" charset="0"/>
                <a:cs typeface="Arial" panose="020B0604020202020204" pitchFamily="34" charset="0"/>
              </a:rPr>
              <a:t>Zakon o PDV-u propisuje oslobođenje od plaćanja PDV-a isporuke proizvoda u slobodnu zonu, slobodna i carinska skladišta i isporuke proizvoda unutar slobodne zone, slobodnih i carinskih skladišta.</a:t>
            </a:r>
          </a:p>
        </p:txBody>
      </p:sp>
      <p:sp>
        <p:nvSpPr>
          <p:cNvPr id="84" name="object 28">
            <a:extLst>
              <a:ext uri="{FF2B5EF4-FFF2-40B4-BE49-F238E27FC236}">
                <a16:creationId xmlns:a16="http://schemas.microsoft.com/office/drawing/2014/main" id="{44753F16-EB49-42C6-89E2-83A72193823D}"/>
              </a:ext>
            </a:extLst>
          </p:cNvPr>
          <p:cNvSpPr txBox="1"/>
          <p:nvPr/>
        </p:nvSpPr>
        <p:spPr>
          <a:xfrm>
            <a:off x="1614205" y="1422083"/>
            <a:ext cx="5318110" cy="382156"/>
          </a:xfrm>
          <a:prstGeom prst="rect">
            <a:avLst/>
          </a:prstGeom>
        </p:spPr>
        <p:txBody>
          <a:bodyPr vert="horz" wrap="square" lIns="0" tIns="12700" rIns="0" bIns="0" rtlCol="0">
            <a:spAutoFit/>
          </a:bodyPr>
          <a:lstStyle/>
          <a:p>
            <a:pPr marL="12700" marR="969644" algn="ctr">
              <a:spcBef>
                <a:spcPts val="100"/>
              </a:spcBef>
            </a:pPr>
            <a:r>
              <a:rPr lang="en-US" sz="1200" b="1" spc="-80" dirty="0">
                <a:solidFill>
                  <a:srgbClr val="16745A"/>
                </a:solidFill>
                <a:latin typeface="Arial" panose="020B0604020202020204" pitchFamily="34" charset="0"/>
                <a:ea typeface="Verdana" panose="020B0604030504040204" pitchFamily="34" charset="0"/>
                <a:cs typeface="Arial" panose="020B0604020202020204" pitchFamily="34" charset="0"/>
              </a:rPr>
              <a:t>Poresko oslobođenje </a:t>
            </a:r>
            <a:r>
              <a:rPr lang="sr-Latn-ME" sz="1200" b="1" spc="-80" dirty="0">
                <a:solidFill>
                  <a:srgbClr val="16745A"/>
                </a:solidFill>
                <a:latin typeface="Arial" panose="020B0604020202020204" pitchFamily="34" charset="0"/>
                <a:ea typeface="Verdana" panose="020B0604030504040204" pitchFamily="34" charset="0"/>
                <a:cs typeface="Arial" panose="020B0604020202020204" pitchFamily="34" charset="0"/>
              </a:rPr>
              <a:t>poreza na dodatu vrijednost</a:t>
            </a:r>
            <a:r>
              <a:rPr lang="en-US" sz="1200" b="1" spc="-80" dirty="0">
                <a:solidFill>
                  <a:srgbClr val="16745A"/>
                </a:solidFill>
                <a:latin typeface="Arial" panose="020B0604020202020204" pitchFamily="34" charset="0"/>
                <a:ea typeface="Verdana" panose="020B0604030504040204" pitchFamily="34" charset="0"/>
                <a:cs typeface="Arial" panose="020B0604020202020204" pitchFamily="34" charset="0"/>
              </a:rPr>
              <a:t>- kapaciteti za proizvodnju</a:t>
            </a:r>
            <a:r>
              <a:rPr lang="sr-Latn-ME" sz="1200" b="1" spc="-80" dirty="0">
                <a:solidFill>
                  <a:srgbClr val="16745A"/>
                </a:solidFill>
                <a:latin typeface="Arial" panose="020B0604020202020204" pitchFamily="34" charset="0"/>
                <a:ea typeface="Verdana" panose="020B0604030504040204" pitchFamily="34" charset="0"/>
                <a:cs typeface="Arial" panose="020B0604020202020204" pitchFamily="34" charset="0"/>
              </a:rPr>
              <a:t> (MIF)</a:t>
            </a:r>
          </a:p>
        </p:txBody>
      </p:sp>
      <p:sp>
        <p:nvSpPr>
          <p:cNvPr id="85" name="Rectangle 84">
            <a:extLst>
              <a:ext uri="{FF2B5EF4-FFF2-40B4-BE49-F238E27FC236}">
                <a16:creationId xmlns:a16="http://schemas.microsoft.com/office/drawing/2014/main" id="{03DA48D0-54E1-41D1-BB0E-3B4B82C2428C}"/>
              </a:ext>
            </a:extLst>
          </p:cNvPr>
          <p:cNvSpPr/>
          <p:nvPr/>
        </p:nvSpPr>
        <p:spPr>
          <a:xfrm>
            <a:off x="2193496" y="1845565"/>
            <a:ext cx="3830316" cy="1107996"/>
          </a:xfrm>
          <a:prstGeom prst="rect">
            <a:avLst/>
          </a:prstGeom>
        </p:spPr>
        <p:txBody>
          <a:bodyPr wrap="square">
            <a:spAutoFit/>
          </a:bodyPr>
          <a:lstStyle/>
          <a:p>
            <a:pPr algn="just"/>
            <a:r>
              <a:rPr lang="sr-Latn-ME" sz="1100" b="1" dirty="0">
                <a:latin typeface="Arial" panose="020B0604020202020204" pitchFamily="34" charset="0"/>
                <a:cs typeface="Arial" panose="020B0604020202020204" pitchFamily="34" charset="0"/>
              </a:rPr>
              <a:t>O</a:t>
            </a:r>
            <a:r>
              <a:rPr lang="en-GB" sz="1100" b="1" dirty="0">
                <a:latin typeface="Arial" panose="020B0604020202020204" pitchFamily="34" charset="0"/>
                <a:cs typeface="Arial" panose="020B0604020202020204" pitchFamily="34" charset="0"/>
              </a:rPr>
              <a:t>slobođenje od plaćanja PDV-a na isporuku proizvoda i usluga za gradnju i opremanje kapaciteta za proizvodnju prehrambenih proizvoda razvrstanih u okviru sektora C grupa 10 Zakona o klasifikaciji djelatnosti </a:t>
            </a:r>
            <a:r>
              <a:rPr lang="it-IT" sz="1100" b="1" dirty="0">
                <a:latin typeface="Arial" panose="020B0604020202020204" pitchFamily="34" charset="0"/>
                <a:cs typeface="Arial" panose="020B0604020202020204" pitchFamily="34" charset="0"/>
              </a:rPr>
              <a:t>čija investiciona vrijednost prelazi 500.000 eura</a:t>
            </a:r>
            <a:r>
              <a:rPr lang="sr-Latn-ME" sz="1100" b="1" dirty="0">
                <a:latin typeface="Arial" panose="020B0604020202020204" pitchFamily="34" charset="0"/>
                <a:cs typeface="Arial" panose="020B0604020202020204" pitchFamily="34" charset="0"/>
              </a:rPr>
              <a:t>.</a:t>
            </a:r>
            <a:endParaRPr lang="en-GB" sz="1100" b="1"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29032751-6CFA-4733-8837-97E66A8D1B8E}"/>
              </a:ext>
            </a:extLst>
          </p:cNvPr>
          <p:cNvSpPr txBox="1"/>
          <p:nvPr/>
        </p:nvSpPr>
        <p:spPr>
          <a:xfrm>
            <a:off x="1725657" y="3145642"/>
            <a:ext cx="4065543" cy="276999"/>
          </a:xfrm>
          <a:prstGeom prst="rect">
            <a:avLst/>
          </a:prstGeom>
          <a:noFill/>
        </p:spPr>
        <p:txBody>
          <a:bodyPr wrap="square" rtlCol="0">
            <a:spAutoFit/>
          </a:bodyPr>
          <a:lstStyle/>
          <a:p>
            <a:r>
              <a:rPr lang="sr-Latn-ME" sz="1200" b="1" dirty="0">
                <a:latin typeface="Arial" panose="020B0604020202020204" pitchFamily="34" charset="0"/>
                <a:cs typeface="Arial" panose="020B0604020202020204" pitchFamily="34" charset="0"/>
              </a:rPr>
              <a:t>Poresko oslobođenje PDV-a – Slobodne Zone (MIF)</a:t>
            </a:r>
            <a:endParaRPr lang="en-US" sz="1200" b="1" dirty="0">
              <a:latin typeface="Arial" panose="020B0604020202020204" pitchFamily="34" charset="0"/>
              <a:cs typeface="Arial" panose="020B0604020202020204" pitchFamily="34" charset="0"/>
            </a:endParaRPr>
          </a:p>
        </p:txBody>
      </p:sp>
      <p:sp>
        <p:nvSpPr>
          <p:cNvPr id="68" name="object 28">
            <a:extLst>
              <a:ext uri="{FF2B5EF4-FFF2-40B4-BE49-F238E27FC236}">
                <a16:creationId xmlns:a16="http://schemas.microsoft.com/office/drawing/2014/main" id="{131EEA88-C052-4F93-A6D3-6665D6BBEFA8}"/>
              </a:ext>
            </a:extLst>
          </p:cNvPr>
          <p:cNvSpPr txBox="1"/>
          <p:nvPr/>
        </p:nvSpPr>
        <p:spPr>
          <a:xfrm>
            <a:off x="7190424" y="4917356"/>
            <a:ext cx="3609594" cy="228268"/>
          </a:xfrm>
          <a:prstGeom prst="rect">
            <a:avLst/>
          </a:prstGeom>
        </p:spPr>
        <p:txBody>
          <a:bodyPr vert="horz" wrap="square" lIns="0" tIns="12700" rIns="0" bIns="0" rtlCol="0">
            <a:spAutoFit/>
          </a:bodyPr>
          <a:lstStyle/>
          <a:p>
            <a:pPr marL="12700" algn="ctr">
              <a:lnSpc>
                <a:spcPct val="100000"/>
              </a:lnSpc>
              <a:spcBef>
                <a:spcPts val="100"/>
              </a:spcBef>
            </a:pPr>
            <a:r>
              <a:rPr lang="sr-Latn-ME" sz="1400" b="1" spc="-114" dirty="0">
                <a:latin typeface="Arial" panose="020B0604020202020204" pitchFamily="34" charset="0"/>
                <a:ea typeface="Verdana" panose="020B0604030504040204" pitchFamily="34" charset="0"/>
                <a:cs typeface="Arial" panose="020B0604020202020204" pitchFamily="34" charset="0"/>
              </a:rPr>
              <a:t>Razvoj prerađivačke industrije (MERT)</a:t>
            </a:r>
            <a:r>
              <a:rPr lang="en-US" sz="1400" b="1" spc="-114" dirty="0">
                <a:latin typeface="Arial" panose="020B0604020202020204" pitchFamily="34" charset="0"/>
                <a:ea typeface="Verdana" panose="020B0604030504040204" pitchFamily="34" charset="0"/>
                <a:cs typeface="Arial" panose="020B0604020202020204" pitchFamily="34" charset="0"/>
              </a:rPr>
              <a:t> </a:t>
            </a:r>
          </a:p>
        </p:txBody>
      </p:sp>
      <p:sp>
        <p:nvSpPr>
          <p:cNvPr id="86" name="Rectangle 85">
            <a:extLst>
              <a:ext uri="{FF2B5EF4-FFF2-40B4-BE49-F238E27FC236}">
                <a16:creationId xmlns:a16="http://schemas.microsoft.com/office/drawing/2014/main" id="{E6AF0D5C-4E3C-4CFA-8049-F2FE9950DAA9}"/>
              </a:ext>
            </a:extLst>
          </p:cNvPr>
          <p:cNvSpPr/>
          <p:nvPr/>
        </p:nvSpPr>
        <p:spPr>
          <a:xfrm>
            <a:off x="7294875" y="5242030"/>
            <a:ext cx="4298776" cy="1384995"/>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Predmet Programa je podrška za investicije u opremu neophodnu za unapređenje ili proširenje postojećih kapaciteta, povećanje obima i proširenje proizvodnje na nove proizvode i proizvodne procese. Program podrazumijeva realizaciju planirane investicije – nabavku opreme (nove i polovne),dijelom ili u potpunosti kroz kreditni aranžman koji je zaključen u periodu 01. januara - 30.novembra 2022. godine sa Investiciono-razvojnim fondom (IRFCG) i poslovnim bankama</a:t>
            </a:r>
            <a:r>
              <a:rPr lang="en-GB" sz="1050" b="1" dirty="0">
                <a:latin typeface="Arial" panose="020B0604020202020204" pitchFamily="34" charset="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281886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object 19"/>
          <p:cNvSpPr/>
          <p:nvPr/>
        </p:nvSpPr>
        <p:spPr>
          <a:xfrm>
            <a:off x="2093685" y="1621786"/>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311390" y="1674114"/>
            <a:ext cx="0" cy="1327150"/>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8DB21559-C3E6-4DA1-85BF-AEC939C35847}"/>
              </a:ext>
            </a:extLst>
          </p:cNvPr>
          <p:cNvGrpSpPr/>
          <p:nvPr/>
        </p:nvGrpSpPr>
        <p:grpSpPr>
          <a:xfrm>
            <a:off x="1249680" y="1287568"/>
            <a:ext cx="4846320" cy="597408"/>
            <a:chOff x="1178306" y="3042376"/>
            <a:chExt cx="4846320" cy="597408"/>
          </a:xfrm>
        </p:grpSpPr>
        <p:sp>
          <p:nvSpPr>
            <p:cNvPr id="77" name="object 41">
              <a:extLst>
                <a:ext uri="{FF2B5EF4-FFF2-40B4-BE49-F238E27FC236}">
                  <a16:creationId xmlns:a16="http://schemas.microsoft.com/office/drawing/2014/main" id="{70DC598A-D0E0-4016-ADD7-A7CA798943B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8" name="object 43">
              <a:extLst>
                <a:ext uri="{FF2B5EF4-FFF2-40B4-BE49-F238E27FC236}">
                  <a16:creationId xmlns:a16="http://schemas.microsoft.com/office/drawing/2014/main" id="{B3507E41-55C1-4C5F-B1F6-361583629A2C}"/>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83EA9A83-48E6-4EC0-AF17-81B17D7AED7C}"/>
              </a:ext>
            </a:extLst>
          </p:cNvPr>
          <p:cNvGrpSpPr/>
          <p:nvPr/>
        </p:nvGrpSpPr>
        <p:grpSpPr>
          <a:xfrm>
            <a:off x="6458254" y="1305656"/>
            <a:ext cx="4846320" cy="597408"/>
            <a:chOff x="1178306" y="3042376"/>
            <a:chExt cx="4846320" cy="597408"/>
          </a:xfrm>
        </p:grpSpPr>
        <p:sp>
          <p:nvSpPr>
            <p:cNvPr id="80" name="object 41">
              <a:extLst>
                <a:ext uri="{FF2B5EF4-FFF2-40B4-BE49-F238E27FC236}">
                  <a16:creationId xmlns:a16="http://schemas.microsoft.com/office/drawing/2014/main" id="{FC45C682-825C-43ED-AD5E-FBC5C444C227}"/>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1" name="object 43">
              <a:extLst>
                <a:ext uri="{FF2B5EF4-FFF2-40B4-BE49-F238E27FC236}">
                  <a16:creationId xmlns:a16="http://schemas.microsoft.com/office/drawing/2014/main" id="{E0A529FD-3E2F-43A3-9A15-EDCCB0C878F9}"/>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3" name="object 23"/>
          <p:cNvSpPr/>
          <p:nvPr/>
        </p:nvSpPr>
        <p:spPr>
          <a:xfrm>
            <a:off x="7311390" y="3397250"/>
            <a:ext cx="0" cy="1327150"/>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7311390" y="5073650"/>
            <a:ext cx="0" cy="1327150"/>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2102583" y="5194648"/>
            <a:ext cx="45719" cy="1321562"/>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2102584" y="3530008"/>
            <a:ext cx="0" cy="1327150"/>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171CFA5A-45CA-4555-B651-FF4EEE3DE1F1}"/>
              </a:ext>
            </a:extLst>
          </p:cNvPr>
          <p:cNvGrpSpPr/>
          <p:nvPr/>
        </p:nvGrpSpPr>
        <p:grpSpPr>
          <a:xfrm>
            <a:off x="6355437" y="4740497"/>
            <a:ext cx="4846320" cy="597408"/>
            <a:chOff x="1178306" y="3042376"/>
            <a:chExt cx="4846320" cy="597408"/>
          </a:xfrm>
        </p:grpSpPr>
        <p:sp>
          <p:nvSpPr>
            <p:cNvPr id="68" name="object 41">
              <a:extLst>
                <a:ext uri="{FF2B5EF4-FFF2-40B4-BE49-F238E27FC236}">
                  <a16:creationId xmlns:a16="http://schemas.microsoft.com/office/drawing/2014/main" id="{CACB3347-21C9-4FA1-AB41-FEED2F5AC5F2}"/>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43">
              <a:extLst>
                <a:ext uri="{FF2B5EF4-FFF2-40B4-BE49-F238E27FC236}">
                  <a16:creationId xmlns:a16="http://schemas.microsoft.com/office/drawing/2014/main" id="{0DE74066-BBD2-4E0C-A62F-07691F217AA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461D8845-A834-4903-A1DD-F160176C0497}"/>
              </a:ext>
            </a:extLst>
          </p:cNvPr>
          <p:cNvGrpSpPr/>
          <p:nvPr/>
        </p:nvGrpSpPr>
        <p:grpSpPr>
          <a:xfrm>
            <a:off x="1266924" y="3048627"/>
            <a:ext cx="4846320" cy="597408"/>
            <a:chOff x="1178306" y="3042376"/>
            <a:chExt cx="4846320" cy="597408"/>
          </a:xfrm>
        </p:grpSpPr>
        <p:sp>
          <p:nvSpPr>
            <p:cNvPr id="71" name="object 41">
              <a:extLst>
                <a:ext uri="{FF2B5EF4-FFF2-40B4-BE49-F238E27FC236}">
                  <a16:creationId xmlns:a16="http://schemas.microsoft.com/office/drawing/2014/main" id="{7D8A11BA-FD7E-4053-BE9F-0B9504786990}"/>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43">
              <a:extLst>
                <a:ext uri="{FF2B5EF4-FFF2-40B4-BE49-F238E27FC236}">
                  <a16:creationId xmlns:a16="http://schemas.microsoft.com/office/drawing/2014/main" id="{083B08E5-3029-4AE2-875B-4C72C3094BE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717120C8-8053-4BEF-B340-7BBBB6105FFF}"/>
              </a:ext>
            </a:extLst>
          </p:cNvPr>
          <p:cNvGrpSpPr/>
          <p:nvPr/>
        </p:nvGrpSpPr>
        <p:grpSpPr>
          <a:xfrm>
            <a:off x="6470005" y="3072520"/>
            <a:ext cx="4673154" cy="597408"/>
            <a:chOff x="1178306" y="3042376"/>
            <a:chExt cx="4846320" cy="597408"/>
          </a:xfrm>
        </p:grpSpPr>
        <p:sp>
          <p:nvSpPr>
            <p:cNvPr id="74" name="object 41">
              <a:extLst>
                <a:ext uri="{FF2B5EF4-FFF2-40B4-BE49-F238E27FC236}">
                  <a16:creationId xmlns:a16="http://schemas.microsoft.com/office/drawing/2014/main" id="{B7CBC690-1B51-4858-B6E5-796540C30E08}"/>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5" name="object 43">
              <a:extLst>
                <a:ext uri="{FF2B5EF4-FFF2-40B4-BE49-F238E27FC236}">
                  <a16:creationId xmlns:a16="http://schemas.microsoft.com/office/drawing/2014/main" id="{0CEEAD77-5999-40CB-BEF4-99616B04B88E}"/>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243648" y="49961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52" name="object 52"/>
          <p:cNvSpPr txBox="1"/>
          <p:nvPr/>
        </p:nvSpPr>
        <p:spPr>
          <a:xfrm>
            <a:off x="1481519" y="2172895"/>
            <a:ext cx="257938" cy="259045"/>
          </a:xfrm>
          <a:prstGeom prst="rect">
            <a:avLst/>
          </a:prstGeom>
        </p:spPr>
        <p:txBody>
          <a:bodyPr vert="horz" wrap="square" lIns="0" tIns="12700" rIns="0" bIns="0" rtlCol="0">
            <a:spAutoFit/>
          </a:bodyPr>
          <a:lstStyle/>
          <a:p>
            <a:pPr marL="12700">
              <a:lnSpc>
                <a:spcPct val="100000"/>
              </a:lnSpc>
              <a:spcBef>
                <a:spcPts val="100"/>
              </a:spcBef>
            </a:pPr>
            <a:r>
              <a:rPr lang="en-US" sz="1600" dirty="0">
                <a:solidFill>
                  <a:srgbClr val="FFFFFF"/>
                </a:solidFill>
                <a:latin typeface="Arial" panose="020B0604020202020204" pitchFamily="34" charset="0"/>
                <a:cs typeface="Arial" panose="020B0604020202020204" pitchFamily="34" charset="0"/>
              </a:rPr>
              <a:t>13</a:t>
            </a:r>
            <a:endParaRPr sz="1600" dirty="0">
              <a:latin typeface="Arial" panose="020B0604020202020204" pitchFamily="34" charset="0"/>
              <a:cs typeface="Arial" panose="020B0604020202020204" pitchFamily="34" charset="0"/>
            </a:endParaRPr>
          </a:p>
        </p:txBody>
      </p:sp>
      <p:sp>
        <p:nvSpPr>
          <p:cNvPr id="62" name="object 28">
            <a:extLst>
              <a:ext uri="{FF2B5EF4-FFF2-40B4-BE49-F238E27FC236}">
                <a16:creationId xmlns:a16="http://schemas.microsoft.com/office/drawing/2014/main" id="{A650B62B-9317-4D9D-BA71-E1F81CFA26DB}"/>
              </a:ext>
            </a:extLst>
          </p:cNvPr>
          <p:cNvSpPr txBox="1"/>
          <p:nvPr/>
        </p:nvSpPr>
        <p:spPr>
          <a:xfrm>
            <a:off x="1401363" y="3205131"/>
            <a:ext cx="5375595" cy="228268"/>
          </a:xfrm>
          <a:prstGeom prst="rect">
            <a:avLst/>
          </a:prstGeom>
        </p:spPr>
        <p:txBody>
          <a:bodyPr vert="horz" wrap="square" lIns="0" tIns="12700" rIns="0" bIns="0" rtlCol="0">
            <a:spAutoFit/>
          </a:bodyPr>
          <a:lstStyle/>
          <a:p>
            <a:pPr marL="12700" marR="969644" algn="ctr">
              <a:spcBef>
                <a:spcPts val="100"/>
              </a:spcBef>
            </a:pPr>
            <a:r>
              <a:rPr lang="en-US" sz="1400" b="1" spc="-80" dirty="0">
                <a:latin typeface="Arial" panose="020B0604020202020204" pitchFamily="34" charset="0"/>
                <a:ea typeface="Verdana" panose="020B0604030504040204" pitchFamily="34" charset="0"/>
                <a:cs typeface="Arial" panose="020B0604020202020204" pitchFamily="34" charset="0"/>
              </a:rPr>
              <a:t>Podrška digitalizaciji</a:t>
            </a:r>
            <a:r>
              <a:rPr lang="sr-Latn-ME" sz="1400" b="1" spc="-80" dirty="0">
                <a:latin typeface="Arial" panose="020B0604020202020204" pitchFamily="34" charset="0"/>
                <a:ea typeface="Verdana" panose="020B0604030504040204" pitchFamily="34" charset="0"/>
                <a:cs typeface="Arial" panose="020B0604020202020204" pitchFamily="34" charset="0"/>
              </a:rPr>
              <a:t> (MERT)</a:t>
            </a:r>
            <a:endParaRPr lang="en-US" sz="1400" b="1" spc="-80" dirty="0">
              <a:latin typeface="Arial" panose="020B0604020202020204" pitchFamily="34" charset="0"/>
              <a:ea typeface="Verdana" panose="020B060403050404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830A0C93-F689-436E-9AE3-961AE6AA4CAA}"/>
              </a:ext>
            </a:extLst>
          </p:cNvPr>
          <p:cNvSpPr/>
          <p:nvPr/>
        </p:nvSpPr>
        <p:spPr>
          <a:xfrm>
            <a:off x="2060294" y="3570310"/>
            <a:ext cx="3942355" cy="1223412"/>
          </a:xfrm>
          <a:prstGeom prst="rect">
            <a:avLst/>
          </a:prstGeom>
        </p:spPr>
        <p:txBody>
          <a:bodyPr wrap="square">
            <a:spAutoFit/>
          </a:bodyPr>
          <a:lstStyle/>
          <a:p>
            <a:pPr algn="just"/>
            <a:r>
              <a:rPr lang="sr-Latn-ME" sz="1050" b="1" dirty="0">
                <a:latin typeface="Arial" panose="020B0604020202020204" pitchFamily="34" charset="0"/>
                <a:cs typeface="Arial" panose="020B0604020202020204" pitchFamily="34" charset="0"/>
              </a:rPr>
              <a:t>Kroz Programsku liniju za podršku digitalizaciji podrška je namijenjena za sufinansiranje troškova sljedećih aktivnosti: Komponenta 1: Integracija poslovnih softvera i web rješenja; Komponenta 2: Realizacija specijalizovanih (personalizovanih) softverskih rješenja veće kompleksnosti; Komponenta 3: Unaprijeđenje digitalnih vještina zaposlenih.</a:t>
            </a:r>
            <a:endParaRPr lang="en-GB" sz="1050" b="1" dirty="0">
              <a:latin typeface="Arial" panose="020B0604020202020204" pitchFamily="34" charset="0"/>
              <a:cs typeface="Arial" panose="020B0604020202020204" pitchFamily="34" charset="0"/>
            </a:endParaRPr>
          </a:p>
        </p:txBody>
      </p:sp>
      <p:grpSp>
        <p:nvGrpSpPr>
          <p:cNvPr id="82" name="Group 81">
            <a:extLst>
              <a:ext uri="{FF2B5EF4-FFF2-40B4-BE49-F238E27FC236}">
                <a16:creationId xmlns:a16="http://schemas.microsoft.com/office/drawing/2014/main" id="{690A20CC-98F7-43C9-AE3B-9F1246048F80}"/>
              </a:ext>
            </a:extLst>
          </p:cNvPr>
          <p:cNvGrpSpPr/>
          <p:nvPr/>
        </p:nvGrpSpPr>
        <p:grpSpPr>
          <a:xfrm>
            <a:off x="1068927" y="5198291"/>
            <a:ext cx="1024758" cy="983768"/>
            <a:chOff x="1098488" y="5269519"/>
            <a:chExt cx="1024758" cy="983768"/>
          </a:xfrm>
        </p:grpSpPr>
        <p:sp>
          <p:nvSpPr>
            <p:cNvPr id="83" name="object 5">
              <a:extLst>
                <a:ext uri="{FF2B5EF4-FFF2-40B4-BE49-F238E27FC236}">
                  <a16:creationId xmlns:a16="http://schemas.microsoft.com/office/drawing/2014/main" id="{57A623AC-7297-42FC-B993-2FA2573612ED}"/>
                </a:ext>
              </a:extLst>
            </p:cNvPr>
            <p:cNvSpPr/>
            <p:nvPr/>
          </p:nvSpPr>
          <p:spPr>
            <a:xfrm>
              <a:off x="109848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4" name="object 6">
              <a:extLst>
                <a:ext uri="{FF2B5EF4-FFF2-40B4-BE49-F238E27FC236}">
                  <a16:creationId xmlns:a16="http://schemas.microsoft.com/office/drawing/2014/main" id="{EEC268D7-9B43-4941-AB22-70E453BD22C6}"/>
                </a:ext>
              </a:extLst>
            </p:cNvPr>
            <p:cNvSpPr/>
            <p:nvPr/>
          </p:nvSpPr>
          <p:spPr>
            <a:xfrm>
              <a:off x="1299055" y="5502802"/>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object 7">
              <a:extLst>
                <a:ext uri="{FF2B5EF4-FFF2-40B4-BE49-F238E27FC236}">
                  <a16:creationId xmlns:a16="http://schemas.microsoft.com/office/drawing/2014/main" id="{092EA3FB-89B2-410A-8024-46AEC04E9C88}"/>
                </a:ext>
              </a:extLst>
            </p:cNvPr>
            <p:cNvSpPr txBox="1"/>
            <p:nvPr/>
          </p:nvSpPr>
          <p:spPr>
            <a:xfrm>
              <a:off x="1504312" y="5691429"/>
              <a:ext cx="293691"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17</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FE6FD3E3-AD0C-4B4D-8E51-FDB129723695}"/>
              </a:ext>
            </a:extLst>
          </p:cNvPr>
          <p:cNvGrpSpPr/>
          <p:nvPr/>
        </p:nvGrpSpPr>
        <p:grpSpPr>
          <a:xfrm>
            <a:off x="6251055" y="1943654"/>
            <a:ext cx="1024758" cy="983768"/>
            <a:chOff x="6181028" y="1906051"/>
            <a:chExt cx="1024758" cy="983768"/>
          </a:xfrm>
        </p:grpSpPr>
        <p:sp>
          <p:nvSpPr>
            <p:cNvPr id="87" name="object 8">
              <a:extLst>
                <a:ext uri="{FF2B5EF4-FFF2-40B4-BE49-F238E27FC236}">
                  <a16:creationId xmlns:a16="http://schemas.microsoft.com/office/drawing/2014/main" id="{C3476E5C-7D78-4069-AE79-AC30194062E7}"/>
                </a:ext>
              </a:extLst>
            </p:cNvPr>
            <p:cNvSpPr/>
            <p:nvPr/>
          </p:nvSpPr>
          <p:spPr>
            <a:xfrm>
              <a:off x="6181028"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9">
              <a:extLst>
                <a:ext uri="{FF2B5EF4-FFF2-40B4-BE49-F238E27FC236}">
                  <a16:creationId xmlns:a16="http://schemas.microsoft.com/office/drawing/2014/main" id="{6CE62EF2-21E6-4E56-A696-58FDA7C5BB5C}"/>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10">
              <a:extLst>
                <a:ext uri="{FF2B5EF4-FFF2-40B4-BE49-F238E27FC236}">
                  <a16:creationId xmlns:a16="http://schemas.microsoft.com/office/drawing/2014/main" id="{4F474A0E-B597-4F9E-893C-1354EFD87505}"/>
                </a:ext>
              </a:extLst>
            </p:cNvPr>
            <p:cNvSpPr txBox="1"/>
            <p:nvPr/>
          </p:nvSpPr>
          <p:spPr>
            <a:xfrm>
              <a:off x="6531180" y="2247758"/>
              <a:ext cx="320215"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14</a:t>
              </a:r>
              <a:endParaRPr sz="1800" dirty="0">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7FB6DC3F-2F7A-4EC8-9095-ADAF8F55372D}"/>
              </a:ext>
            </a:extLst>
          </p:cNvPr>
          <p:cNvGrpSpPr/>
          <p:nvPr/>
        </p:nvGrpSpPr>
        <p:grpSpPr>
          <a:xfrm>
            <a:off x="6181028" y="3615062"/>
            <a:ext cx="1024758" cy="983768"/>
            <a:chOff x="6181028" y="3588546"/>
            <a:chExt cx="1024758" cy="983768"/>
          </a:xfrm>
        </p:grpSpPr>
        <p:sp>
          <p:nvSpPr>
            <p:cNvPr id="91" name="object 11">
              <a:extLst>
                <a:ext uri="{FF2B5EF4-FFF2-40B4-BE49-F238E27FC236}">
                  <a16:creationId xmlns:a16="http://schemas.microsoft.com/office/drawing/2014/main" id="{BF20CF6E-B238-453F-BEF6-70D0CE02FCA9}"/>
                </a:ext>
              </a:extLst>
            </p:cNvPr>
            <p:cNvSpPr/>
            <p:nvPr/>
          </p:nvSpPr>
          <p:spPr>
            <a:xfrm>
              <a:off x="6181028" y="3588546"/>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12">
              <a:extLst>
                <a:ext uri="{FF2B5EF4-FFF2-40B4-BE49-F238E27FC236}">
                  <a16:creationId xmlns:a16="http://schemas.microsoft.com/office/drawing/2014/main" id="{ABCD7DFB-1F92-4B30-8139-28B082FF48E1}"/>
                </a:ext>
              </a:extLst>
            </p:cNvPr>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3" name="object 13">
              <a:extLst>
                <a:ext uri="{FF2B5EF4-FFF2-40B4-BE49-F238E27FC236}">
                  <a16:creationId xmlns:a16="http://schemas.microsoft.com/office/drawing/2014/main" id="{065309AE-3664-4C24-903F-E494F7887150}"/>
                </a:ext>
              </a:extLst>
            </p:cNvPr>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16</a:t>
              </a:r>
              <a:endParaRPr sz="1800" dirty="0">
                <a:latin typeface="Arial" panose="020B0604020202020204" pitchFamily="34" charset="0"/>
                <a:cs typeface="Arial" panose="020B0604020202020204" pitchFamily="34" charset="0"/>
              </a:endParaRPr>
            </a:p>
          </p:txBody>
        </p:sp>
      </p:grpSp>
      <p:grpSp>
        <p:nvGrpSpPr>
          <p:cNvPr id="94" name="Group 93">
            <a:extLst>
              <a:ext uri="{FF2B5EF4-FFF2-40B4-BE49-F238E27FC236}">
                <a16:creationId xmlns:a16="http://schemas.microsoft.com/office/drawing/2014/main" id="{95637E95-76A4-45E1-A050-50DC5713A7CC}"/>
              </a:ext>
            </a:extLst>
          </p:cNvPr>
          <p:cNvGrpSpPr/>
          <p:nvPr/>
        </p:nvGrpSpPr>
        <p:grpSpPr>
          <a:xfrm>
            <a:off x="6212853" y="5270101"/>
            <a:ext cx="1024758" cy="983768"/>
            <a:chOff x="6181028" y="5269519"/>
            <a:chExt cx="1024758" cy="983768"/>
          </a:xfrm>
        </p:grpSpPr>
        <p:sp>
          <p:nvSpPr>
            <p:cNvPr id="95" name="object 14">
              <a:extLst>
                <a:ext uri="{FF2B5EF4-FFF2-40B4-BE49-F238E27FC236}">
                  <a16:creationId xmlns:a16="http://schemas.microsoft.com/office/drawing/2014/main" id="{87A5B362-ECF3-438E-8478-F5FE53E5C957}"/>
                </a:ext>
              </a:extLst>
            </p:cNvPr>
            <p:cNvSpPr/>
            <p:nvPr/>
          </p:nvSpPr>
          <p:spPr>
            <a:xfrm>
              <a:off x="6181028" y="5269519"/>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6" name="object 15">
              <a:extLst>
                <a:ext uri="{FF2B5EF4-FFF2-40B4-BE49-F238E27FC236}">
                  <a16:creationId xmlns:a16="http://schemas.microsoft.com/office/drawing/2014/main" id="{E38C8880-9295-4C96-BCB2-B7E18CA8579E}"/>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7" name="object 16">
              <a:extLst>
                <a:ext uri="{FF2B5EF4-FFF2-40B4-BE49-F238E27FC236}">
                  <a16:creationId xmlns:a16="http://schemas.microsoft.com/office/drawing/2014/main" id="{5260E385-A0B7-44F4-B289-D9B889FEB503}"/>
                </a:ext>
              </a:extLst>
            </p:cNvPr>
            <p:cNvSpPr txBox="1"/>
            <p:nvPr/>
          </p:nvSpPr>
          <p:spPr>
            <a:xfrm>
              <a:off x="6531180"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18</a:t>
              </a:r>
              <a:endParaRPr sz="1800" dirty="0">
                <a:latin typeface="Arial" panose="020B0604020202020204" pitchFamily="34" charset="0"/>
                <a:cs typeface="Arial" panose="020B0604020202020204" pitchFamily="34" charset="0"/>
              </a:endParaRPr>
            </a:p>
          </p:txBody>
        </p:sp>
      </p:grpSp>
      <p:grpSp>
        <p:nvGrpSpPr>
          <p:cNvPr id="98" name="Group 97">
            <a:extLst>
              <a:ext uri="{FF2B5EF4-FFF2-40B4-BE49-F238E27FC236}">
                <a16:creationId xmlns:a16="http://schemas.microsoft.com/office/drawing/2014/main" id="{6761D5FF-3EB7-44A4-B0D4-DD5D7CDD0C5A}"/>
              </a:ext>
            </a:extLst>
          </p:cNvPr>
          <p:cNvGrpSpPr/>
          <p:nvPr/>
        </p:nvGrpSpPr>
        <p:grpSpPr>
          <a:xfrm>
            <a:off x="1039368" y="3517501"/>
            <a:ext cx="1083876" cy="1072239"/>
            <a:chOff x="1039367" y="3430523"/>
            <a:chExt cx="1083876" cy="1072239"/>
          </a:xfrm>
        </p:grpSpPr>
        <p:sp>
          <p:nvSpPr>
            <p:cNvPr id="99" name="object 49">
              <a:extLst>
                <a:ext uri="{FF2B5EF4-FFF2-40B4-BE49-F238E27FC236}">
                  <a16:creationId xmlns:a16="http://schemas.microsoft.com/office/drawing/2014/main" id="{95EE406C-D639-46B5-A237-9F04CC89276B}"/>
                </a:ext>
              </a:extLst>
            </p:cNvPr>
            <p:cNvSpPr/>
            <p:nvPr/>
          </p:nvSpPr>
          <p:spPr>
            <a:xfrm>
              <a:off x="1039367" y="3430523"/>
              <a:ext cx="1083876" cy="1072239"/>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0" name="object 50">
              <a:extLst>
                <a:ext uri="{FF2B5EF4-FFF2-40B4-BE49-F238E27FC236}">
                  <a16:creationId xmlns:a16="http://schemas.microsoft.com/office/drawing/2014/main" id="{4BFD3FBA-3A7B-44CC-A6FB-D6A002990373}"/>
                </a:ext>
              </a:extLst>
            </p:cNvPr>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1" name="object 51">
              <a:extLst>
                <a:ext uri="{FF2B5EF4-FFF2-40B4-BE49-F238E27FC236}">
                  <a16:creationId xmlns:a16="http://schemas.microsoft.com/office/drawing/2014/main" id="{3C7ADE31-77D7-4CBB-A725-FD3850BC1F90}"/>
                </a:ext>
              </a:extLst>
            </p:cNvPr>
            <p:cNvSpPr txBox="1"/>
            <p:nvPr/>
          </p:nvSpPr>
          <p:spPr>
            <a:xfrm>
              <a:off x="1445765" y="3816782"/>
              <a:ext cx="293691"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15</a:t>
              </a:r>
              <a:endParaRPr sz="1800" dirty="0">
                <a:latin typeface="Arial" panose="020B0604020202020204" pitchFamily="34" charset="0"/>
                <a:cs typeface="Arial" panose="020B0604020202020204" pitchFamily="34" charset="0"/>
              </a:endParaRPr>
            </a:p>
          </p:txBody>
        </p:sp>
      </p:grpSp>
      <p:grpSp>
        <p:nvGrpSpPr>
          <p:cNvPr id="102" name="Group 101">
            <a:extLst>
              <a:ext uri="{FF2B5EF4-FFF2-40B4-BE49-F238E27FC236}">
                <a16:creationId xmlns:a16="http://schemas.microsoft.com/office/drawing/2014/main" id="{0CB20FB9-943D-44E6-B173-D2B5FFE56665}"/>
              </a:ext>
            </a:extLst>
          </p:cNvPr>
          <p:cNvGrpSpPr/>
          <p:nvPr/>
        </p:nvGrpSpPr>
        <p:grpSpPr>
          <a:xfrm>
            <a:off x="1068927" y="1934887"/>
            <a:ext cx="1024758" cy="983768"/>
            <a:chOff x="1080200" y="1906051"/>
            <a:chExt cx="1024758" cy="983768"/>
          </a:xfrm>
        </p:grpSpPr>
        <p:sp>
          <p:nvSpPr>
            <p:cNvPr id="103" name="object 3">
              <a:extLst>
                <a:ext uri="{FF2B5EF4-FFF2-40B4-BE49-F238E27FC236}">
                  <a16:creationId xmlns:a16="http://schemas.microsoft.com/office/drawing/2014/main" id="{2BE76D72-1C41-46F3-90B0-0991617DA95C}"/>
                </a:ext>
              </a:extLst>
            </p:cNvPr>
            <p:cNvSpPr/>
            <p:nvPr/>
          </p:nvSpPr>
          <p:spPr>
            <a:xfrm>
              <a:off x="1080200" y="1906051"/>
              <a:ext cx="1024758" cy="98376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4" name="object 4">
              <a:extLst>
                <a:ext uri="{FF2B5EF4-FFF2-40B4-BE49-F238E27FC236}">
                  <a16:creationId xmlns:a16="http://schemas.microsoft.com/office/drawing/2014/main" id="{5CA2A7AE-7A6D-4D97-AF92-8A74F2841A3E}"/>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5" name="object 52">
              <a:extLst>
                <a:ext uri="{FF2B5EF4-FFF2-40B4-BE49-F238E27FC236}">
                  <a16:creationId xmlns:a16="http://schemas.microsoft.com/office/drawing/2014/main" id="{CE715DA3-B1C8-4767-993C-A966C8F6D94A}"/>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a:t>
              </a:r>
              <a:r>
                <a:rPr lang="en-US"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grpSp>
      <p:sp>
        <p:nvSpPr>
          <p:cNvPr id="106" name="object 28">
            <a:extLst>
              <a:ext uri="{FF2B5EF4-FFF2-40B4-BE49-F238E27FC236}">
                <a16:creationId xmlns:a16="http://schemas.microsoft.com/office/drawing/2014/main" id="{36FE78E4-CCD6-4E40-8E1F-3C1659650152}"/>
              </a:ext>
            </a:extLst>
          </p:cNvPr>
          <p:cNvSpPr txBox="1"/>
          <p:nvPr/>
        </p:nvSpPr>
        <p:spPr>
          <a:xfrm>
            <a:off x="7060721" y="3228465"/>
            <a:ext cx="4337306" cy="228268"/>
          </a:xfrm>
          <a:prstGeom prst="rect">
            <a:avLst/>
          </a:prstGeom>
        </p:spPr>
        <p:txBody>
          <a:bodyPr vert="horz" wrap="square" lIns="0" tIns="12700" rIns="0" bIns="0" rtlCol="0">
            <a:spAutoFit/>
          </a:bodyPr>
          <a:lstStyle/>
          <a:p>
            <a:pPr marL="12700" marR="969644" algn="ctr">
              <a:spcBef>
                <a:spcPts val="100"/>
              </a:spcBef>
            </a:pPr>
            <a:r>
              <a:rPr lang="en-GB" sz="1400" b="1" spc="-80" dirty="0">
                <a:solidFill>
                  <a:srgbClr val="42824D"/>
                </a:solidFill>
                <a:latin typeface="Arial" panose="020B0604020202020204" pitchFamily="34" charset="0"/>
                <a:ea typeface="Verdana" panose="020B0604030504040204" pitchFamily="34" charset="0"/>
                <a:cs typeface="Arial" panose="020B0604020202020204" pitchFamily="34" charset="0"/>
              </a:rPr>
              <a:t>Podsticaj cirkularne ekonomije</a:t>
            </a:r>
            <a:r>
              <a:rPr lang="sr-Latn-ME" sz="1400" b="1" spc="-80" dirty="0">
                <a:solidFill>
                  <a:srgbClr val="42824D"/>
                </a:solidFill>
                <a:latin typeface="Arial" panose="020B0604020202020204" pitchFamily="34" charset="0"/>
                <a:ea typeface="Verdana" panose="020B0604030504040204" pitchFamily="34" charset="0"/>
                <a:cs typeface="Arial" panose="020B0604020202020204" pitchFamily="34" charset="0"/>
              </a:rPr>
              <a:t> (MERT)</a:t>
            </a:r>
            <a:endParaRPr lang="en-GB" sz="1400" b="1" spc="-80" dirty="0">
              <a:solidFill>
                <a:srgbClr val="42824D"/>
              </a:solidFill>
              <a:latin typeface="Arial" panose="020B0604020202020204" pitchFamily="34" charset="0"/>
              <a:ea typeface="Verdana" panose="020B060403050404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2B4C5C88-CB9C-4FFE-84D2-A89FF0F6527B}"/>
              </a:ext>
            </a:extLst>
          </p:cNvPr>
          <p:cNvSpPr/>
          <p:nvPr/>
        </p:nvSpPr>
        <p:spPr>
          <a:xfrm>
            <a:off x="7283278" y="3593804"/>
            <a:ext cx="3779970" cy="1223412"/>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Podrška namijenjena za sufinansiranje troškova sljedećih aktivnosti:</a:t>
            </a:r>
            <a:r>
              <a:rPr lang="en-GB" sz="1050" b="1" dirty="0">
                <a:latin typeface="Arial" panose="020B0604020202020204" pitchFamily="34" charset="0"/>
                <a:ea typeface="Verdana" panose="020B0604030504040204" pitchFamily="34" charset="0"/>
                <a:cs typeface="Arial" panose="020B0604020202020204" pitchFamily="34" charset="0"/>
              </a:rPr>
              <a:t> Komponenta I – </a:t>
            </a:r>
            <a:r>
              <a:rPr lang="sr-Latn-ME" sz="1050" b="1" dirty="0" err="1">
                <a:latin typeface="Arial" panose="020B0604020202020204" pitchFamily="34" charset="0"/>
                <a:ea typeface="Verdana" panose="020B0604030504040204" pitchFamily="34" charset="0"/>
                <a:cs typeface="Arial" panose="020B0604020202020204" pitchFamily="34" charset="0"/>
              </a:rPr>
              <a:t>t</a:t>
            </a:r>
            <a:r>
              <a:rPr lang="en-GB" sz="1050" b="1" dirty="0">
                <a:latin typeface="Arial" panose="020B0604020202020204" pitchFamily="34" charset="0"/>
                <a:ea typeface="Verdana" panose="020B0604030504040204" pitchFamily="34" charset="0"/>
                <a:cs typeface="Arial" panose="020B0604020202020204" pitchFamily="34" charset="0"/>
              </a:rPr>
              <a:t>retman otpadnih voda u agro-prehrambenoj industriji namijenjen preduzetnicima i mikro preduzećima; Komponenta II – </a:t>
            </a:r>
            <a:r>
              <a:rPr lang="sr-Latn-ME" sz="1050" b="1" dirty="0" err="1">
                <a:latin typeface="Arial" panose="020B0604020202020204" pitchFamily="34" charset="0"/>
                <a:ea typeface="Verdana" panose="020B0604030504040204" pitchFamily="34" charset="0"/>
                <a:cs typeface="Arial" panose="020B0604020202020204" pitchFamily="34" charset="0"/>
              </a:rPr>
              <a:t>t</a:t>
            </a:r>
            <a:r>
              <a:rPr lang="en-GB" sz="1050" b="1" dirty="0">
                <a:latin typeface="Arial" panose="020B0604020202020204" pitchFamily="34" charset="0"/>
                <a:ea typeface="Verdana" panose="020B0604030504040204" pitchFamily="34" charset="0"/>
                <a:cs typeface="Arial" panose="020B0604020202020204" pitchFamily="34" charset="0"/>
              </a:rPr>
              <a:t>retman otpadnih voda u industriji namijenjen malim i srednjim preduzećima i hotelima</a:t>
            </a:r>
            <a:r>
              <a:rPr lang="sr-Latn-ME" sz="1050" b="1" dirty="0">
                <a:latin typeface="Arial" panose="020B0604020202020204" pitchFamily="34" charset="0"/>
                <a:ea typeface="Verdana" panose="020B0604030504040204" pitchFamily="34" charset="0"/>
                <a:cs typeface="Arial" panose="020B0604020202020204" pitchFamily="34" charset="0"/>
              </a:rPr>
              <a:t>; Komponenta III – upravljanje otpadom i reciklaža</a:t>
            </a:r>
            <a:r>
              <a:rPr lang="sr-Latn-ME" sz="1050" dirty="0">
                <a:latin typeface="Arial" panose="020B0604020202020204" pitchFamily="34" charset="0"/>
                <a:ea typeface="Verdana" panose="020B0604030504040204" pitchFamily="34" charset="0"/>
                <a:cs typeface="Arial" panose="020B0604020202020204" pitchFamily="34" charset="0"/>
              </a:rPr>
              <a:t>.</a:t>
            </a:r>
            <a:endParaRPr lang="en-GB" sz="1050" dirty="0">
              <a:latin typeface="Arial" panose="020B0604020202020204" pitchFamily="34" charset="0"/>
              <a:ea typeface="Verdana" panose="020B060403050404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id="{0F785885-C152-4EC5-B59D-59A3EFB52065}"/>
              </a:ext>
            </a:extLst>
          </p:cNvPr>
          <p:cNvGrpSpPr/>
          <p:nvPr/>
        </p:nvGrpSpPr>
        <p:grpSpPr>
          <a:xfrm>
            <a:off x="1322337" y="4695365"/>
            <a:ext cx="4846320" cy="597408"/>
            <a:chOff x="1178306" y="3042376"/>
            <a:chExt cx="4846320" cy="597408"/>
          </a:xfrm>
        </p:grpSpPr>
        <p:sp>
          <p:nvSpPr>
            <p:cNvPr id="110" name="object 41">
              <a:extLst>
                <a:ext uri="{FF2B5EF4-FFF2-40B4-BE49-F238E27FC236}">
                  <a16:creationId xmlns:a16="http://schemas.microsoft.com/office/drawing/2014/main" id="{61D39AC3-5074-4ED2-8E2F-7EB68B5CE606}"/>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1" name="object 43">
              <a:extLst>
                <a:ext uri="{FF2B5EF4-FFF2-40B4-BE49-F238E27FC236}">
                  <a16:creationId xmlns:a16="http://schemas.microsoft.com/office/drawing/2014/main" id="{482BEB54-00A0-448C-9401-7F60D7CA343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12" name="object 28">
            <a:extLst>
              <a:ext uri="{FF2B5EF4-FFF2-40B4-BE49-F238E27FC236}">
                <a16:creationId xmlns:a16="http://schemas.microsoft.com/office/drawing/2014/main" id="{9BA00351-2B6D-4A0A-A329-261F4CA2FCDC}"/>
              </a:ext>
            </a:extLst>
          </p:cNvPr>
          <p:cNvSpPr txBox="1"/>
          <p:nvPr/>
        </p:nvSpPr>
        <p:spPr>
          <a:xfrm>
            <a:off x="2052702" y="4864750"/>
            <a:ext cx="4134680" cy="228268"/>
          </a:xfrm>
          <a:prstGeom prst="rect">
            <a:avLst/>
          </a:prstGeom>
        </p:spPr>
        <p:txBody>
          <a:bodyPr vert="horz" wrap="square" lIns="0" tIns="12700" rIns="0" bIns="0" rtlCol="0">
            <a:spAutoFit/>
          </a:bodyPr>
          <a:lstStyle/>
          <a:p>
            <a:pPr marL="12700" marR="969644" algn="ctr">
              <a:spcBef>
                <a:spcPts val="100"/>
              </a:spcBef>
            </a:pPr>
            <a:r>
              <a:rPr lang="sr-Latn-ME" sz="1400" b="1" spc="-80" dirty="0">
                <a:solidFill>
                  <a:srgbClr val="42824D"/>
                </a:solidFill>
                <a:latin typeface="Arial" panose="020B0604020202020204" pitchFamily="34" charset="0"/>
                <a:ea typeface="Verdana" panose="020B0604030504040204" pitchFamily="34" charset="0"/>
                <a:cs typeface="Arial" panose="020B0604020202020204" pitchFamily="34" charset="0"/>
              </a:rPr>
              <a:t>Podrška malim ulaganjima (MERT)</a:t>
            </a:r>
            <a:endParaRPr lang="en-GB" sz="1400" b="1" spc="-80" dirty="0">
              <a:solidFill>
                <a:srgbClr val="42824D"/>
              </a:solidFill>
              <a:latin typeface="Arial" panose="020B0604020202020204" pitchFamily="34" charset="0"/>
              <a:ea typeface="Verdana" panose="020B0604030504040204" pitchFamily="34" charset="0"/>
              <a:cs typeface="Arial" panose="020B0604020202020204" pitchFamily="34" charset="0"/>
            </a:endParaRPr>
          </a:p>
        </p:txBody>
      </p:sp>
      <p:sp>
        <p:nvSpPr>
          <p:cNvPr id="113" name="object 18">
            <a:extLst>
              <a:ext uri="{FF2B5EF4-FFF2-40B4-BE49-F238E27FC236}">
                <a16:creationId xmlns:a16="http://schemas.microsoft.com/office/drawing/2014/main" id="{A7302B09-F71E-4F68-8211-92B60828464B}"/>
              </a:ext>
            </a:extLst>
          </p:cNvPr>
          <p:cNvSpPr txBox="1"/>
          <p:nvPr/>
        </p:nvSpPr>
        <p:spPr>
          <a:xfrm>
            <a:off x="2062251" y="5100610"/>
            <a:ext cx="4113994" cy="1681935"/>
          </a:xfrm>
          <a:prstGeom prst="rect">
            <a:avLst/>
          </a:prstGeom>
        </p:spPr>
        <p:txBody>
          <a:bodyPr vert="horz" wrap="square" lIns="91440" tIns="45720" rIns="91440" bIns="45720" rtlCol="0">
            <a:spAutoFit/>
          </a:bodyPr>
          <a:lstStyle/>
          <a:p>
            <a:pPr marL="12700" marR="5080" algn="just">
              <a:lnSpc>
                <a:spcPct val="103800"/>
              </a:lnSpc>
              <a:spcBef>
                <a:spcPts val="55"/>
              </a:spcBef>
            </a:pPr>
            <a:r>
              <a:rPr lang="sr-Latn-ME" sz="1000" b="1" dirty="0">
                <a:latin typeface="Arial" panose="020B0604020202020204" pitchFamily="34" charset="0"/>
                <a:ea typeface="Verdana" panose="020B0604030504040204" pitchFamily="34" charset="0"/>
                <a:cs typeface="Arial" panose="020B0604020202020204" pitchFamily="34" charset="0"/>
              </a:rPr>
              <a:t>Programska linija za podršku malim ulaganjima podrazumijeva dodjelu bespovratnih sredstava za nabavku osnovnih sredstava – opreme koji su direktno uključeni u proces proizvodnje i pružanja usluge: 1. nova proizvodna oprema i/ili mašina, koja je direktno u funkciji kreiranja proizvoda i/ili usluge; 2. polovna proizvodna oprema i/ili mašine, ne starije od tri godine koja je direktno u funkciji kreiranja proizvoda i/ili usluge; 3. nova računarska oprema, prenosni računari, štampači, skeneri i druga kancelarijska opreme, kao i oprema u funkciji razvoja kreativnih industrija; 4. novi djelovi, specijalizovani alati za mašine;</a:t>
            </a:r>
            <a:endParaRPr lang="en-GB" sz="1000" b="1" spc="-25" dirty="0">
              <a:latin typeface="Arial" panose="020B0604020202020204" pitchFamily="34" charset="0"/>
              <a:ea typeface="Verdana" panose="020B0604030504040204" pitchFamily="34" charset="0"/>
              <a:cs typeface="Arial" panose="020B0604020202020204" pitchFamily="34" charset="0"/>
            </a:endParaRPr>
          </a:p>
        </p:txBody>
      </p:sp>
      <p:sp>
        <p:nvSpPr>
          <p:cNvPr id="108" name="object 28">
            <a:extLst>
              <a:ext uri="{FF2B5EF4-FFF2-40B4-BE49-F238E27FC236}">
                <a16:creationId xmlns:a16="http://schemas.microsoft.com/office/drawing/2014/main" id="{2221A275-1362-4437-B455-2F1E851343B2}"/>
              </a:ext>
            </a:extLst>
          </p:cNvPr>
          <p:cNvSpPr txBox="1"/>
          <p:nvPr/>
        </p:nvSpPr>
        <p:spPr>
          <a:xfrm>
            <a:off x="6971044" y="4897634"/>
            <a:ext cx="3840480" cy="228268"/>
          </a:xfrm>
          <a:prstGeom prst="rect">
            <a:avLst/>
          </a:prstGeom>
        </p:spPr>
        <p:txBody>
          <a:bodyPr vert="horz" wrap="square" lIns="0" tIns="12700" rIns="0" bIns="0" rtlCol="0">
            <a:spAutoFit/>
          </a:bodyPr>
          <a:lstStyle/>
          <a:p>
            <a:pPr marL="12700" algn="ctr">
              <a:lnSpc>
                <a:spcPct val="100000"/>
              </a:lnSpc>
              <a:spcBef>
                <a:spcPts val="100"/>
              </a:spcBef>
            </a:pPr>
            <a:r>
              <a:rPr lang="sr-Latn-ME" sz="1400" b="1" spc="-114" dirty="0">
                <a:latin typeface="Arial" panose="020B0604020202020204" pitchFamily="34" charset="0"/>
                <a:ea typeface="Verdana" panose="020B0604030504040204" pitchFamily="34" charset="0"/>
                <a:cs typeface="Arial" panose="020B0604020202020204" pitchFamily="34" charset="0"/>
              </a:rPr>
              <a:t>Podrška internacionalizaciji (MERT)</a:t>
            </a:r>
            <a:endParaRPr lang="en-US" sz="1400" b="1" spc="-114" dirty="0">
              <a:latin typeface="Arial" panose="020B0604020202020204" pitchFamily="34" charset="0"/>
              <a:ea typeface="Verdana" panose="020B060403050404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EF1F7A80-40B0-486D-9F40-3C3AC4930CC3}"/>
              </a:ext>
            </a:extLst>
          </p:cNvPr>
          <p:cNvSpPr txBox="1"/>
          <p:nvPr/>
        </p:nvSpPr>
        <p:spPr>
          <a:xfrm>
            <a:off x="7254628" y="5176893"/>
            <a:ext cx="3779970" cy="1223412"/>
          </a:xfrm>
          <a:prstGeom prst="rect">
            <a:avLst/>
          </a:prstGeom>
          <a:noFill/>
        </p:spPr>
        <p:txBody>
          <a:bodyPr wrap="square">
            <a:spAutoFit/>
          </a:bodyPr>
          <a:lstStyle/>
          <a:p>
            <a:pPr algn="just"/>
            <a:r>
              <a:rPr lang="sr-Latn-ME" sz="1050" b="1" dirty="0">
                <a:latin typeface="Arial" panose="020B0604020202020204" pitchFamily="34" charset="0"/>
                <a:cs typeface="Arial" panose="020B0604020202020204" pitchFamily="34" charset="0"/>
              </a:rPr>
              <a:t>Programsku liniju za podršku internacionalizaciji MMSP, podrška je namijenjena za sufinansiranje troškova sljedećih aktivnosti: Komponenta 1. Nastup na međunarodnim sajmovima; Komponenta 2. Kompanijske posjete sajmovima u cilju povezivanja sa inostranim partnerima/učestvovanje na B2B susretima; Komponenta 3. Izrada promotivnog materijala. </a:t>
            </a:r>
          </a:p>
        </p:txBody>
      </p:sp>
      <p:sp>
        <p:nvSpPr>
          <p:cNvPr id="121" name="object 28">
            <a:extLst>
              <a:ext uri="{FF2B5EF4-FFF2-40B4-BE49-F238E27FC236}">
                <a16:creationId xmlns:a16="http://schemas.microsoft.com/office/drawing/2014/main" id="{F55832B6-9162-4B05-BEA3-828538A68362}"/>
              </a:ext>
            </a:extLst>
          </p:cNvPr>
          <p:cNvSpPr txBox="1"/>
          <p:nvPr/>
        </p:nvSpPr>
        <p:spPr>
          <a:xfrm>
            <a:off x="6601207" y="1463502"/>
            <a:ext cx="4537265" cy="228268"/>
          </a:xfrm>
          <a:prstGeom prst="rect">
            <a:avLst/>
          </a:prstGeom>
        </p:spPr>
        <p:txBody>
          <a:bodyPr vert="horz" wrap="square" lIns="0" tIns="12700" rIns="0" bIns="0" rtlCol="0">
            <a:spAutoFit/>
          </a:bodyPr>
          <a:lstStyle/>
          <a:p>
            <a:pPr marL="12700" algn="ctr">
              <a:lnSpc>
                <a:spcPct val="100000"/>
              </a:lnSpc>
              <a:spcBef>
                <a:spcPts val="100"/>
              </a:spcBef>
            </a:pPr>
            <a:r>
              <a:rPr lang="sr-Latn-ME" sz="1400" b="1" spc="-114" dirty="0">
                <a:latin typeface="Arial" panose="020B0604020202020204" pitchFamily="34" charset="0"/>
                <a:cs typeface="Arial" panose="020B0604020202020204" pitchFamily="34" charset="0"/>
              </a:rPr>
              <a:t>Uredba o Biznis zonama (JLS i MERT) </a:t>
            </a:r>
            <a:endParaRPr lang="en-GB" sz="1400" b="1" spc="-114" dirty="0">
              <a:latin typeface="Arial" panose="020B0604020202020204" pitchFamily="34" charset="0"/>
              <a:cs typeface="Arial" panose="020B0604020202020204" pitchFamily="34" charset="0"/>
            </a:endParaRPr>
          </a:p>
        </p:txBody>
      </p:sp>
      <p:sp>
        <p:nvSpPr>
          <p:cNvPr id="122" name="Rectangle 121">
            <a:extLst>
              <a:ext uri="{FF2B5EF4-FFF2-40B4-BE49-F238E27FC236}">
                <a16:creationId xmlns:a16="http://schemas.microsoft.com/office/drawing/2014/main" id="{C5A0A8C0-6C93-47EA-AAC4-90E79C034C92}"/>
              </a:ext>
            </a:extLst>
          </p:cNvPr>
          <p:cNvSpPr/>
          <p:nvPr/>
        </p:nvSpPr>
        <p:spPr>
          <a:xfrm>
            <a:off x="7288398" y="1822864"/>
            <a:ext cx="3773868" cy="1223412"/>
          </a:xfrm>
          <a:prstGeom prst="rect">
            <a:avLst/>
          </a:prstGeom>
        </p:spPr>
        <p:txBody>
          <a:bodyPr wrap="square">
            <a:spAutoFit/>
          </a:bodyPr>
          <a:lstStyle/>
          <a:p>
            <a:pPr algn="just"/>
            <a:r>
              <a:rPr lang="en-GB" sz="1050" b="1" dirty="0">
                <a:latin typeface="Arial" panose="020B0604020202020204" pitchFamily="34" charset="0"/>
                <a:ea typeface="Verdana" panose="020B0604030504040204" pitchFamily="34" charset="0"/>
                <a:cs typeface="Arial" panose="020B0604020202020204" pitchFamily="34" charset="0"/>
              </a:rPr>
              <a:t>Za lica zaposlena u biznis zoni korisnik biznis zone ne plaća</a:t>
            </a:r>
            <a:r>
              <a:rPr lang="sr-Latn-ME" sz="1050" b="1" dirty="0">
                <a:latin typeface="Arial" panose="020B0604020202020204" pitchFamily="34" charset="0"/>
                <a:ea typeface="Verdana" panose="020B0604030504040204" pitchFamily="34" charset="0"/>
                <a:cs typeface="Arial" panose="020B0604020202020204" pitchFamily="34" charset="0"/>
              </a:rPr>
              <a:t>: </a:t>
            </a:r>
            <a:r>
              <a:rPr lang="en-GB" sz="1050" b="1" dirty="0">
                <a:latin typeface="Arial" panose="020B0604020202020204" pitchFamily="34" charset="0"/>
                <a:ea typeface="Verdana" panose="020B0604030504040204" pitchFamily="34" charset="0"/>
                <a:cs typeface="Arial" panose="020B0604020202020204" pitchFamily="34" charset="0"/>
              </a:rPr>
              <a:t>doprinose za obavezno socijalno osiguranje na zarade (doprinos za penzijsko i invalidsko osiguranje, doprinos za zdravstveno osiguranje, doprinos za osiguranje od nezaposlenosti) i doprinos za Fond rada; porez na dohodak fizičkih lica, najduže pet godina od dana zapošljavanja lica u biznis zoni.</a:t>
            </a:r>
          </a:p>
        </p:txBody>
      </p:sp>
      <p:sp>
        <p:nvSpPr>
          <p:cNvPr id="123" name="object 28">
            <a:extLst>
              <a:ext uri="{FF2B5EF4-FFF2-40B4-BE49-F238E27FC236}">
                <a16:creationId xmlns:a16="http://schemas.microsoft.com/office/drawing/2014/main" id="{06E5F522-8D54-4149-AC5D-4F4C8292145B}"/>
              </a:ext>
            </a:extLst>
          </p:cNvPr>
          <p:cNvSpPr txBox="1"/>
          <p:nvPr/>
        </p:nvSpPr>
        <p:spPr>
          <a:xfrm>
            <a:off x="1644893" y="1450210"/>
            <a:ext cx="3840480" cy="228268"/>
          </a:xfrm>
          <a:prstGeom prst="rect">
            <a:avLst/>
          </a:prstGeom>
        </p:spPr>
        <p:txBody>
          <a:bodyPr vert="horz" wrap="square" lIns="0" tIns="12700" rIns="0" bIns="0" rtlCol="0">
            <a:spAutoFit/>
          </a:bodyPr>
          <a:lstStyle/>
          <a:p>
            <a:pPr marL="12700" algn="ctr">
              <a:lnSpc>
                <a:spcPct val="100000"/>
              </a:lnSpc>
              <a:spcBef>
                <a:spcPts val="100"/>
              </a:spcBef>
            </a:pPr>
            <a:r>
              <a:rPr lang="en-US" sz="1400" b="1" spc="-114" dirty="0">
                <a:solidFill>
                  <a:srgbClr val="42824D"/>
                </a:solidFill>
                <a:latin typeface="Arial" panose="020B0604020202020204" pitchFamily="34" charset="0"/>
                <a:ea typeface="Verdana" panose="020B0604030504040204" pitchFamily="34" charset="0"/>
                <a:cs typeface="Arial" panose="020B0604020202020204" pitchFamily="34" charset="0"/>
              </a:rPr>
              <a:t>Razvoj </a:t>
            </a:r>
            <a:r>
              <a:rPr lang="sr-Latn-ME" sz="1400" b="1" spc="-114" dirty="0">
                <a:solidFill>
                  <a:srgbClr val="42824D"/>
                </a:solidFill>
                <a:latin typeface="Arial" panose="020B0604020202020204" pitchFamily="34" charset="0"/>
                <a:ea typeface="Verdana" panose="020B0604030504040204" pitchFamily="34" charset="0"/>
                <a:cs typeface="Arial" panose="020B0604020202020204" pitchFamily="34" charset="0"/>
              </a:rPr>
              <a:t>i promocija zanatstva (MERT)</a:t>
            </a:r>
            <a:endParaRPr lang="en-US" sz="1400" b="1" spc="-114" dirty="0">
              <a:solidFill>
                <a:srgbClr val="42824D"/>
              </a:solidFill>
              <a:latin typeface="Arial" panose="020B0604020202020204" pitchFamily="34" charset="0"/>
              <a:ea typeface="Verdana" panose="020B060403050404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920AF9CF-E594-4B2B-981E-D9814B0529A1}"/>
              </a:ext>
            </a:extLst>
          </p:cNvPr>
          <p:cNvSpPr/>
          <p:nvPr/>
        </p:nvSpPr>
        <p:spPr>
          <a:xfrm>
            <a:off x="2057570" y="1794334"/>
            <a:ext cx="3997363" cy="1277273"/>
          </a:xfrm>
          <a:prstGeom prst="rect">
            <a:avLst/>
          </a:prstGeom>
        </p:spPr>
        <p:txBody>
          <a:bodyPr wrap="square" lIns="91440" tIns="45720" rIns="91440" bIns="45720">
            <a:spAutoFit/>
          </a:bodyPr>
          <a:lstStyle/>
          <a:p>
            <a:pPr algn="just"/>
            <a:r>
              <a:rPr lang="sr-Latn-ME" sz="1100" b="1" dirty="0">
                <a:latin typeface="Arial" panose="020B0604020202020204" pitchFamily="34" charset="0"/>
                <a:cs typeface="Arial" panose="020B0604020202020204" pitchFamily="34" charset="0"/>
              </a:rPr>
              <a:t>Nabavka opreme - Nabavka nove i/ili polovne opreme (ne starije od pet godina) i specijalizovanih alata, koji su u funkciji kreiranja i promocije proizvoda i/ili usluge za obavljanje zanatske djelatnosti. Promocija zanata - Organizacija i učestvovanje na domaćim i međunarodnim sajmovima i manifestacijama, kao i dizajn i izrada promotivnog materijala.</a:t>
            </a:r>
            <a:endParaRPr lang="en-GB"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5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object 20"/>
          <p:cNvSpPr/>
          <p:nvPr/>
        </p:nvSpPr>
        <p:spPr>
          <a:xfrm>
            <a:off x="2210560" y="3397250"/>
            <a:ext cx="45719" cy="1072239"/>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2" name="Group 71">
            <a:extLst>
              <a:ext uri="{FF2B5EF4-FFF2-40B4-BE49-F238E27FC236}">
                <a16:creationId xmlns:a16="http://schemas.microsoft.com/office/drawing/2014/main" id="{A9016597-BAFF-405E-9C35-F0885F7A2D18}"/>
              </a:ext>
            </a:extLst>
          </p:cNvPr>
          <p:cNvGrpSpPr/>
          <p:nvPr/>
        </p:nvGrpSpPr>
        <p:grpSpPr>
          <a:xfrm>
            <a:off x="1320062" y="2971800"/>
            <a:ext cx="4846320" cy="597408"/>
            <a:chOff x="1178306" y="3042376"/>
            <a:chExt cx="4846320" cy="597408"/>
          </a:xfrm>
        </p:grpSpPr>
        <p:sp>
          <p:nvSpPr>
            <p:cNvPr id="73" name="object 41">
              <a:extLst>
                <a:ext uri="{FF2B5EF4-FFF2-40B4-BE49-F238E27FC236}">
                  <a16:creationId xmlns:a16="http://schemas.microsoft.com/office/drawing/2014/main" id="{9A70DB6D-0F0E-4471-AFFD-592CD60801A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4" name="object 43">
              <a:extLst>
                <a:ext uri="{FF2B5EF4-FFF2-40B4-BE49-F238E27FC236}">
                  <a16:creationId xmlns:a16="http://schemas.microsoft.com/office/drawing/2014/main" id="{334A82E9-6B71-494F-AE75-B017D064C552}"/>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BB4F2286-A93D-475F-B234-0E7D5DDA83F2}"/>
              </a:ext>
            </a:extLst>
          </p:cNvPr>
          <p:cNvGrpSpPr/>
          <p:nvPr/>
        </p:nvGrpSpPr>
        <p:grpSpPr>
          <a:xfrm>
            <a:off x="6329114" y="2971800"/>
            <a:ext cx="5413436" cy="597408"/>
            <a:chOff x="1178306" y="3042376"/>
            <a:chExt cx="4846320" cy="597408"/>
          </a:xfrm>
        </p:grpSpPr>
        <p:sp>
          <p:nvSpPr>
            <p:cNvPr id="76" name="object 41">
              <a:extLst>
                <a:ext uri="{FF2B5EF4-FFF2-40B4-BE49-F238E27FC236}">
                  <a16:creationId xmlns:a16="http://schemas.microsoft.com/office/drawing/2014/main" id="{765585B0-BBC1-4204-B464-D0AEDCFF7F69}"/>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7" name="object 43">
              <a:extLst>
                <a:ext uri="{FF2B5EF4-FFF2-40B4-BE49-F238E27FC236}">
                  <a16:creationId xmlns:a16="http://schemas.microsoft.com/office/drawing/2014/main" id="{983EF216-B3CC-4F37-820D-82725641476F}"/>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9" name="object 19"/>
          <p:cNvSpPr/>
          <p:nvPr/>
        </p:nvSpPr>
        <p:spPr>
          <a:xfrm>
            <a:off x="2210561" y="1674114"/>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1321142" y="1210011"/>
            <a:ext cx="3247644"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8" name="object 38"/>
          <p:cNvSpPr/>
          <p:nvPr/>
        </p:nvSpPr>
        <p:spPr>
          <a:xfrm>
            <a:off x="6527800" y="905738"/>
            <a:ext cx="3654552" cy="734567"/>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8" name="Group 77">
            <a:extLst>
              <a:ext uri="{FF2B5EF4-FFF2-40B4-BE49-F238E27FC236}">
                <a16:creationId xmlns:a16="http://schemas.microsoft.com/office/drawing/2014/main" id="{C9D97829-A687-472C-B8B0-A0F6D13E1A76}"/>
              </a:ext>
            </a:extLst>
          </p:cNvPr>
          <p:cNvGrpSpPr/>
          <p:nvPr/>
        </p:nvGrpSpPr>
        <p:grpSpPr>
          <a:xfrm>
            <a:off x="1150930" y="5182559"/>
            <a:ext cx="1024758" cy="983768"/>
            <a:chOff x="1098488" y="5269519"/>
            <a:chExt cx="1024758" cy="983768"/>
          </a:xfrm>
        </p:grpSpPr>
        <p:sp>
          <p:nvSpPr>
            <p:cNvPr id="79" name="object 5">
              <a:extLst>
                <a:ext uri="{FF2B5EF4-FFF2-40B4-BE49-F238E27FC236}">
                  <a16:creationId xmlns:a16="http://schemas.microsoft.com/office/drawing/2014/main" id="{D0CD2C2E-CC2B-42D8-92E3-601D681C1633}"/>
                </a:ext>
              </a:extLst>
            </p:cNvPr>
            <p:cNvSpPr/>
            <p:nvPr/>
          </p:nvSpPr>
          <p:spPr>
            <a:xfrm>
              <a:off x="1098488" y="5269519"/>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0" name="object 6">
              <a:extLst>
                <a:ext uri="{FF2B5EF4-FFF2-40B4-BE49-F238E27FC236}">
                  <a16:creationId xmlns:a16="http://schemas.microsoft.com/office/drawing/2014/main" id="{0904B503-9038-4086-94E5-5781B796D027}"/>
                </a:ext>
              </a:extLst>
            </p:cNvPr>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1" name="object 7">
              <a:extLst>
                <a:ext uri="{FF2B5EF4-FFF2-40B4-BE49-F238E27FC236}">
                  <a16:creationId xmlns:a16="http://schemas.microsoft.com/office/drawing/2014/main" id="{FA194D99-2243-4A66-985C-BC977E842D99}"/>
                </a:ext>
              </a:extLst>
            </p:cNvPr>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23</a:t>
              </a:r>
              <a:endParaRPr sz="1800" dirty="0">
                <a:latin typeface="Arial" panose="020B0604020202020204"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id="{22C79784-5E75-4FAC-B808-9E9157A49642}"/>
              </a:ext>
            </a:extLst>
          </p:cNvPr>
          <p:cNvGrpSpPr/>
          <p:nvPr/>
        </p:nvGrpSpPr>
        <p:grpSpPr>
          <a:xfrm>
            <a:off x="6209613" y="1668256"/>
            <a:ext cx="1024758" cy="983768"/>
            <a:chOff x="6181028" y="1906051"/>
            <a:chExt cx="1024758" cy="983768"/>
          </a:xfrm>
        </p:grpSpPr>
        <p:sp>
          <p:nvSpPr>
            <p:cNvPr id="83" name="object 8">
              <a:extLst>
                <a:ext uri="{FF2B5EF4-FFF2-40B4-BE49-F238E27FC236}">
                  <a16:creationId xmlns:a16="http://schemas.microsoft.com/office/drawing/2014/main" id="{C58AC8DD-620A-49AD-AFA8-9BA9B06BAB8B}"/>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4" name="object 9">
              <a:extLst>
                <a:ext uri="{FF2B5EF4-FFF2-40B4-BE49-F238E27FC236}">
                  <a16:creationId xmlns:a16="http://schemas.microsoft.com/office/drawing/2014/main" id="{9ED8EE9F-7D79-4A79-9C5C-CCE0191B705B}"/>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object 10">
              <a:extLst>
                <a:ext uri="{FF2B5EF4-FFF2-40B4-BE49-F238E27FC236}">
                  <a16:creationId xmlns:a16="http://schemas.microsoft.com/office/drawing/2014/main" id="{A97020AC-ED95-4660-A24A-B233143A0933}"/>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20</a:t>
              </a:r>
              <a:endParaRPr sz="1800" dirty="0">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B651F023-9B1A-44ED-92E6-9B22AA3A521B}"/>
              </a:ext>
            </a:extLst>
          </p:cNvPr>
          <p:cNvGrpSpPr/>
          <p:nvPr/>
        </p:nvGrpSpPr>
        <p:grpSpPr>
          <a:xfrm>
            <a:off x="6221377" y="5408866"/>
            <a:ext cx="1024758" cy="983768"/>
            <a:chOff x="6181028" y="5269519"/>
            <a:chExt cx="1024758" cy="983768"/>
          </a:xfrm>
        </p:grpSpPr>
        <p:sp>
          <p:nvSpPr>
            <p:cNvPr id="91" name="object 14">
              <a:extLst>
                <a:ext uri="{FF2B5EF4-FFF2-40B4-BE49-F238E27FC236}">
                  <a16:creationId xmlns:a16="http://schemas.microsoft.com/office/drawing/2014/main" id="{A2B69167-CD4F-4FB7-B459-1F6BE5ACB554}"/>
                </a:ext>
              </a:extLst>
            </p:cNvPr>
            <p:cNvSpPr/>
            <p:nvPr/>
          </p:nvSpPr>
          <p:spPr>
            <a:xfrm>
              <a:off x="6181028" y="5269519"/>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15">
              <a:extLst>
                <a:ext uri="{FF2B5EF4-FFF2-40B4-BE49-F238E27FC236}">
                  <a16:creationId xmlns:a16="http://schemas.microsoft.com/office/drawing/2014/main" id="{A21D42E3-6881-43C0-876C-F150EAC1DB37}"/>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3" name="object 16">
              <a:extLst>
                <a:ext uri="{FF2B5EF4-FFF2-40B4-BE49-F238E27FC236}">
                  <a16:creationId xmlns:a16="http://schemas.microsoft.com/office/drawing/2014/main" id="{6CCD5C9B-62E3-4F45-B8D7-6A3CDE8F9038}"/>
                </a:ext>
              </a:extLst>
            </p:cNvPr>
            <p:cNvSpPr txBox="1"/>
            <p:nvPr/>
          </p:nvSpPr>
          <p:spPr>
            <a:xfrm>
              <a:off x="6551895"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24</a:t>
              </a:r>
              <a:endParaRPr sz="1800" dirty="0">
                <a:latin typeface="Arial" panose="020B0604020202020204" pitchFamily="34" charset="0"/>
                <a:cs typeface="Arial" panose="020B0604020202020204" pitchFamily="34" charset="0"/>
              </a:endParaRPr>
            </a:p>
          </p:txBody>
        </p:sp>
      </p:grpSp>
      <p:sp>
        <p:nvSpPr>
          <p:cNvPr id="95" name="object 49">
            <a:extLst>
              <a:ext uri="{FF2B5EF4-FFF2-40B4-BE49-F238E27FC236}">
                <a16:creationId xmlns:a16="http://schemas.microsoft.com/office/drawing/2014/main" id="{0EB73E6E-E147-4C42-B203-B21767E18307}"/>
              </a:ext>
            </a:extLst>
          </p:cNvPr>
          <p:cNvSpPr/>
          <p:nvPr/>
        </p:nvSpPr>
        <p:spPr>
          <a:xfrm>
            <a:off x="1039368" y="3517501"/>
            <a:ext cx="1083876" cy="1072239"/>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98" name="Group 97">
            <a:extLst>
              <a:ext uri="{FF2B5EF4-FFF2-40B4-BE49-F238E27FC236}">
                <a16:creationId xmlns:a16="http://schemas.microsoft.com/office/drawing/2014/main" id="{BBA7410C-C793-4D6A-9604-539BE1F5C77B}"/>
              </a:ext>
            </a:extLst>
          </p:cNvPr>
          <p:cNvGrpSpPr/>
          <p:nvPr/>
        </p:nvGrpSpPr>
        <p:grpSpPr>
          <a:xfrm>
            <a:off x="1161838" y="1768950"/>
            <a:ext cx="1024758" cy="983768"/>
            <a:chOff x="1080200" y="1906051"/>
            <a:chExt cx="1024758" cy="983768"/>
          </a:xfrm>
        </p:grpSpPr>
        <p:sp>
          <p:nvSpPr>
            <p:cNvPr id="99" name="object 3">
              <a:extLst>
                <a:ext uri="{FF2B5EF4-FFF2-40B4-BE49-F238E27FC236}">
                  <a16:creationId xmlns:a16="http://schemas.microsoft.com/office/drawing/2014/main" id="{E21CAB38-1D6E-4FEE-8C36-336C8A19D835}"/>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0" name="object 4">
              <a:extLst>
                <a:ext uri="{FF2B5EF4-FFF2-40B4-BE49-F238E27FC236}">
                  <a16:creationId xmlns:a16="http://schemas.microsoft.com/office/drawing/2014/main" id="{4C74008D-0E52-4245-9B55-433EE57D3226}"/>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1" name="object 52">
              <a:extLst>
                <a:ext uri="{FF2B5EF4-FFF2-40B4-BE49-F238E27FC236}">
                  <a16:creationId xmlns:a16="http://schemas.microsoft.com/office/drawing/2014/main" id="{BF2704BD-6AAE-4945-B199-F5F3AFD865B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19</a:t>
              </a:r>
              <a:endParaRPr sz="1800" dirty="0">
                <a:latin typeface="Arial" panose="020B0604020202020204" pitchFamily="34" charset="0"/>
                <a:cs typeface="Arial" panose="020B0604020202020204" pitchFamily="34" charset="0"/>
              </a:endParaRPr>
            </a:p>
          </p:txBody>
        </p:sp>
      </p:grpSp>
      <p:sp>
        <p:nvSpPr>
          <p:cNvPr id="59" name="object 19">
            <a:extLst>
              <a:ext uri="{FF2B5EF4-FFF2-40B4-BE49-F238E27FC236}">
                <a16:creationId xmlns:a16="http://schemas.microsoft.com/office/drawing/2014/main" id="{05C9C096-AC2D-437B-8979-B363CCFEB3A8}"/>
              </a:ext>
            </a:extLst>
          </p:cNvPr>
          <p:cNvSpPr/>
          <p:nvPr/>
        </p:nvSpPr>
        <p:spPr>
          <a:xfrm>
            <a:off x="2210561" y="1674114"/>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2CC73250-F1AE-4112-9F35-40AFE301E868}"/>
              </a:ext>
            </a:extLst>
          </p:cNvPr>
          <p:cNvGrpSpPr/>
          <p:nvPr/>
        </p:nvGrpSpPr>
        <p:grpSpPr>
          <a:xfrm>
            <a:off x="1297910" y="1134403"/>
            <a:ext cx="4846320" cy="597408"/>
            <a:chOff x="1178306" y="3042376"/>
            <a:chExt cx="4846320" cy="597408"/>
          </a:xfrm>
        </p:grpSpPr>
        <p:sp>
          <p:nvSpPr>
            <p:cNvPr id="102" name="object 41">
              <a:extLst>
                <a:ext uri="{FF2B5EF4-FFF2-40B4-BE49-F238E27FC236}">
                  <a16:creationId xmlns:a16="http://schemas.microsoft.com/office/drawing/2014/main" id="{49C9283E-4263-4AF2-9F36-214030C8E8C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3" name="object 43">
              <a:extLst>
                <a:ext uri="{FF2B5EF4-FFF2-40B4-BE49-F238E27FC236}">
                  <a16:creationId xmlns:a16="http://schemas.microsoft.com/office/drawing/2014/main" id="{D0E133AF-7ADB-422E-A7FE-5623982C11B9}"/>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04" name="object 24">
            <a:extLst>
              <a:ext uri="{FF2B5EF4-FFF2-40B4-BE49-F238E27FC236}">
                <a16:creationId xmlns:a16="http://schemas.microsoft.com/office/drawing/2014/main" id="{0BA7D3DD-760A-42DA-937E-C859F18F59AA}"/>
              </a:ext>
            </a:extLst>
          </p:cNvPr>
          <p:cNvSpPr/>
          <p:nvPr/>
        </p:nvSpPr>
        <p:spPr>
          <a:xfrm>
            <a:off x="7162800" y="5344039"/>
            <a:ext cx="0" cy="1327150"/>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5" name="object 21">
            <a:extLst>
              <a:ext uri="{FF2B5EF4-FFF2-40B4-BE49-F238E27FC236}">
                <a16:creationId xmlns:a16="http://schemas.microsoft.com/office/drawing/2014/main" id="{DD410870-65B4-44BD-8400-87036658C8EB}"/>
              </a:ext>
            </a:extLst>
          </p:cNvPr>
          <p:cNvSpPr/>
          <p:nvPr/>
        </p:nvSpPr>
        <p:spPr>
          <a:xfrm>
            <a:off x="2207597" y="5014515"/>
            <a:ext cx="66519" cy="1689933"/>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06" name="Group 105">
            <a:extLst>
              <a:ext uri="{FF2B5EF4-FFF2-40B4-BE49-F238E27FC236}">
                <a16:creationId xmlns:a16="http://schemas.microsoft.com/office/drawing/2014/main" id="{B1073D90-8E77-497D-94DD-243C7EC695DC}"/>
              </a:ext>
            </a:extLst>
          </p:cNvPr>
          <p:cNvGrpSpPr/>
          <p:nvPr/>
        </p:nvGrpSpPr>
        <p:grpSpPr>
          <a:xfrm>
            <a:off x="1417090" y="4428122"/>
            <a:ext cx="4846320" cy="678473"/>
            <a:chOff x="1178306" y="3042376"/>
            <a:chExt cx="4846320" cy="597408"/>
          </a:xfrm>
        </p:grpSpPr>
        <p:sp>
          <p:nvSpPr>
            <p:cNvPr id="107" name="object 41">
              <a:extLst>
                <a:ext uri="{FF2B5EF4-FFF2-40B4-BE49-F238E27FC236}">
                  <a16:creationId xmlns:a16="http://schemas.microsoft.com/office/drawing/2014/main" id="{C379AC67-EF8B-401A-8D3C-A4D14FEFEF00}"/>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8" name="object 43">
              <a:extLst>
                <a:ext uri="{FF2B5EF4-FFF2-40B4-BE49-F238E27FC236}">
                  <a16:creationId xmlns:a16="http://schemas.microsoft.com/office/drawing/2014/main" id="{0E370DB7-137F-4385-855F-15BB9BB03C3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109" name="Group 108">
            <a:extLst>
              <a:ext uri="{FF2B5EF4-FFF2-40B4-BE49-F238E27FC236}">
                <a16:creationId xmlns:a16="http://schemas.microsoft.com/office/drawing/2014/main" id="{10C27EB2-C5CB-4D9C-9F8C-8513527761BB}"/>
              </a:ext>
            </a:extLst>
          </p:cNvPr>
          <p:cNvGrpSpPr/>
          <p:nvPr/>
        </p:nvGrpSpPr>
        <p:grpSpPr>
          <a:xfrm>
            <a:off x="6510430" y="4867355"/>
            <a:ext cx="4846320" cy="597408"/>
            <a:chOff x="1178306" y="3042376"/>
            <a:chExt cx="4846320" cy="597408"/>
          </a:xfrm>
        </p:grpSpPr>
        <p:sp>
          <p:nvSpPr>
            <p:cNvPr id="110" name="object 41">
              <a:extLst>
                <a:ext uri="{FF2B5EF4-FFF2-40B4-BE49-F238E27FC236}">
                  <a16:creationId xmlns:a16="http://schemas.microsoft.com/office/drawing/2014/main" id="{CF568FEE-D278-44D1-A978-553AF56F87CA}"/>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1" name="object 43">
              <a:extLst>
                <a:ext uri="{FF2B5EF4-FFF2-40B4-BE49-F238E27FC236}">
                  <a16:creationId xmlns:a16="http://schemas.microsoft.com/office/drawing/2014/main" id="{35F70E40-2514-4592-9D50-A9733392A68A}"/>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12" name="object 23">
            <a:extLst>
              <a:ext uri="{FF2B5EF4-FFF2-40B4-BE49-F238E27FC236}">
                <a16:creationId xmlns:a16="http://schemas.microsoft.com/office/drawing/2014/main" id="{A5CFB027-CE67-4E3A-808E-E90718DF6EA2}"/>
              </a:ext>
            </a:extLst>
          </p:cNvPr>
          <p:cNvSpPr/>
          <p:nvPr/>
        </p:nvSpPr>
        <p:spPr>
          <a:xfrm>
            <a:off x="7167868" y="3440208"/>
            <a:ext cx="0" cy="1327150"/>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14" name="Group 113">
            <a:extLst>
              <a:ext uri="{FF2B5EF4-FFF2-40B4-BE49-F238E27FC236}">
                <a16:creationId xmlns:a16="http://schemas.microsoft.com/office/drawing/2014/main" id="{8BC2E459-ECA3-41F0-BFB6-44BF80255BAC}"/>
              </a:ext>
            </a:extLst>
          </p:cNvPr>
          <p:cNvGrpSpPr/>
          <p:nvPr/>
        </p:nvGrpSpPr>
        <p:grpSpPr>
          <a:xfrm>
            <a:off x="1320062" y="2971800"/>
            <a:ext cx="4846320" cy="597408"/>
            <a:chOff x="1178306" y="3042376"/>
            <a:chExt cx="4846320" cy="597408"/>
          </a:xfrm>
        </p:grpSpPr>
        <p:sp>
          <p:nvSpPr>
            <p:cNvPr id="115" name="object 41">
              <a:extLst>
                <a:ext uri="{FF2B5EF4-FFF2-40B4-BE49-F238E27FC236}">
                  <a16:creationId xmlns:a16="http://schemas.microsoft.com/office/drawing/2014/main" id="{ABF0382A-9768-458A-B17F-64F566BCA8B0}"/>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6" name="object 43">
              <a:extLst>
                <a:ext uri="{FF2B5EF4-FFF2-40B4-BE49-F238E27FC236}">
                  <a16:creationId xmlns:a16="http://schemas.microsoft.com/office/drawing/2014/main" id="{EC981F06-730F-4D39-A05E-A1CED883E20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21" name="object 17">
            <a:extLst>
              <a:ext uri="{FF2B5EF4-FFF2-40B4-BE49-F238E27FC236}">
                <a16:creationId xmlns:a16="http://schemas.microsoft.com/office/drawing/2014/main" id="{0B681CB2-ECF1-481F-9F73-75369B5095E8}"/>
              </a:ext>
            </a:extLst>
          </p:cNvPr>
          <p:cNvSpPr txBox="1"/>
          <p:nvPr/>
        </p:nvSpPr>
        <p:spPr>
          <a:xfrm>
            <a:off x="7162800" y="3599390"/>
            <a:ext cx="4367786" cy="996107"/>
          </a:xfrm>
          <a:prstGeom prst="rect">
            <a:avLst/>
          </a:prstGeom>
        </p:spPr>
        <p:txBody>
          <a:bodyPr vert="horz" wrap="square" lIns="91440" tIns="8255" rIns="91440" bIns="0" rtlCol="0">
            <a:spAutoFit/>
          </a:bodyPr>
          <a:lstStyle/>
          <a:p>
            <a:pPr marL="12700" marR="5080" algn="just">
              <a:lnSpc>
                <a:spcPct val="103200"/>
              </a:lnSpc>
              <a:spcBef>
                <a:spcPts val="65"/>
              </a:spcBef>
            </a:pPr>
            <a:r>
              <a:rPr lang="en-GB" sz="1050" b="1" spc="-5" dirty="0">
                <a:latin typeface="Arial" panose="020B0604020202020204" pitchFamily="34" charset="0"/>
                <a:ea typeface="Verdana" panose="020B0604030504040204" pitchFamily="34" charset="0"/>
                <a:cs typeface="Arial" panose="020B0604020202020204" pitchFamily="34" charset="0"/>
              </a:rPr>
              <a:t>Za nepokretnosti čiji je vlasnik ili korisnik lice upisano u registar poljoprivrednih proizvođača, pravno​​ lice i preduzetnik koji se bavi proizvodnjom, doradom, pakovanjem ili preradom poljoprivrednih proizvoda proizvedenih u Crnoj Gori, a koje se koriste za obavljanje ove djelatnosti, poreska stopa može se umanjiti</a:t>
            </a:r>
            <a:r>
              <a:rPr lang="sr-Latn-ME" sz="1050" b="1" spc="-5" dirty="0">
                <a:latin typeface="Arial" panose="020B0604020202020204" pitchFamily="34" charset="0"/>
                <a:ea typeface="Verdana" panose="020B0604030504040204" pitchFamily="34" charset="0"/>
                <a:cs typeface="Arial" panose="020B0604020202020204" pitchFamily="34" charset="0"/>
              </a:rPr>
              <a:t> </a:t>
            </a:r>
            <a:r>
              <a:rPr lang="en-GB" sz="1050" b="1" spc="-5" dirty="0">
                <a:latin typeface="Arial" panose="020B0604020202020204" pitchFamily="34" charset="0"/>
                <a:ea typeface="Verdana" panose="020B0604030504040204" pitchFamily="34" charset="0"/>
                <a:cs typeface="Arial" panose="020B0604020202020204" pitchFamily="34" charset="0"/>
              </a:rPr>
              <a:t>do 90% poreske obaveze</a:t>
            </a:r>
            <a:r>
              <a:rPr lang="en-GB" sz="1050" spc="-5" dirty="0">
                <a:latin typeface="Arial" panose="020B0604020202020204" pitchFamily="34" charset="0"/>
                <a:ea typeface="Verdana" panose="020B0604030504040204" pitchFamily="34" charset="0"/>
                <a:cs typeface="Arial" panose="020B0604020202020204" pitchFamily="34" charset="0"/>
              </a:rPr>
              <a:t>. </a:t>
            </a:r>
          </a:p>
        </p:txBody>
      </p:sp>
      <p:sp>
        <p:nvSpPr>
          <p:cNvPr id="122" name="object 18">
            <a:extLst>
              <a:ext uri="{FF2B5EF4-FFF2-40B4-BE49-F238E27FC236}">
                <a16:creationId xmlns:a16="http://schemas.microsoft.com/office/drawing/2014/main" id="{BC81B1B6-C94C-44FA-80BC-AE66A8E6E9EF}"/>
              </a:ext>
            </a:extLst>
          </p:cNvPr>
          <p:cNvSpPr txBox="1"/>
          <p:nvPr/>
        </p:nvSpPr>
        <p:spPr>
          <a:xfrm>
            <a:off x="7162800" y="5354407"/>
            <a:ext cx="4008022" cy="1340175"/>
          </a:xfrm>
          <a:prstGeom prst="rect">
            <a:avLst/>
          </a:prstGeom>
        </p:spPr>
        <p:txBody>
          <a:bodyPr vert="horz" wrap="square" lIns="91440" tIns="6985" rIns="91440" bIns="0" rtlCol="0">
            <a:spAutoFit/>
          </a:bodyPr>
          <a:lstStyle/>
          <a:p>
            <a:pPr marL="12700" marR="5080" algn="just">
              <a:lnSpc>
                <a:spcPct val="103800"/>
              </a:lnSpc>
              <a:spcBef>
                <a:spcPts val="55"/>
              </a:spcBef>
            </a:pPr>
            <a:r>
              <a:rPr lang="en-GB" sz="1050" b="1" dirty="0">
                <a:latin typeface="Arial" panose="020B0604020202020204" pitchFamily="34" charset="0"/>
                <a:ea typeface="Verdana" panose="020B0604030504040204" pitchFamily="34" charset="0"/>
                <a:cs typeface="Arial" panose="020B0604020202020204" pitchFamily="34" charset="0"/>
              </a:rPr>
              <a:t>Agrobudžet sadrži: planirana sredstva po pojedinim mjerama agrarne politike; uslove i kriterijume za korišćenje podsticajnih mjera utvrđenih ovim zakonom; način kontrole u sprovođenju mjera agrarne politike; način praćenja i ocjenjivanja efekata mjera agrarne politike; način i postupak dodjeljivanja sredstava podsticaja; mjere za otklanjanje utvrđenih nepravilnosti u korišćenju sredstava podsticaja.</a:t>
            </a:r>
          </a:p>
        </p:txBody>
      </p:sp>
      <p:sp>
        <p:nvSpPr>
          <p:cNvPr id="123" name="object 22">
            <a:extLst>
              <a:ext uri="{FF2B5EF4-FFF2-40B4-BE49-F238E27FC236}">
                <a16:creationId xmlns:a16="http://schemas.microsoft.com/office/drawing/2014/main" id="{695FC073-57E0-471B-B974-51EB6D42C02B}"/>
              </a:ext>
            </a:extLst>
          </p:cNvPr>
          <p:cNvSpPr/>
          <p:nvPr/>
        </p:nvSpPr>
        <p:spPr>
          <a:xfrm>
            <a:off x="7162800" y="1647796"/>
            <a:ext cx="0" cy="1327150"/>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4" name="object 28">
            <a:extLst>
              <a:ext uri="{FF2B5EF4-FFF2-40B4-BE49-F238E27FC236}">
                <a16:creationId xmlns:a16="http://schemas.microsoft.com/office/drawing/2014/main" id="{38B72C04-FBAC-4BA3-B9BF-EF4C4DB44F5B}"/>
              </a:ext>
            </a:extLst>
          </p:cNvPr>
          <p:cNvSpPr txBox="1"/>
          <p:nvPr/>
        </p:nvSpPr>
        <p:spPr>
          <a:xfrm>
            <a:off x="6561479" y="3121950"/>
            <a:ext cx="4810366" cy="212879"/>
          </a:xfrm>
          <a:prstGeom prst="rect">
            <a:avLst/>
          </a:prstGeom>
        </p:spPr>
        <p:txBody>
          <a:bodyPr vert="horz" wrap="square" lIns="0" tIns="12700" rIns="0" bIns="0" rtlCol="0">
            <a:spAutoFit/>
          </a:bodyPr>
          <a:lstStyle/>
          <a:p>
            <a:pPr marL="12700" algn="ctr">
              <a:lnSpc>
                <a:spcPct val="100000"/>
              </a:lnSpc>
              <a:spcBef>
                <a:spcPts val="100"/>
              </a:spcBef>
            </a:pPr>
            <a:r>
              <a:rPr lang="en-GB" sz="1300" b="1" spc="-114" dirty="0">
                <a:latin typeface="Arial" panose="020B0604020202020204" pitchFamily="34" charset="0"/>
                <a:ea typeface="Verdana" panose="020B0604030504040204" pitchFamily="34" charset="0"/>
                <a:cs typeface="Arial" panose="020B0604020202020204" pitchFamily="34" charset="0"/>
              </a:rPr>
              <a:t>Poreske olakšice na nepokretnosti za poljoprivredne proizvođače</a:t>
            </a:r>
            <a:r>
              <a:rPr lang="sr-Latn-ME" sz="1300" b="1" spc="-114" dirty="0">
                <a:latin typeface="Arial" panose="020B0604020202020204" pitchFamily="34" charset="0"/>
                <a:ea typeface="Verdana" panose="020B0604030504040204" pitchFamily="34" charset="0"/>
                <a:cs typeface="Arial" panose="020B0604020202020204" pitchFamily="34" charset="0"/>
              </a:rPr>
              <a:t> (MIF)</a:t>
            </a:r>
            <a:endParaRPr lang="en-GB" sz="1300" b="1" spc="-114" dirty="0">
              <a:latin typeface="Arial" panose="020B0604020202020204" pitchFamily="34" charset="0"/>
              <a:ea typeface="Verdana" panose="020B0604030504040204" pitchFamily="34" charset="0"/>
              <a:cs typeface="Arial" panose="020B0604020202020204" pitchFamily="34" charset="0"/>
            </a:endParaRPr>
          </a:p>
        </p:txBody>
      </p:sp>
      <p:sp>
        <p:nvSpPr>
          <p:cNvPr id="126" name="object 38">
            <a:extLst>
              <a:ext uri="{FF2B5EF4-FFF2-40B4-BE49-F238E27FC236}">
                <a16:creationId xmlns:a16="http://schemas.microsoft.com/office/drawing/2014/main" id="{472CFAEA-51DA-40F6-B5C8-4F9D5C3C0A8B}"/>
              </a:ext>
            </a:extLst>
          </p:cNvPr>
          <p:cNvSpPr/>
          <p:nvPr/>
        </p:nvSpPr>
        <p:spPr>
          <a:xfrm>
            <a:off x="6527800" y="977427"/>
            <a:ext cx="4298974" cy="734567"/>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7" name="object 39">
            <a:extLst>
              <a:ext uri="{FF2B5EF4-FFF2-40B4-BE49-F238E27FC236}">
                <a16:creationId xmlns:a16="http://schemas.microsoft.com/office/drawing/2014/main" id="{C057F956-283F-4F18-9967-28B3E3349BAE}"/>
              </a:ext>
            </a:extLst>
          </p:cNvPr>
          <p:cNvSpPr/>
          <p:nvPr/>
        </p:nvSpPr>
        <p:spPr>
          <a:xfrm>
            <a:off x="6701991" y="1218154"/>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2" name="object 28">
            <a:extLst>
              <a:ext uri="{FF2B5EF4-FFF2-40B4-BE49-F238E27FC236}">
                <a16:creationId xmlns:a16="http://schemas.microsoft.com/office/drawing/2014/main" id="{7D22FE44-EE19-4D98-83E4-9F9EABE036ED}"/>
              </a:ext>
            </a:extLst>
          </p:cNvPr>
          <p:cNvSpPr txBox="1"/>
          <p:nvPr/>
        </p:nvSpPr>
        <p:spPr>
          <a:xfrm>
            <a:off x="6876349" y="4996747"/>
            <a:ext cx="4866201" cy="228268"/>
          </a:xfrm>
          <a:prstGeom prst="rect">
            <a:avLst/>
          </a:prstGeom>
        </p:spPr>
        <p:txBody>
          <a:bodyPr vert="horz" wrap="square" lIns="0" tIns="12700" rIns="0" bIns="0" rtlCol="0">
            <a:spAutoFit/>
          </a:bodyPr>
          <a:lstStyle/>
          <a:p>
            <a:pPr marL="12700" marR="969644" algn="ctr">
              <a:spcBef>
                <a:spcPts val="100"/>
              </a:spcBef>
            </a:pPr>
            <a:r>
              <a:rPr lang="en-GB" sz="1400" b="1" spc="-80" dirty="0">
                <a:latin typeface="Arial" panose="020B0604020202020204" pitchFamily="34" charset="0"/>
                <a:ea typeface="Verdana" panose="020B0604030504040204" pitchFamily="34" charset="0"/>
                <a:cs typeface="Arial" panose="020B0604020202020204" pitchFamily="34" charset="0"/>
              </a:rPr>
              <a:t>Mjere agrarne politike</a:t>
            </a:r>
            <a:r>
              <a:rPr lang="sr-Latn-ME" sz="1400" b="1" spc="-80" dirty="0">
                <a:latin typeface="Arial" panose="020B0604020202020204" pitchFamily="34" charset="0"/>
                <a:ea typeface="Verdana" panose="020B0604030504040204" pitchFamily="34" charset="0"/>
                <a:cs typeface="Arial" panose="020B0604020202020204" pitchFamily="34" charset="0"/>
              </a:rPr>
              <a:t> (MPŠV)</a:t>
            </a:r>
            <a:endParaRPr lang="en-GB" sz="1400" b="1" spc="-80" dirty="0">
              <a:latin typeface="Arial" panose="020B0604020202020204" pitchFamily="34" charset="0"/>
              <a:ea typeface="Verdana" panose="020B0604030504040204" pitchFamily="34" charset="0"/>
              <a:cs typeface="Arial" panose="020B0604020202020204" pitchFamily="34" charset="0"/>
            </a:endParaRPr>
          </a:p>
        </p:txBody>
      </p:sp>
      <p:grpSp>
        <p:nvGrpSpPr>
          <p:cNvPr id="161" name="Group 160">
            <a:extLst>
              <a:ext uri="{FF2B5EF4-FFF2-40B4-BE49-F238E27FC236}">
                <a16:creationId xmlns:a16="http://schemas.microsoft.com/office/drawing/2014/main" id="{49323327-1975-43E4-B2A9-C3A0E8931D7E}"/>
              </a:ext>
            </a:extLst>
          </p:cNvPr>
          <p:cNvGrpSpPr/>
          <p:nvPr/>
        </p:nvGrpSpPr>
        <p:grpSpPr>
          <a:xfrm>
            <a:off x="1124708" y="3478939"/>
            <a:ext cx="1024758" cy="983768"/>
            <a:chOff x="1080200" y="1906051"/>
            <a:chExt cx="1024758" cy="983768"/>
          </a:xfrm>
        </p:grpSpPr>
        <p:sp>
          <p:nvSpPr>
            <p:cNvPr id="162" name="object 3">
              <a:extLst>
                <a:ext uri="{FF2B5EF4-FFF2-40B4-BE49-F238E27FC236}">
                  <a16:creationId xmlns:a16="http://schemas.microsoft.com/office/drawing/2014/main" id="{5DC7C9BF-04AB-468D-AEB2-6705BABC7AEF}"/>
                </a:ext>
              </a:extLst>
            </p:cNvPr>
            <p:cNvSpPr/>
            <p:nvPr/>
          </p:nvSpPr>
          <p:spPr>
            <a:xfrm>
              <a:off x="1080200"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3" name="object 4">
              <a:extLst>
                <a:ext uri="{FF2B5EF4-FFF2-40B4-BE49-F238E27FC236}">
                  <a16:creationId xmlns:a16="http://schemas.microsoft.com/office/drawing/2014/main" id="{C0D15B69-D3A5-4A92-B824-2EA7FB79B7BE}"/>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4" name="object 52">
              <a:extLst>
                <a:ext uri="{FF2B5EF4-FFF2-40B4-BE49-F238E27FC236}">
                  <a16:creationId xmlns:a16="http://schemas.microsoft.com/office/drawing/2014/main" id="{C97CDC3F-7E94-411B-B774-9C7CDB8F556C}"/>
                </a:ext>
              </a:extLst>
            </p:cNvPr>
            <p:cNvSpPr txBox="1"/>
            <p:nvPr/>
          </p:nvSpPr>
          <p:spPr>
            <a:xfrm>
              <a:off x="1462486" y="2255872"/>
              <a:ext cx="337718" cy="289823"/>
            </a:xfrm>
            <a:prstGeom prst="rect">
              <a:avLst/>
            </a:prstGeom>
          </p:spPr>
          <p:txBody>
            <a:bodyPr vert="horz" wrap="square" lIns="0" tIns="12700" rIns="0" bIns="0" rtlCol="0">
              <a:spAutoFit/>
            </a:bodyPr>
            <a:lstStyle/>
            <a:p>
              <a:pPr marL="12700">
                <a:lnSpc>
                  <a:spcPct val="100000"/>
                </a:lnSpc>
                <a:spcBef>
                  <a:spcPts val="100"/>
                </a:spcBef>
              </a:pPr>
              <a:r>
                <a:rPr lang="en-GB" sz="1800" dirty="0">
                  <a:solidFill>
                    <a:srgbClr val="FFFFFF"/>
                  </a:solidFill>
                  <a:latin typeface="Arial" panose="020B0604020202020204" pitchFamily="34" charset="0"/>
                  <a:cs typeface="Arial" panose="020B0604020202020204" pitchFamily="34" charset="0"/>
                </a:rPr>
                <a:t>2</a:t>
              </a:r>
              <a:r>
                <a:rPr lang="sr-Latn-ME" sz="180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grpSp>
      <p:grpSp>
        <p:nvGrpSpPr>
          <p:cNvPr id="165" name="Group 164">
            <a:extLst>
              <a:ext uri="{FF2B5EF4-FFF2-40B4-BE49-F238E27FC236}">
                <a16:creationId xmlns:a16="http://schemas.microsoft.com/office/drawing/2014/main" id="{3EE89B6D-FE0B-4386-8C2E-9F80526FCEBD}"/>
              </a:ext>
            </a:extLst>
          </p:cNvPr>
          <p:cNvGrpSpPr/>
          <p:nvPr/>
        </p:nvGrpSpPr>
        <p:grpSpPr>
          <a:xfrm>
            <a:off x="6227476" y="3518840"/>
            <a:ext cx="1024758" cy="983768"/>
            <a:chOff x="6181028" y="1906051"/>
            <a:chExt cx="1024758" cy="983768"/>
          </a:xfrm>
        </p:grpSpPr>
        <p:sp>
          <p:nvSpPr>
            <p:cNvPr id="166" name="object 8">
              <a:extLst>
                <a:ext uri="{FF2B5EF4-FFF2-40B4-BE49-F238E27FC236}">
                  <a16:creationId xmlns:a16="http://schemas.microsoft.com/office/drawing/2014/main" id="{4765E728-AADE-4684-8903-DC3685D1D42C}"/>
                </a:ext>
              </a:extLst>
            </p:cNvPr>
            <p:cNvSpPr/>
            <p:nvPr/>
          </p:nvSpPr>
          <p:spPr>
            <a:xfrm>
              <a:off x="6181028" y="1906051"/>
              <a:ext cx="1024758" cy="983768"/>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7" name="object 9">
              <a:extLst>
                <a:ext uri="{FF2B5EF4-FFF2-40B4-BE49-F238E27FC236}">
                  <a16:creationId xmlns:a16="http://schemas.microsoft.com/office/drawing/2014/main" id="{CD38D3B0-FE6E-49D1-A475-020D39DD2CC6}"/>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8" name="object 10">
              <a:extLst>
                <a:ext uri="{FF2B5EF4-FFF2-40B4-BE49-F238E27FC236}">
                  <a16:creationId xmlns:a16="http://schemas.microsoft.com/office/drawing/2014/main" id="{A284CA91-51A4-469F-8A0D-29CA8D247C1C}"/>
                </a:ext>
              </a:extLst>
            </p:cNvPr>
            <p:cNvSpPr txBox="1"/>
            <p:nvPr/>
          </p:nvSpPr>
          <p:spPr>
            <a:xfrm>
              <a:off x="6540764" y="2248075"/>
              <a:ext cx="320215" cy="579646"/>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2</a:t>
              </a:r>
              <a:r>
                <a:rPr lang="en-GB" dirty="0">
                  <a:solidFill>
                    <a:srgbClr val="FFFFFF"/>
                  </a:solidFill>
                  <a:latin typeface="Arial" panose="020B0604020202020204" pitchFamily="34" charset="0"/>
                  <a:cs typeface="Arial" panose="020B0604020202020204" pitchFamily="34" charset="0"/>
                </a:rPr>
                <a:t>2</a:t>
              </a:r>
            </a:p>
            <a:p>
              <a:pPr marL="12700">
                <a:lnSpc>
                  <a:spcPct val="100000"/>
                </a:lnSpc>
                <a:spcBef>
                  <a:spcPts val="100"/>
                </a:spcBef>
              </a:pPr>
              <a:endParaRPr sz="1800" dirty="0">
                <a:latin typeface="Arial" panose="020B0604020202020204" pitchFamily="34" charset="0"/>
                <a:cs typeface="Arial" panose="020B0604020202020204" pitchFamily="34" charset="0"/>
              </a:endParaRPr>
            </a:p>
          </p:txBody>
        </p:sp>
      </p:grpSp>
      <p:sp>
        <p:nvSpPr>
          <p:cNvPr id="86" name="TextBox 85">
            <a:extLst>
              <a:ext uri="{FF2B5EF4-FFF2-40B4-BE49-F238E27FC236}">
                <a16:creationId xmlns:a16="http://schemas.microsoft.com/office/drawing/2014/main" id="{21D81EAD-5308-4239-ADBC-CEC1AEB41356}"/>
              </a:ext>
            </a:extLst>
          </p:cNvPr>
          <p:cNvSpPr txBox="1"/>
          <p:nvPr/>
        </p:nvSpPr>
        <p:spPr>
          <a:xfrm>
            <a:off x="1551456" y="4502756"/>
            <a:ext cx="4534056" cy="461665"/>
          </a:xfrm>
          <a:prstGeom prst="rect">
            <a:avLst/>
          </a:prstGeom>
          <a:noFill/>
        </p:spPr>
        <p:txBody>
          <a:bodyPr wrap="square">
            <a:spAutoFit/>
          </a:bodyPr>
          <a:lstStyle/>
          <a:p>
            <a:pPr algn="ctr"/>
            <a:r>
              <a:rPr lang="en-US" sz="1200" b="1" dirty="0">
                <a:solidFill>
                  <a:srgbClr val="42824D"/>
                </a:solidFill>
                <a:latin typeface="Arial" panose="020B0604020202020204" pitchFamily="34" charset="0"/>
                <a:cs typeface="Arial" panose="020B0604020202020204" pitchFamily="34" charset="0"/>
              </a:rPr>
              <a:t>Podsticajne mjere za korišćenje obnovljivih izvora energije i visokoefikasne kogeneracije-feed in-</a:t>
            </a:r>
            <a:r>
              <a:rPr lang="sr-Latn-ME" sz="1200" b="1" dirty="0">
                <a:solidFill>
                  <a:srgbClr val="42824D"/>
                </a:solidFill>
                <a:latin typeface="Arial" panose="020B0604020202020204" pitchFamily="34" charset="0"/>
                <a:cs typeface="Arial" panose="020B0604020202020204" pitchFamily="34" charset="0"/>
              </a:rPr>
              <a:t>tarifa (MKI)</a:t>
            </a:r>
            <a:endParaRPr lang="en-US" sz="1200" b="1" dirty="0">
              <a:solidFill>
                <a:srgbClr val="4282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6C78066A-CD4A-434B-90C1-4FB1002AD854}"/>
              </a:ext>
            </a:extLst>
          </p:cNvPr>
          <p:cNvSpPr txBox="1"/>
          <p:nvPr/>
        </p:nvSpPr>
        <p:spPr>
          <a:xfrm>
            <a:off x="2167016" y="4894021"/>
            <a:ext cx="3947504" cy="2031325"/>
          </a:xfrm>
          <a:prstGeom prst="rect">
            <a:avLst/>
          </a:prstGeom>
          <a:noFill/>
        </p:spPr>
        <p:txBody>
          <a:bodyPr wrap="square">
            <a:spAutoFit/>
          </a:bodyPr>
          <a:lstStyle/>
          <a:p>
            <a:pPr algn="just"/>
            <a:r>
              <a:rPr lang="sr-Latn-ME" sz="1050" b="1" dirty="0"/>
              <a:t>Korišćenje obnovljivih izvora energije i visokoefikasne kogeneracije podstiče se promotivnim i podsticajnim mjerama u skladu sa zakonom. Operatori postrojenja koja proizvode električnu energiju iz obnovljivih izvora energije mogu dobiti status „povlašćenog proizvođača i nakon toga sticati pravo na podsticajnu cijenu za proizvedenu električnu energiju u skladu sa zakonskim zahtjevima. Ova podsticajna mjera se primjenjuje za objekte koji su stekli status „povlašćenog proizvođača" do dana stupanja na snagu Uredbe o prestanku važenja Uredbe o načinu ostvarivanja i visini podsticajnih cijena za električnu energiju proizvedenu iz obnovljivih izvora i visokoefikasne kogeneracije ("Službeni list CG", br. 82/21), odnosno do 29.7.2021. godine. </a:t>
            </a:r>
          </a:p>
        </p:txBody>
      </p:sp>
      <p:sp>
        <p:nvSpPr>
          <p:cNvPr id="88" name="object 28">
            <a:extLst>
              <a:ext uri="{FF2B5EF4-FFF2-40B4-BE49-F238E27FC236}">
                <a16:creationId xmlns:a16="http://schemas.microsoft.com/office/drawing/2014/main" id="{BD67B1EA-5865-4527-B994-210E2D1272F2}"/>
              </a:ext>
            </a:extLst>
          </p:cNvPr>
          <p:cNvSpPr txBox="1"/>
          <p:nvPr/>
        </p:nvSpPr>
        <p:spPr>
          <a:xfrm>
            <a:off x="1536037" y="3057688"/>
            <a:ext cx="5285297" cy="382156"/>
          </a:xfrm>
          <a:prstGeom prst="rect">
            <a:avLst/>
          </a:prstGeom>
        </p:spPr>
        <p:txBody>
          <a:bodyPr vert="horz" wrap="square" lIns="0" tIns="12700" rIns="0" bIns="0" rtlCol="0">
            <a:spAutoFit/>
          </a:bodyPr>
          <a:lstStyle/>
          <a:p>
            <a:pPr marL="12700" marR="969644" algn="ctr">
              <a:spcBef>
                <a:spcPts val="100"/>
              </a:spcBef>
            </a:pPr>
            <a:r>
              <a:rPr lang="en-GB" sz="1200" b="1" spc="-80" dirty="0">
                <a:solidFill>
                  <a:srgbClr val="42824D"/>
                </a:solidFill>
                <a:latin typeface="Arial" panose="020B0604020202020204" pitchFamily="34" charset="0"/>
                <a:ea typeface="Verdana" panose="020B0604030504040204" pitchFamily="34" charset="0"/>
                <a:cs typeface="Arial" panose="020B0604020202020204" pitchFamily="34" charset="0"/>
              </a:rPr>
              <a:t>Poreske olakšice kod poreza na nepokretnosti za ugostiteljske objekte </a:t>
            </a:r>
            <a:r>
              <a:rPr lang="sr-Latn-ME" sz="1200" b="1" spc="-80" dirty="0">
                <a:solidFill>
                  <a:srgbClr val="42824D"/>
                </a:solidFill>
                <a:latin typeface="Arial" panose="020B0604020202020204" pitchFamily="34" charset="0"/>
                <a:ea typeface="Verdana" panose="020B0604030504040204" pitchFamily="34" charset="0"/>
                <a:cs typeface="Arial" panose="020B0604020202020204" pitchFamily="34" charset="0"/>
              </a:rPr>
              <a:t>(MIF)</a:t>
            </a:r>
            <a:endParaRPr lang="en-GB" sz="1200" b="1" spc="-80" dirty="0">
              <a:solidFill>
                <a:srgbClr val="42824D"/>
              </a:solidFill>
              <a:latin typeface="Arial" panose="020B0604020202020204" pitchFamily="34" charset="0"/>
              <a:ea typeface="Verdana" panose="020B060403050404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5028345-299A-4E9C-AD93-F3006FE3E5FC}"/>
              </a:ext>
            </a:extLst>
          </p:cNvPr>
          <p:cNvSpPr/>
          <p:nvPr/>
        </p:nvSpPr>
        <p:spPr>
          <a:xfrm>
            <a:off x="2175688" y="3687199"/>
            <a:ext cx="3736400" cy="600164"/>
          </a:xfrm>
          <a:prstGeom prst="rect">
            <a:avLst/>
          </a:prstGeom>
        </p:spPr>
        <p:txBody>
          <a:bodyPr wrap="square">
            <a:spAutoFit/>
          </a:bodyPr>
          <a:lstStyle/>
          <a:p>
            <a:pPr algn="just"/>
            <a:r>
              <a:rPr lang="en-GB" sz="1100" b="1" dirty="0">
                <a:latin typeface="Arial" panose="020B0604020202020204" pitchFamily="34" charset="0"/>
                <a:ea typeface="Verdana" panose="020B0604030504040204" pitchFamily="34" charset="0"/>
                <a:cs typeface="Arial" panose="020B0604020202020204" pitchFamily="34" charset="0"/>
              </a:rPr>
              <a:t>Za ugostiteljski objekat poreska stopa može se umanjiti</a:t>
            </a:r>
            <a:r>
              <a:rPr lang="sr-Latn-ME" sz="1100" b="1" dirty="0">
                <a:latin typeface="Arial" panose="020B0604020202020204" pitchFamily="34" charset="0"/>
                <a:ea typeface="Verdana" panose="020B0604030504040204" pitchFamily="34" charset="0"/>
                <a:cs typeface="Arial" panose="020B0604020202020204" pitchFamily="34" charset="0"/>
              </a:rPr>
              <a:t> za</a:t>
            </a:r>
            <a:r>
              <a:rPr lang="en-GB" sz="1100" b="1" dirty="0">
                <a:latin typeface="Arial" panose="020B0604020202020204" pitchFamily="34" charset="0"/>
                <a:ea typeface="Verdana" panose="020B0604030504040204" pitchFamily="34" charset="0"/>
                <a:cs typeface="Arial" panose="020B0604020202020204" pitchFamily="34" charset="0"/>
              </a:rPr>
              <a:t> ugostiteljski objekat</a:t>
            </a:r>
            <a:r>
              <a:rPr lang="sr-Latn-ME" sz="1100" b="1" dirty="0">
                <a:latin typeface="Arial" panose="020B0604020202020204" pitchFamily="34" charset="0"/>
                <a:ea typeface="Verdana" panose="020B0604030504040204" pitchFamily="34" charset="0"/>
                <a:cs typeface="Arial" panose="020B0604020202020204" pitchFamily="34" charset="0"/>
              </a:rPr>
              <a:t> </a:t>
            </a:r>
            <a:r>
              <a:rPr lang="en-GB" sz="1100" b="1" dirty="0">
                <a:latin typeface="Arial" panose="020B0604020202020204" pitchFamily="34" charset="0"/>
                <a:ea typeface="Verdana" panose="020B0604030504040204" pitchFamily="34" charset="0"/>
                <a:cs typeface="Arial" panose="020B0604020202020204" pitchFamily="34" charset="0"/>
              </a:rPr>
              <a:t>kategorije 3</a:t>
            </a:r>
            <a:r>
              <a:rPr lang="sr-Latn-ME" sz="1100" b="1" dirty="0">
                <a:latin typeface="Arial" panose="020B0604020202020204" pitchFamily="34" charset="0"/>
                <a:ea typeface="Verdana" panose="020B0604030504040204" pitchFamily="34" charset="0"/>
                <a:cs typeface="Arial" panose="020B0604020202020204" pitchFamily="34" charset="0"/>
              </a:rPr>
              <a:t> </a:t>
            </a:r>
            <a:r>
              <a:rPr lang="en-GB" sz="1100" b="1" dirty="0">
                <a:latin typeface="Arial" panose="020B0604020202020204" pitchFamily="34" charset="0"/>
                <a:ea typeface="Verdana" panose="020B0604030504040204" pitchFamily="34" charset="0"/>
                <a:cs typeface="Arial" panose="020B0604020202020204" pitchFamily="34" charset="0"/>
              </a:rPr>
              <a:t>do 15%</a:t>
            </a:r>
            <a:r>
              <a:rPr lang="sr-Latn-ME" sz="1100" b="1" dirty="0">
                <a:latin typeface="Arial" panose="020B0604020202020204" pitchFamily="34" charset="0"/>
                <a:ea typeface="Verdana" panose="020B0604030504040204" pitchFamily="34" charset="0"/>
                <a:cs typeface="Arial" panose="020B0604020202020204" pitchFamily="34" charset="0"/>
              </a:rPr>
              <a:t>,</a:t>
            </a:r>
            <a:r>
              <a:rPr lang="en-GB" sz="1100" b="1" dirty="0">
                <a:latin typeface="Arial" panose="020B0604020202020204" pitchFamily="34" charset="0"/>
                <a:ea typeface="Verdana" panose="020B0604030504040204" pitchFamily="34" charset="0"/>
                <a:cs typeface="Arial" panose="020B0604020202020204" pitchFamily="34" charset="0"/>
              </a:rPr>
              <a:t>  kategorije 4</a:t>
            </a:r>
            <a:r>
              <a:rPr lang="sr-Latn-ME" sz="1100" b="1" dirty="0">
                <a:latin typeface="Arial" panose="020B0604020202020204" pitchFamily="34" charset="0"/>
                <a:ea typeface="Verdana" panose="020B0604030504040204" pitchFamily="34" charset="0"/>
                <a:cs typeface="Arial" panose="020B0604020202020204" pitchFamily="34" charset="0"/>
              </a:rPr>
              <a:t> </a:t>
            </a:r>
            <a:r>
              <a:rPr lang="en-GB" sz="1100" b="1" dirty="0">
                <a:latin typeface="Arial" panose="020B0604020202020204" pitchFamily="34" charset="0"/>
                <a:ea typeface="Verdana" panose="020B0604030504040204" pitchFamily="34" charset="0"/>
                <a:cs typeface="Arial" panose="020B0604020202020204" pitchFamily="34" charset="0"/>
              </a:rPr>
              <a:t>do 30%; kategorije preko 4 do 70%.</a:t>
            </a:r>
            <a:r>
              <a:rPr lang="sr-Latn-ME" sz="1100" b="1" dirty="0">
                <a:latin typeface="Arial" panose="020B0604020202020204" pitchFamily="34" charset="0"/>
                <a:ea typeface="Verdana" panose="020B0604030504040204" pitchFamily="34" charset="0"/>
                <a:cs typeface="Arial" panose="020B0604020202020204" pitchFamily="34" charset="0"/>
              </a:rPr>
              <a:t> </a:t>
            </a:r>
            <a:endParaRPr lang="en-GB" sz="1100" b="1" dirty="0">
              <a:latin typeface="Arial" panose="020B0604020202020204" pitchFamily="34" charset="0"/>
              <a:ea typeface="Verdana" panose="020B060403050404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0818C77D-4309-4929-91A4-D620BD3CD6B2}"/>
              </a:ext>
            </a:extLst>
          </p:cNvPr>
          <p:cNvSpPr txBox="1"/>
          <p:nvPr/>
        </p:nvSpPr>
        <p:spPr>
          <a:xfrm>
            <a:off x="6765048" y="1253422"/>
            <a:ext cx="4445886" cy="307777"/>
          </a:xfrm>
          <a:prstGeom prst="rect">
            <a:avLst/>
          </a:prstGeom>
          <a:noFill/>
        </p:spPr>
        <p:txBody>
          <a:bodyPr wrap="square">
            <a:spAutoFit/>
          </a:bodyPr>
          <a:lstStyle/>
          <a:p>
            <a:pPr algn="ctr"/>
            <a:r>
              <a:rPr lang="pl-PL" sz="1400" b="1" i="0" u="none" strike="noStrike" dirty="0">
                <a:effectLst/>
                <a:latin typeface="Arial" panose="020B0604020202020204" pitchFamily="34" charset="0"/>
                <a:cs typeface="Arial" panose="020B0604020202020204" pitchFamily="34" charset="0"/>
              </a:rPr>
              <a:t>PDV olakšice - slobodne zone (MERT)</a:t>
            </a:r>
            <a:r>
              <a:rPr lang="pl-PL" sz="1400" b="1"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98E5AD2D-191E-45A7-B9C6-ECA6CFF42077}"/>
              </a:ext>
            </a:extLst>
          </p:cNvPr>
          <p:cNvSpPr txBox="1"/>
          <p:nvPr/>
        </p:nvSpPr>
        <p:spPr>
          <a:xfrm>
            <a:off x="7114869" y="1591860"/>
            <a:ext cx="4406825" cy="1477328"/>
          </a:xfrm>
          <a:prstGeom prst="rect">
            <a:avLst/>
          </a:prstGeom>
          <a:noFill/>
        </p:spPr>
        <p:txBody>
          <a:bodyPr wrap="square">
            <a:spAutoFit/>
          </a:bodyPr>
          <a:lstStyle/>
          <a:p>
            <a:pPr algn="just"/>
            <a:r>
              <a:rPr lang="en-US" sz="1000" b="1" dirty="0">
                <a:latin typeface="Arial" panose="020B0604020202020204" pitchFamily="34" charset="0"/>
                <a:cs typeface="Arial" panose="020B0604020202020204" pitchFamily="34" charset="0"/>
              </a:rPr>
              <a:t>Za robu unesenu u slobodnu zonu i slobodno carinsko skladište i isporuke proizvoda unutar slobodne zone i carinskih skladišta, koji se koriste ili konzumiraju u skladu sa Zakonom o slobodnim zonama ne podliježu porezu na dodatu vrijednost. Roba iz zone i skladišta koja se radi stavljanja u promet upućuje na ostali dio teritorije Crne Gore podliježe obavezi plaćanja poreza na dodatu vrijednost, kao i primjeni restriktivnih mjera ili mjera zaštite propisanih zakonom koji uređuje spoljnu trgovinu. Vrijednost navedenih domaćih sirovina ili domaćih komponenti u robi gore ne uračunava se u carinsku vrijednost. </a:t>
            </a:r>
          </a:p>
        </p:txBody>
      </p:sp>
      <p:sp>
        <p:nvSpPr>
          <p:cNvPr id="97" name="object 28">
            <a:extLst>
              <a:ext uri="{FF2B5EF4-FFF2-40B4-BE49-F238E27FC236}">
                <a16:creationId xmlns:a16="http://schemas.microsoft.com/office/drawing/2014/main" id="{CADF8642-BC27-4EE6-929D-11D9B1EB11C4}"/>
              </a:ext>
            </a:extLst>
          </p:cNvPr>
          <p:cNvSpPr txBox="1"/>
          <p:nvPr/>
        </p:nvSpPr>
        <p:spPr>
          <a:xfrm>
            <a:off x="1796669" y="1272787"/>
            <a:ext cx="3609594" cy="228268"/>
          </a:xfrm>
          <a:prstGeom prst="rect">
            <a:avLst/>
          </a:prstGeom>
        </p:spPr>
        <p:txBody>
          <a:bodyPr vert="horz" wrap="square" lIns="0" tIns="12700" rIns="0" bIns="0" rtlCol="0">
            <a:spAutoFit/>
          </a:bodyPr>
          <a:lstStyle/>
          <a:p>
            <a:pPr marL="12700" algn="ctr">
              <a:lnSpc>
                <a:spcPct val="100000"/>
              </a:lnSpc>
              <a:spcBef>
                <a:spcPts val="100"/>
              </a:spcBef>
            </a:pPr>
            <a:r>
              <a:rPr lang="en-GB" sz="1400" b="1" spc="-114" dirty="0">
                <a:solidFill>
                  <a:srgbClr val="42824D"/>
                </a:solidFill>
                <a:latin typeface="Arial" panose="020B0604020202020204" pitchFamily="34" charset="0"/>
                <a:cs typeface="Arial" panose="020B0604020202020204" pitchFamily="34" charset="0"/>
              </a:rPr>
              <a:t>Carinske olakšice - slobodne zone</a:t>
            </a:r>
            <a:r>
              <a:rPr lang="sr-Latn-ME" sz="1400" b="1" spc="-114" dirty="0">
                <a:solidFill>
                  <a:srgbClr val="42824D"/>
                </a:solidFill>
                <a:latin typeface="Arial" panose="020B0604020202020204" pitchFamily="34" charset="0"/>
                <a:cs typeface="Arial" panose="020B0604020202020204" pitchFamily="34" charset="0"/>
              </a:rPr>
              <a:t> (MERT)</a:t>
            </a:r>
            <a:endParaRPr lang="en-GB" sz="1400" b="1" spc="-114" dirty="0">
              <a:solidFill>
                <a:srgbClr val="42824D"/>
              </a:solidFill>
              <a:latin typeface="Arial" panose="020B0604020202020204" pitchFamily="34" charset="0"/>
              <a:cs typeface="Arial" panose="020B0604020202020204" pitchFamily="34" charset="0"/>
            </a:endParaRPr>
          </a:p>
        </p:txBody>
      </p:sp>
      <p:sp>
        <p:nvSpPr>
          <p:cNvPr id="129" name="Rectangle 128">
            <a:extLst>
              <a:ext uri="{FF2B5EF4-FFF2-40B4-BE49-F238E27FC236}">
                <a16:creationId xmlns:a16="http://schemas.microsoft.com/office/drawing/2014/main" id="{580CB8ED-57EC-497E-8E66-B95BA1409CDD}"/>
              </a:ext>
            </a:extLst>
          </p:cNvPr>
          <p:cNvSpPr/>
          <p:nvPr/>
        </p:nvSpPr>
        <p:spPr>
          <a:xfrm>
            <a:off x="2182073" y="1692495"/>
            <a:ext cx="3644615" cy="1384995"/>
          </a:xfrm>
          <a:prstGeom prst="rect">
            <a:avLst/>
          </a:prstGeom>
        </p:spPr>
        <p:txBody>
          <a:bodyPr wrap="square">
            <a:spAutoFit/>
          </a:bodyPr>
          <a:lstStyle/>
          <a:p>
            <a:pPr algn="just"/>
            <a:r>
              <a:rPr lang="en-GB" sz="1050" b="1" dirty="0">
                <a:latin typeface="Arial" panose="020B0604020202020204" pitchFamily="34" charset="0"/>
                <a:ea typeface="Verdana" panose="020B0604030504040204" pitchFamily="34" charset="0"/>
                <a:cs typeface="Arial" panose="020B0604020202020204" pitchFamily="34" charset="0"/>
              </a:rPr>
              <a:t>Za robu unesenu u slobodnu zonu i skladište upotrijebljenu ili potrošenu u skladu sa Zakonom o slobodnim zonama ne plaća se carina i carinske dažbine.</a:t>
            </a:r>
            <a:r>
              <a:rPr lang="sr-Latn-ME" sz="1050" b="1" dirty="0">
                <a:latin typeface="Arial" panose="020B0604020202020204" pitchFamily="34" charset="0"/>
                <a:ea typeface="Verdana" panose="020B0604030504040204" pitchFamily="34" charset="0"/>
                <a:cs typeface="Arial" panose="020B0604020202020204" pitchFamily="34" charset="0"/>
              </a:rPr>
              <a:t> O</a:t>
            </a:r>
            <a:r>
              <a:rPr lang="en-GB" sz="1050" b="1" dirty="0">
                <a:latin typeface="Arial" panose="020B0604020202020204" pitchFamily="34" charset="0"/>
                <a:ea typeface="Verdana" panose="020B0604030504040204" pitchFamily="34" charset="0"/>
                <a:cs typeface="Arial" panose="020B0604020202020204" pitchFamily="34" charset="0"/>
              </a:rPr>
              <a:t>slobođenje od plaćanja PDV-a isporuke proizvoda u slobodnu zonu, slobodna i carinska skladišta i isporuke proizvoda unutar slobodne zone, slobodnih i carinskih skladišta.</a:t>
            </a:r>
            <a:r>
              <a:rPr lang="sr-Latn-ME" sz="1050" b="1" dirty="0">
                <a:latin typeface="Arial" panose="020B0604020202020204" pitchFamily="34" charset="0"/>
                <a:ea typeface="Verdana" panose="020B0604030504040204" pitchFamily="34" charset="0"/>
                <a:cs typeface="Arial" panose="020B0604020202020204" pitchFamily="34" charset="0"/>
              </a:rPr>
              <a:t> </a:t>
            </a:r>
            <a:endParaRPr lang="en-GB" sz="1050" b="1" dirty="0">
              <a:latin typeface="Arial" panose="020B0604020202020204" pitchFamily="34" charset="0"/>
              <a:ea typeface="Verdana" panose="020B0604030504040204" pitchFamily="34" charset="0"/>
              <a:cs typeface="Arial" panose="020B0604020202020204" pitchFamily="34" charset="0"/>
            </a:endParaRPr>
          </a:p>
          <a:p>
            <a:pPr algn="just"/>
            <a:endParaRPr lang="en-GB" sz="1050" b="1" dirty="0">
              <a:latin typeface="Arial" panose="020B0604020202020204" pitchFamily="34" charset="0"/>
              <a:ea typeface="Verdana" panose="020B0604030504040204" pitchFamily="34" charset="0"/>
              <a:cs typeface="Arial" panose="020B0604020202020204" pitchFamily="34" charset="0"/>
            </a:endParaRPr>
          </a:p>
        </p:txBody>
      </p:sp>
      <p:sp>
        <p:nvSpPr>
          <p:cNvPr id="113" name="object 2">
            <a:extLst>
              <a:ext uri="{FF2B5EF4-FFF2-40B4-BE49-F238E27FC236}">
                <a16:creationId xmlns:a16="http://schemas.microsoft.com/office/drawing/2014/main" id="{EC7E09DE-CAC8-4F0E-BE02-0FA54C3FBB6F}"/>
              </a:ext>
            </a:extLst>
          </p:cNvPr>
          <p:cNvSpPr txBox="1">
            <a:spLocks/>
          </p:cNvSpPr>
          <p:nvPr/>
        </p:nvSpPr>
        <p:spPr>
          <a:xfrm>
            <a:off x="1243648" y="499618"/>
            <a:ext cx="9704705" cy="413575"/>
          </a:xfrm>
          <a:prstGeom prst="rect">
            <a:avLst/>
          </a:prstGeom>
        </p:spPr>
        <p:txBody>
          <a:bodyPr vert="horz" wrap="square" lIns="0" tIns="13335" rIns="0" bIns="0" rtlCol="0">
            <a:spAutoFit/>
          </a:bodyPr>
          <a:lstStyle>
            <a:lvl1pPr>
              <a:defRPr sz="3200" b="0" i="0">
                <a:solidFill>
                  <a:schemeClr val="tx1"/>
                </a:solidFill>
                <a:latin typeface="Verdana"/>
                <a:ea typeface="+mj-ea"/>
                <a:cs typeface="Verdana"/>
              </a:defRPr>
            </a:lvl1pPr>
          </a:lstStyle>
          <a:p>
            <a:pPr marL="12700" algn="ctr">
              <a:spcBef>
                <a:spcPts val="105"/>
              </a:spcBef>
            </a:pPr>
            <a:r>
              <a:rPr lang="sr-Latn-ME" sz="2600" b="1" kern="0" spc="-11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lang="sr-Latn-ME" sz="2600" b="1" kern="0"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174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 name="object 20">
            <a:extLst>
              <a:ext uri="{FF2B5EF4-FFF2-40B4-BE49-F238E27FC236}">
                <a16:creationId xmlns:a16="http://schemas.microsoft.com/office/drawing/2014/main" id="{03AE5331-547C-4A6F-975B-06E14D749F0E}"/>
              </a:ext>
            </a:extLst>
          </p:cNvPr>
          <p:cNvSpPr/>
          <p:nvPr/>
        </p:nvSpPr>
        <p:spPr>
          <a:xfrm>
            <a:off x="1934018" y="3492116"/>
            <a:ext cx="0" cy="1327150"/>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4" name="object 23">
            <a:extLst>
              <a:ext uri="{FF2B5EF4-FFF2-40B4-BE49-F238E27FC236}">
                <a16:creationId xmlns:a16="http://schemas.microsoft.com/office/drawing/2014/main" id="{47F98645-7E9F-4C62-B562-71CE49630455}"/>
              </a:ext>
            </a:extLst>
          </p:cNvPr>
          <p:cNvSpPr/>
          <p:nvPr/>
        </p:nvSpPr>
        <p:spPr>
          <a:xfrm>
            <a:off x="7311390" y="3397250"/>
            <a:ext cx="0" cy="1327150"/>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65" name="Group 164">
            <a:extLst>
              <a:ext uri="{FF2B5EF4-FFF2-40B4-BE49-F238E27FC236}">
                <a16:creationId xmlns:a16="http://schemas.microsoft.com/office/drawing/2014/main" id="{299B1473-E7C6-4EC7-9DE9-DED56771EF73}"/>
              </a:ext>
            </a:extLst>
          </p:cNvPr>
          <p:cNvGrpSpPr/>
          <p:nvPr/>
        </p:nvGrpSpPr>
        <p:grpSpPr>
          <a:xfrm>
            <a:off x="6413261" y="3000839"/>
            <a:ext cx="5085957" cy="597408"/>
            <a:chOff x="1178306" y="3042376"/>
            <a:chExt cx="4846320" cy="597408"/>
          </a:xfrm>
        </p:grpSpPr>
        <p:sp>
          <p:nvSpPr>
            <p:cNvPr id="166" name="object 41">
              <a:extLst>
                <a:ext uri="{FF2B5EF4-FFF2-40B4-BE49-F238E27FC236}">
                  <a16:creationId xmlns:a16="http://schemas.microsoft.com/office/drawing/2014/main" id="{7BDAA05C-6D4B-49D9-920B-F52F719758B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7" name="object 43">
              <a:extLst>
                <a:ext uri="{FF2B5EF4-FFF2-40B4-BE49-F238E27FC236}">
                  <a16:creationId xmlns:a16="http://schemas.microsoft.com/office/drawing/2014/main" id="{DDFED141-D6BF-4FA2-834A-4FC5FC5C5013}"/>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168" name="object 24">
            <a:extLst>
              <a:ext uri="{FF2B5EF4-FFF2-40B4-BE49-F238E27FC236}">
                <a16:creationId xmlns:a16="http://schemas.microsoft.com/office/drawing/2014/main" id="{D49E5B9F-2194-4F1F-BA41-A09EAB81789B}"/>
              </a:ext>
            </a:extLst>
          </p:cNvPr>
          <p:cNvSpPr/>
          <p:nvPr/>
        </p:nvSpPr>
        <p:spPr>
          <a:xfrm flipH="1">
            <a:off x="7265671" y="5073649"/>
            <a:ext cx="45719" cy="1547151"/>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9" name="object 21">
            <a:extLst>
              <a:ext uri="{FF2B5EF4-FFF2-40B4-BE49-F238E27FC236}">
                <a16:creationId xmlns:a16="http://schemas.microsoft.com/office/drawing/2014/main" id="{697E5DA4-A2D2-4188-9709-50CB057B4F4F}"/>
              </a:ext>
            </a:extLst>
          </p:cNvPr>
          <p:cNvSpPr/>
          <p:nvPr/>
        </p:nvSpPr>
        <p:spPr>
          <a:xfrm>
            <a:off x="1940238" y="5306391"/>
            <a:ext cx="0" cy="132715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70" name="Group 169">
            <a:extLst>
              <a:ext uri="{FF2B5EF4-FFF2-40B4-BE49-F238E27FC236}">
                <a16:creationId xmlns:a16="http://schemas.microsoft.com/office/drawing/2014/main" id="{4FA28131-B465-4D45-9B35-D1180C355017}"/>
              </a:ext>
            </a:extLst>
          </p:cNvPr>
          <p:cNvGrpSpPr/>
          <p:nvPr/>
        </p:nvGrpSpPr>
        <p:grpSpPr>
          <a:xfrm>
            <a:off x="6470125" y="4712640"/>
            <a:ext cx="4846320" cy="597408"/>
            <a:chOff x="1178306" y="3042376"/>
            <a:chExt cx="4846320" cy="597408"/>
          </a:xfrm>
        </p:grpSpPr>
        <p:sp>
          <p:nvSpPr>
            <p:cNvPr id="171" name="object 41">
              <a:extLst>
                <a:ext uri="{FF2B5EF4-FFF2-40B4-BE49-F238E27FC236}">
                  <a16:creationId xmlns:a16="http://schemas.microsoft.com/office/drawing/2014/main" id="{3168E217-5D5C-44E0-BF61-8D976DEA43B4}"/>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2" name="object 43">
              <a:extLst>
                <a:ext uri="{FF2B5EF4-FFF2-40B4-BE49-F238E27FC236}">
                  <a16:creationId xmlns:a16="http://schemas.microsoft.com/office/drawing/2014/main" id="{9AA94BDD-C14A-4D77-842D-C2CD37626E21}"/>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176" name="Group 175">
            <a:extLst>
              <a:ext uri="{FF2B5EF4-FFF2-40B4-BE49-F238E27FC236}">
                <a16:creationId xmlns:a16="http://schemas.microsoft.com/office/drawing/2014/main" id="{BECA1B6B-935E-4C4C-9431-439AF1F002B4}"/>
              </a:ext>
            </a:extLst>
          </p:cNvPr>
          <p:cNvGrpSpPr/>
          <p:nvPr/>
        </p:nvGrpSpPr>
        <p:grpSpPr>
          <a:xfrm>
            <a:off x="1115230" y="3182587"/>
            <a:ext cx="5080397" cy="2068136"/>
            <a:chOff x="997974" y="3042376"/>
            <a:chExt cx="5080397" cy="2040187"/>
          </a:xfrm>
        </p:grpSpPr>
        <p:sp>
          <p:nvSpPr>
            <p:cNvPr id="177" name="object 41">
              <a:extLst>
                <a:ext uri="{FF2B5EF4-FFF2-40B4-BE49-F238E27FC236}">
                  <a16:creationId xmlns:a16="http://schemas.microsoft.com/office/drawing/2014/main" id="{28AD2282-4CBA-4AA1-A911-1F4E508277D3}"/>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8" name="object 43">
              <a:extLst>
                <a:ext uri="{FF2B5EF4-FFF2-40B4-BE49-F238E27FC236}">
                  <a16:creationId xmlns:a16="http://schemas.microsoft.com/office/drawing/2014/main" id="{1DDA7764-7FD9-4CD6-9AE9-202FD385C34B}"/>
                </a:ext>
              </a:extLst>
            </p:cNvPr>
            <p:cNvSpPr/>
            <p:nvPr/>
          </p:nvSpPr>
          <p:spPr>
            <a:xfrm>
              <a:off x="997974" y="4686921"/>
              <a:ext cx="5080397" cy="395642"/>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lang="pl-PL" sz="1400" b="1" spc="-80" dirty="0">
                <a:solidFill>
                  <a:srgbClr val="16745A"/>
                </a:solidFill>
                <a:latin typeface="Arial" panose="020B0604020202020204" pitchFamily="34" charset="0"/>
                <a:ea typeface="Verdana" panose="020B060403050404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p:txBody>
        </p:sp>
      </p:grpSp>
      <p:sp>
        <p:nvSpPr>
          <p:cNvPr id="181" name="object 18">
            <a:extLst>
              <a:ext uri="{FF2B5EF4-FFF2-40B4-BE49-F238E27FC236}">
                <a16:creationId xmlns:a16="http://schemas.microsoft.com/office/drawing/2014/main" id="{A9075EF9-7D4E-4742-9969-6246FE016B27}"/>
              </a:ext>
            </a:extLst>
          </p:cNvPr>
          <p:cNvSpPr txBox="1"/>
          <p:nvPr/>
        </p:nvSpPr>
        <p:spPr>
          <a:xfrm>
            <a:off x="1911341" y="5253250"/>
            <a:ext cx="3951991" cy="1477328"/>
          </a:xfrm>
          <a:prstGeom prst="rect">
            <a:avLst/>
          </a:prstGeom>
        </p:spPr>
        <p:txBody>
          <a:bodyPr wrap="square">
            <a:spAutoFit/>
          </a:bodyPr>
          <a:lstStyle>
            <a:defPPr>
              <a:defRPr lang="en-US"/>
            </a:defPPr>
            <a:lvl1pPr>
              <a:defRPr sz="1000">
                <a:latin typeface="Arial" panose="020B0604020202020204" pitchFamily="34" charset="0"/>
                <a:ea typeface="Verdana" panose="020B0604030504040204" pitchFamily="34" charset="0"/>
                <a:cs typeface="Arial" panose="020B0604020202020204" pitchFamily="34" charset="0"/>
              </a:defRPr>
            </a:lvl1pPr>
          </a:lstStyle>
          <a:p>
            <a:pPr algn="just"/>
            <a:r>
              <a:rPr lang="sr-Latn-ME" b="1" dirty="0"/>
              <a:t>Jedan od ključnih mehanizama za podršku naučnoistraživačkoj zajednici, u segmentima u kojima se procjenjuje da je najpotrebnija  naučnicima i istraživačima iz Crne Gore. Bliže uslove i postupak za odobravanje i način korišćenja sredstava za inovacionu djelatnost iz stava 1 ovog člana, propisuje organ državne uprave, odnosno jedinica lokalne samouprave koja realizuje program podrške ili fond koji podstiče inovacionu djelatnost, u skladu sa propisima kojima se uređuje državna pomoć.</a:t>
            </a:r>
          </a:p>
        </p:txBody>
      </p:sp>
      <p:sp>
        <p:nvSpPr>
          <p:cNvPr id="182" name="object 19">
            <a:extLst>
              <a:ext uri="{FF2B5EF4-FFF2-40B4-BE49-F238E27FC236}">
                <a16:creationId xmlns:a16="http://schemas.microsoft.com/office/drawing/2014/main" id="{EB843A82-3B00-4F45-AABA-C2CE3621310B}"/>
              </a:ext>
            </a:extLst>
          </p:cNvPr>
          <p:cNvSpPr/>
          <p:nvPr/>
        </p:nvSpPr>
        <p:spPr>
          <a:xfrm>
            <a:off x="1940238" y="1766775"/>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3" name="object 22">
            <a:extLst>
              <a:ext uri="{FF2B5EF4-FFF2-40B4-BE49-F238E27FC236}">
                <a16:creationId xmlns:a16="http://schemas.microsoft.com/office/drawing/2014/main" id="{02B9E88A-2AFA-4578-967F-00684BD43221}"/>
              </a:ext>
            </a:extLst>
          </p:cNvPr>
          <p:cNvSpPr/>
          <p:nvPr/>
        </p:nvSpPr>
        <p:spPr>
          <a:xfrm>
            <a:off x="7260619" y="1664829"/>
            <a:ext cx="45719" cy="1329283"/>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4" name="object 25">
            <a:extLst>
              <a:ext uri="{FF2B5EF4-FFF2-40B4-BE49-F238E27FC236}">
                <a16:creationId xmlns:a16="http://schemas.microsoft.com/office/drawing/2014/main" id="{07DF797F-73B6-4B85-89A6-C43D39332C6B}"/>
              </a:ext>
            </a:extLst>
          </p:cNvPr>
          <p:cNvSpPr/>
          <p:nvPr/>
        </p:nvSpPr>
        <p:spPr>
          <a:xfrm>
            <a:off x="1116193" y="1281683"/>
            <a:ext cx="4361062"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5" name="object 27">
            <a:extLst>
              <a:ext uri="{FF2B5EF4-FFF2-40B4-BE49-F238E27FC236}">
                <a16:creationId xmlns:a16="http://schemas.microsoft.com/office/drawing/2014/main" id="{7C98FBB7-3AE8-4EF4-931A-5F347553D2DF}"/>
              </a:ext>
            </a:extLst>
          </p:cNvPr>
          <p:cNvSpPr/>
          <p:nvPr/>
        </p:nvSpPr>
        <p:spPr>
          <a:xfrm>
            <a:off x="1123201" y="1306690"/>
            <a:ext cx="451745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7" name="object 37">
            <a:extLst>
              <a:ext uri="{FF2B5EF4-FFF2-40B4-BE49-F238E27FC236}">
                <a16:creationId xmlns:a16="http://schemas.microsoft.com/office/drawing/2014/main" id="{EDD5EB91-3845-4522-BB08-4EDC57B5C307}"/>
              </a:ext>
            </a:extLst>
          </p:cNvPr>
          <p:cNvSpPr/>
          <p:nvPr/>
        </p:nvSpPr>
        <p:spPr>
          <a:xfrm>
            <a:off x="6324600" y="1289038"/>
            <a:ext cx="4846320" cy="597408"/>
          </a:xfrm>
          <a:prstGeom prst="rect">
            <a:avLst/>
          </a:prstGeom>
          <a:blipFill>
            <a:blip r:embed="rId4"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8" name="object 38">
            <a:extLst>
              <a:ext uri="{FF2B5EF4-FFF2-40B4-BE49-F238E27FC236}">
                <a16:creationId xmlns:a16="http://schemas.microsoft.com/office/drawing/2014/main" id="{D37B76B1-6FBA-4DF1-BA5A-2D1367896B14}"/>
              </a:ext>
            </a:extLst>
          </p:cNvPr>
          <p:cNvSpPr/>
          <p:nvPr/>
        </p:nvSpPr>
        <p:spPr>
          <a:xfrm>
            <a:off x="6361176" y="1234439"/>
            <a:ext cx="3654552" cy="734567"/>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9" name="object 39">
            <a:extLst>
              <a:ext uri="{FF2B5EF4-FFF2-40B4-BE49-F238E27FC236}">
                <a16:creationId xmlns:a16="http://schemas.microsoft.com/office/drawing/2014/main" id="{7A356D6A-F70B-475D-A5B4-694577CD6F6B}"/>
              </a:ext>
            </a:extLst>
          </p:cNvPr>
          <p:cNvSpPr/>
          <p:nvPr/>
        </p:nvSpPr>
        <p:spPr>
          <a:xfrm>
            <a:off x="6555625" y="1303164"/>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1" name="object 52">
            <a:extLst>
              <a:ext uri="{FF2B5EF4-FFF2-40B4-BE49-F238E27FC236}">
                <a16:creationId xmlns:a16="http://schemas.microsoft.com/office/drawing/2014/main" id="{85FF33CC-6792-4319-ACCB-01D9150C09CA}"/>
              </a:ext>
            </a:extLst>
          </p:cNvPr>
          <p:cNvSpPr txBox="1"/>
          <p:nvPr/>
        </p:nvSpPr>
        <p:spPr>
          <a:xfrm>
            <a:off x="1481519" y="2172895"/>
            <a:ext cx="257938" cy="259045"/>
          </a:xfrm>
          <a:prstGeom prst="rect">
            <a:avLst/>
          </a:prstGeom>
        </p:spPr>
        <p:txBody>
          <a:bodyPr vert="horz" wrap="square" lIns="0" tIns="12700" rIns="0" bIns="0" rtlCol="0">
            <a:spAutoFit/>
          </a:bodyPr>
          <a:lstStyle/>
          <a:p>
            <a:pPr marL="12700">
              <a:lnSpc>
                <a:spcPct val="100000"/>
              </a:lnSpc>
              <a:spcBef>
                <a:spcPts val="100"/>
              </a:spcBef>
            </a:pPr>
            <a:r>
              <a:rPr lang="en-US" sz="1600" dirty="0">
                <a:solidFill>
                  <a:srgbClr val="FFFFFF"/>
                </a:solidFill>
                <a:latin typeface="Arial" panose="020B0604020202020204" pitchFamily="34" charset="0"/>
                <a:cs typeface="Arial" panose="020B0604020202020204" pitchFamily="34" charset="0"/>
              </a:rPr>
              <a:t>31</a:t>
            </a:r>
            <a:endParaRPr sz="1600" dirty="0">
              <a:latin typeface="Arial" panose="020B0604020202020204" pitchFamily="34" charset="0"/>
              <a:cs typeface="Arial" panose="020B0604020202020204" pitchFamily="34" charset="0"/>
            </a:endParaRPr>
          </a:p>
        </p:txBody>
      </p:sp>
      <p:sp>
        <p:nvSpPr>
          <p:cNvPr id="192" name="object 28">
            <a:extLst>
              <a:ext uri="{FF2B5EF4-FFF2-40B4-BE49-F238E27FC236}">
                <a16:creationId xmlns:a16="http://schemas.microsoft.com/office/drawing/2014/main" id="{14A12719-79C1-49F7-973B-14D9F2557A1A}"/>
              </a:ext>
            </a:extLst>
          </p:cNvPr>
          <p:cNvSpPr txBox="1"/>
          <p:nvPr/>
        </p:nvSpPr>
        <p:spPr>
          <a:xfrm>
            <a:off x="6675752" y="3150252"/>
            <a:ext cx="5405191" cy="228268"/>
          </a:xfrm>
          <a:prstGeom prst="rect">
            <a:avLst/>
          </a:prstGeom>
        </p:spPr>
        <p:txBody>
          <a:bodyPr vert="horz" wrap="square" lIns="0" tIns="12700" rIns="0" bIns="0" rtlCol="0">
            <a:spAutoFit/>
          </a:bodyPr>
          <a:lstStyle/>
          <a:p>
            <a:pPr marL="12700" marR="969644" algn="ctr">
              <a:spcBef>
                <a:spcPts val="100"/>
              </a:spcBef>
            </a:pPr>
            <a:r>
              <a:rPr lang="sr-Latn-ME" sz="1400" b="1" spc="-80" dirty="0">
                <a:solidFill>
                  <a:srgbClr val="16745A"/>
                </a:solidFill>
                <a:latin typeface="Arial" panose="020B0604020202020204" pitchFamily="34" charset="0"/>
                <a:ea typeface="Verdana" panose="020B0604030504040204" pitchFamily="34" charset="0"/>
                <a:cs typeface="Arial" panose="020B0604020202020204" pitchFamily="34" charset="0"/>
              </a:rPr>
              <a:t>Podsticajne mjere za istraživanje i inovacije (MINTR)</a:t>
            </a:r>
            <a:endParaRPr lang="en-GB" sz="1400" b="1" spc="-80" dirty="0">
              <a:solidFill>
                <a:srgbClr val="16745A"/>
              </a:solidFill>
              <a:latin typeface="Arial" panose="020B0604020202020204" pitchFamily="34" charset="0"/>
              <a:ea typeface="Verdana" panose="020B0604030504040204" pitchFamily="34" charset="0"/>
              <a:cs typeface="Arial" panose="020B0604020202020204" pitchFamily="34" charset="0"/>
            </a:endParaRPr>
          </a:p>
        </p:txBody>
      </p:sp>
      <p:sp>
        <p:nvSpPr>
          <p:cNvPr id="193" name="Rectangle 192">
            <a:extLst>
              <a:ext uri="{FF2B5EF4-FFF2-40B4-BE49-F238E27FC236}">
                <a16:creationId xmlns:a16="http://schemas.microsoft.com/office/drawing/2014/main" id="{65CDEE38-EEA1-47D5-ABE7-7CC8D4C8BC70}"/>
              </a:ext>
            </a:extLst>
          </p:cNvPr>
          <p:cNvSpPr/>
          <p:nvPr/>
        </p:nvSpPr>
        <p:spPr>
          <a:xfrm>
            <a:off x="7265623" y="3422957"/>
            <a:ext cx="3995883" cy="1384995"/>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Ukupan iznos svih umanjenja, oslobođenja ili olakšica, ostvarenih korišćenjem podsticajnih mjera iz stava 1 ovog člana, za jedno pravno ili fizičko lice, ne može biti veći od 300.000 eura na trogodišnjem nivou. Subjekti inovacione djelatnosti mogu koristiti više podsticajnih mjera istovremeno, pod uslovom da ukupni iznos podsticajnih mjera ne prelazi dozvoljenu granicu, u skladu sa zakonom kojim se uređuje državna pomoć.</a:t>
            </a:r>
          </a:p>
        </p:txBody>
      </p:sp>
      <p:sp>
        <p:nvSpPr>
          <p:cNvPr id="194" name="Rectangle 193">
            <a:extLst>
              <a:ext uri="{FF2B5EF4-FFF2-40B4-BE49-F238E27FC236}">
                <a16:creationId xmlns:a16="http://schemas.microsoft.com/office/drawing/2014/main" id="{85494E78-4257-46CB-ACE2-E11AAABD1C56}"/>
              </a:ext>
            </a:extLst>
          </p:cNvPr>
          <p:cNvSpPr/>
          <p:nvPr/>
        </p:nvSpPr>
        <p:spPr>
          <a:xfrm>
            <a:off x="7286506" y="5192632"/>
            <a:ext cx="4029939" cy="1323439"/>
          </a:xfrm>
          <a:prstGeom prst="rect">
            <a:avLst/>
          </a:prstGeom>
        </p:spPr>
        <p:txBody>
          <a:bodyPr wrap="square">
            <a:spAutoFit/>
          </a:bodyPr>
          <a:lstStyle/>
          <a:p>
            <a:pPr algn="just"/>
            <a:r>
              <a:rPr lang="sr-Latn-ME" sz="1000" b="1" dirty="0">
                <a:latin typeface="Arial" panose="020B0604020202020204" pitchFamily="34" charset="0"/>
                <a:ea typeface="Verdana" panose="020B0604030504040204" pitchFamily="34" charset="0"/>
                <a:cs typeface="Arial" panose="020B0604020202020204" pitchFamily="34" charset="0"/>
              </a:rPr>
              <a:t>Start-ups i spin-off za oslobađaju se od plaćanja doprinosa na teret poslodavca, za period od ukupno tri godine. Lica zapošljena u naučnoistraživačkim ustanovima, koja obavljaju inovacionu djelatnost. Lica angažovana na naučnoistraživačkim i inovativnim projektima ili programima. Lica koja obavljaju inovativnu aktivnost za potrebe stranih pranvih lica (freelancers) čiji doprinosi se umanjuju u iznosu od 80% od obračunatih doprinosa za obavezno socijalno osiguranje.</a:t>
            </a:r>
            <a:endParaRPr lang="en-GB" sz="1000" b="1" dirty="0">
              <a:latin typeface="Arial" panose="020B0604020202020204" pitchFamily="34" charset="0"/>
              <a:ea typeface="Verdana" panose="020B0604030504040204" pitchFamily="34" charset="0"/>
              <a:cs typeface="Arial" panose="020B0604020202020204" pitchFamily="34" charset="0"/>
            </a:endParaRPr>
          </a:p>
        </p:txBody>
      </p:sp>
      <p:sp>
        <p:nvSpPr>
          <p:cNvPr id="195" name="object 28">
            <a:extLst>
              <a:ext uri="{FF2B5EF4-FFF2-40B4-BE49-F238E27FC236}">
                <a16:creationId xmlns:a16="http://schemas.microsoft.com/office/drawing/2014/main" id="{91B52FCB-A75D-4065-9957-9F3673AFCE83}"/>
              </a:ext>
            </a:extLst>
          </p:cNvPr>
          <p:cNvSpPr txBox="1"/>
          <p:nvPr/>
        </p:nvSpPr>
        <p:spPr>
          <a:xfrm>
            <a:off x="6716675" y="4880869"/>
            <a:ext cx="4347974" cy="197490"/>
          </a:xfrm>
          <a:prstGeom prst="rect">
            <a:avLst/>
          </a:prstGeom>
        </p:spPr>
        <p:txBody>
          <a:bodyPr vert="horz" wrap="square" lIns="0" tIns="12700" rIns="0" bIns="0" rtlCol="0">
            <a:spAutoFit/>
          </a:bodyPr>
          <a:lstStyle/>
          <a:p>
            <a:pPr marL="12700" algn="ctr">
              <a:lnSpc>
                <a:spcPct val="100000"/>
              </a:lnSpc>
              <a:spcBef>
                <a:spcPts val="100"/>
              </a:spcBef>
            </a:pPr>
            <a:r>
              <a:rPr lang="pl-PL" sz="1200" b="1" spc="-114" dirty="0">
                <a:latin typeface="Arial" panose="020B0604020202020204" pitchFamily="34" charset="0"/>
                <a:cs typeface="Arial" panose="020B0604020202020204" pitchFamily="34" charset="0"/>
              </a:rPr>
              <a:t>Oslobađanje od doprinosa za obavezno socijalno osiguranje (MINTR)</a:t>
            </a:r>
            <a:endParaRPr lang="en-GB" sz="1200" b="1" spc="-114" dirty="0">
              <a:latin typeface="Arial" panose="020B0604020202020204" pitchFamily="34" charset="0"/>
              <a:cs typeface="Arial" panose="020B0604020202020204" pitchFamily="34" charset="0"/>
            </a:endParaRPr>
          </a:p>
        </p:txBody>
      </p:sp>
      <p:grpSp>
        <p:nvGrpSpPr>
          <p:cNvPr id="200" name="Group 199">
            <a:extLst>
              <a:ext uri="{FF2B5EF4-FFF2-40B4-BE49-F238E27FC236}">
                <a16:creationId xmlns:a16="http://schemas.microsoft.com/office/drawing/2014/main" id="{172DF1DA-2E7E-4053-83CD-39F2B51971F5}"/>
              </a:ext>
            </a:extLst>
          </p:cNvPr>
          <p:cNvGrpSpPr/>
          <p:nvPr/>
        </p:nvGrpSpPr>
        <p:grpSpPr>
          <a:xfrm>
            <a:off x="997694" y="5402234"/>
            <a:ext cx="1024758" cy="983768"/>
            <a:chOff x="1098488" y="5269519"/>
            <a:chExt cx="1024758" cy="983768"/>
          </a:xfrm>
        </p:grpSpPr>
        <p:sp>
          <p:nvSpPr>
            <p:cNvPr id="201" name="object 5">
              <a:extLst>
                <a:ext uri="{FF2B5EF4-FFF2-40B4-BE49-F238E27FC236}">
                  <a16:creationId xmlns:a16="http://schemas.microsoft.com/office/drawing/2014/main" id="{C7090992-FBBE-446D-A6BD-9252EDFD961E}"/>
                </a:ext>
              </a:extLst>
            </p:cNvPr>
            <p:cNvSpPr/>
            <p:nvPr/>
          </p:nvSpPr>
          <p:spPr>
            <a:xfrm>
              <a:off x="1098488" y="5269519"/>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2" name="object 6">
              <a:extLst>
                <a:ext uri="{FF2B5EF4-FFF2-40B4-BE49-F238E27FC236}">
                  <a16:creationId xmlns:a16="http://schemas.microsoft.com/office/drawing/2014/main" id="{5062BE32-7CE8-478A-B64F-67639486C7B9}"/>
                </a:ext>
              </a:extLst>
            </p:cNvPr>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3" name="object 7">
              <a:extLst>
                <a:ext uri="{FF2B5EF4-FFF2-40B4-BE49-F238E27FC236}">
                  <a16:creationId xmlns:a16="http://schemas.microsoft.com/office/drawing/2014/main" id="{3470C53A-0315-4A3F-9009-E5AFA75EB0EE}"/>
                </a:ext>
              </a:extLst>
            </p:cNvPr>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29</a:t>
              </a:r>
              <a:endParaRPr sz="1800" dirty="0">
                <a:latin typeface="Arial" panose="020B0604020202020204" pitchFamily="34" charset="0"/>
                <a:cs typeface="Arial" panose="020B0604020202020204" pitchFamily="34" charset="0"/>
              </a:endParaRPr>
            </a:p>
          </p:txBody>
        </p:sp>
      </p:grpSp>
      <p:grpSp>
        <p:nvGrpSpPr>
          <p:cNvPr id="204" name="Group 203">
            <a:extLst>
              <a:ext uri="{FF2B5EF4-FFF2-40B4-BE49-F238E27FC236}">
                <a16:creationId xmlns:a16="http://schemas.microsoft.com/office/drawing/2014/main" id="{D0FAE5B0-69A7-47FB-84D9-7EAB3189AD90}"/>
              </a:ext>
            </a:extLst>
          </p:cNvPr>
          <p:cNvGrpSpPr/>
          <p:nvPr/>
        </p:nvGrpSpPr>
        <p:grpSpPr>
          <a:xfrm>
            <a:off x="6293642" y="1824990"/>
            <a:ext cx="1024758" cy="983768"/>
            <a:chOff x="6181028" y="1906051"/>
            <a:chExt cx="1024758" cy="983768"/>
          </a:xfrm>
        </p:grpSpPr>
        <p:sp>
          <p:nvSpPr>
            <p:cNvPr id="205" name="object 8">
              <a:extLst>
                <a:ext uri="{FF2B5EF4-FFF2-40B4-BE49-F238E27FC236}">
                  <a16:creationId xmlns:a16="http://schemas.microsoft.com/office/drawing/2014/main" id="{AE31CD89-9C50-4043-BAB2-56F27648F22F}"/>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6" name="object 9">
              <a:extLst>
                <a:ext uri="{FF2B5EF4-FFF2-40B4-BE49-F238E27FC236}">
                  <a16:creationId xmlns:a16="http://schemas.microsoft.com/office/drawing/2014/main" id="{D56029E0-89C2-48A9-9815-C250DC4408EA}"/>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7" name="object 10">
              <a:extLst>
                <a:ext uri="{FF2B5EF4-FFF2-40B4-BE49-F238E27FC236}">
                  <a16:creationId xmlns:a16="http://schemas.microsoft.com/office/drawing/2014/main" id="{05C3A836-92DE-4B8F-A6F4-5E3BB3B6E076}"/>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26</a:t>
              </a:r>
              <a:endParaRPr sz="1800" dirty="0">
                <a:latin typeface="Arial" panose="020B0604020202020204" pitchFamily="34" charset="0"/>
                <a:cs typeface="Arial" panose="020B0604020202020204" pitchFamily="34" charset="0"/>
              </a:endParaRPr>
            </a:p>
          </p:txBody>
        </p:sp>
      </p:grpSp>
      <p:grpSp>
        <p:nvGrpSpPr>
          <p:cNvPr id="208" name="Group 207">
            <a:extLst>
              <a:ext uri="{FF2B5EF4-FFF2-40B4-BE49-F238E27FC236}">
                <a16:creationId xmlns:a16="http://schemas.microsoft.com/office/drawing/2014/main" id="{0531A297-1FB1-403F-B8BA-A95A7E64E03D}"/>
              </a:ext>
            </a:extLst>
          </p:cNvPr>
          <p:cNvGrpSpPr/>
          <p:nvPr/>
        </p:nvGrpSpPr>
        <p:grpSpPr>
          <a:xfrm>
            <a:off x="6305825" y="3568666"/>
            <a:ext cx="1024758" cy="983768"/>
            <a:chOff x="6181028" y="3588546"/>
            <a:chExt cx="1024758" cy="983768"/>
          </a:xfrm>
        </p:grpSpPr>
        <p:sp>
          <p:nvSpPr>
            <p:cNvPr id="209" name="object 11">
              <a:extLst>
                <a:ext uri="{FF2B5EF4-FFF2-40B4-BE49-F238E27FC236}">
                  <a16:creationId xmlns:a16="http://schemas.microsoft.com/office/drawing/2014/main" id="{E105BF70-ED17-4A30-80BF-8E0D54176AFE}"/>
                </a:ext>
              </a:extLst>
            </p:cNvPr>
            <p:cNvSpPr/>
            <p:nvPr/>
          </p:nvSpPr>
          <p:spPr>
            <a:xfrm>
              <a:off x="6181028" y="3588546"/>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0" name="object 12">
              <a:extLst>
                <a:ext uri="{FF2B5EF4-FFF2-40B4-BE49-F238E27FC236}">
                  <a16:creationId xmlns:a16="http://schemas.microsoft.com/office/drawing/2014/main" id="{9EBE39E2-8BDE-440F-81A7-8CB4ED2C9A22}"/>
                </a:ext>
              </a:extLst>
            </p:cNvPr>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1" name="object 13">
              <a:extLst>
                <a:ext uri="{FF2B5EF4-FFF2-40B4-BE49-F238E27FC236}">
                  <a16:creationId xmlns:a16="http://schemas.microsoft.com/office/drawing/2014/main" id="{E66864A6-28FE-4CC3-882A-CDE10FAD6E03}"/>
                </a:ext>
              </a:extLst>
            </p:cNvPr>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28</a:t>
              </a:r>
              <a:endParaRPr sz="1800" dirty="0">
                <a:latin typeface="Arial" panose="020B0604020202020204" pitchFamily="34" charset="0"/>
                <a:cs typeface="Arial" panose="020B0604020202020204" pitchFamily="34" charset="0"/>
              </a:endParaRPr>
            </a:p>
          </p:txBody>
        </p:sp>
      </p:grpSp>
      <p:grpSp>
        <p:nvGrpSpPr>
          <p:cNvPr id="212" name="Group 211">
            <a:extLst>
              <a:ext uri="{FF2B5EF4-FFF2-40B4-BE49-F238E27FC236}">
                <a16:creationId xmlns:a16="http://schemas.microsoft.com/office/drawing/2014/main" id="{0BEEA076-C267-41B4-AD6A-BFB8E506D0A7}"/>
              </a:ext>
            </a:extLst>
          </p:cNvPr>
          <p:cNvGrpSpPr/>
          <p:nvPr/>
        </p:nvGrpSpPr>
        <p:grpSpPr>
          <a:xfrm>
            <a:off x="6293642" y="5289369"/>
            <a:ext cx="1024758" cy="983768"/>
            <a:chOff x="6181028" y="5269519"/>
            <a:chExt cx="1024758" cy="983768"/>
          </a:xfrm>
        </p:grpSpPr>
        <p:sp>
          <p:nvSpPr>
            <p:cNvPr id="213" name="object 14">
              <a:extLst>
                <a:ext uri="{FF2B5EF4-FFF2-40B4-BE49-F238E27FC236}">
                  <a16:creationId xmlns:a16="http://schemas.microsoft.com/office/drawing/2014/main" id="{09861DAB-7F95-4A41-A504-A81F01F74705}"/>
                </a:ext>
              </a:extLst>
            </p:cNvPr>
            <p:cNvSpPr/>
            <p:nvPr/>
          </p:nvSpPr>
          <p:spPr>
            <a:xfrm>
              <a:off x="6181028" y="5269519"/>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4" name="object 15">
              <a:extLst>
                <a:ext uri="{FF2B5EF4-FFF2-40B4-BE49-F238E27FC236}">
                  <a16:creationId xmlns:a16="http://schemas.microsoft.com/office/drawing/2014/main" id="{8276040B-0990-432C-A24F-2A7BF88AF489}"/>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5" name="object 16">
              <a:extLst>
                <a:ext uri="{FF2B5EF4-FFF2-40B4-BE49-F238E27FC236}">
                  <a16:creationId xmlns:a16="http://schemas.microsoft.com/office/drawing/2014/main" id="{C6CFA036-540B-4D60-B18D-8D00D0947EDB}"/>
                </a:ext>
              </a:extLst>
            </p:cNvPr>
            <p:cNvSpPr txBox="1"/>
            <p:nvPr/>
          </p:nvSpPr>
          <p:spPr>
            <a:xfrm>
              <a:off x="6551895"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en-US" dirty="0">
                  <a:solidFill>
                    <a:srgbClr val="FFFFFF"/>
                  </a:solidFill>
                  <a:latin typeface="Arial" panose="020B0604020202020204" pitchFamily="34" charset="0"/>
                  <a:cs typeface="Arial" panose="020B0604020202020204" pitchFamily="34" charset="0"/>
                </a:rPr>
                <a:t>3</a:t>
              </a:r>
              <a:r>
                <a:rPr lang="sr-Latn-ME" dirty="0">
                  <a:solidFill>
                    <a:srgbClr val="FFFFFF"/>
                  </a:solidFill>
                  <a:latin typeface="Arial" panose="020B0604020202020204" pitchFamily="34" charset="0"/>
                  <a:cs typeface="Arial" panose="020B0604020202020204" pitchFamily="34" charset="0"/>
                </a:rPr>
                <a:t>0</a:t>
              </a:r>
              <a:endParaRPr sz="1800" dirty="0">
                <a:latin typeface="Arial" panose="020B0604020202020204" pitchFamily="34" charset="0"/>
                <a:cs typeface="Arial" panose="020B0604020202020204" pitchFamily="34" charset="0"/>
              </a:endParaRPr>
            </a:p>
          </p:txBody>
        </p:sp>
      </p:grpSp>
      <p:grpSp>
        <p:nvGrpSpPr>
          <p:cNvPr id="216" name="Group 215">
            <a:extLst>
              <a:ext uri="{FF2B5EF4-FFF2-40B4-BE49-F238E27FC236}">
                <a16:creationId xmlns:a16="http://schemas.microsoft.com/office/drawing/2014/main" id="{7FB60D44-FD3F-47D4-9750-5E6192A12F2E}"/>
              </a:ext>
            </a:extLst>
          </p:cNvPr>
          <p:cNvGrpSpPr/>
          <p:nvPr/>
        </p:nvGrpSpPr>
        <p:grpSpPr>
          <a:xfrm>
            <a:off x="995331" y="3543154"/>
            <a:ext cx="1083876" cy="1072239"/>
            <a:chOff x="1039367" y="3430523"/>
            <a:chExt cx="1083876" cy="1072239"/>
          </a:xfrm>
        </p:grpSpPr>
        <p:sp>
          <p:nvSpPr>
            <p:cNvPr id="217" name="object 49">
              <a:extLst>
                <a:ext uri="{FF2B5EF4-FFF2-40B4-BE49-F238E27FC236}">
                  <a16:creationId xmlns:a16="http://schemas.microsoft.com/office/drawing/2014/main" id="{89FEC98C-6DBA-4ADA-ABEF-4ED9ECCE77F1}"/>
                </a:ext>
              </a:extLst>
            </p:cNvPr>
            <p:cNvSpPr/>
            <p:nvPr/>
          </p:nvSpPr>
          <p:spPr>
            <a:xfrm>
              <a:off x="1039367" y="3430523"/>
              <a:ext cx="1083876" cy="1072239"/>
            </a:xfrm>
            <a:prstGeom prst="rect">
              <a:avLst/>
            </a:prstGeom>
            <a:blipFill>
              <a:blip r:embed="rId7"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8" name="object 50">
              <a:extLst>
                <a:ext uri="{FF2B5EF4-FFF2-40B4-BE49-F238E27FC236}">
                  <a16:creationId xmlns:a16="http://schemas.microsoft.com/office/drawing/2014/main" id="{25D85EAC-2106-425A-9C55-105056E30E3F}"/>
                </a:ext>
              </a:extLst>
            </p:cNvPr>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9" name="object 51">
              <a:extLst>
                <a:ext uri="{FF2B5EF4-FFF2-40B4-BE49-F238E27FC236}">
                  <a16:creationId xmlns:a16="http://schemas.microsoft.com/office/drawing/2014/main" id="{95FADB67-BF3E-4FD9-8EE7-3F470A37F1C7}"/>
                </a:ext>
              </a:extLst>
            </p:cNvPr>
            <p:cNvSpPr txBox="1"/>
            <p:nvPr/>
          </p:nvSpPr>
          <p:spPr>
            <a:xfrm>
              <a:off x="1445765" y="3816782"/>
              <a:ext cx="293691"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27</a:t>
              </a:r>
              <a:endParaRPr sz="1800" dirty="0">
                <a:latin typeface="Arial" panose="020B0604020202020204" pitchFamily="34" charset="0"/>
                <a:cs typeface="Arial" panose="020B0604020202020204" pitchFamily="34" charset="0"/>
              </a:endParaRPr>
            </a:p>
          </p:txBody>
        </p:sp>
      </p:grpSp>
      <p:grpSp>
        <p:nvGrpSpPr>
          <p:cNvPr id="220" name="Group 219">
            <a:extLst>
              <a:ext uri="{FF2B5EF4-FFF2-40B4-BE49-F238E27FC236}">
                <a16:creationId xmlns:a16="http://schemas.microsoft.com/office/drawing/2014/main" id="{FD93B8A8-FEA4-4690-B254-F3B60D78BFBF}"/>
              </a:ext>
            </a:extLst>
          </p:cNvPr>
          <p:cNvGrpSpPr/>
          <p:nvPr/>
        </p:nvGrpSpPr>
        <p:grpSpPr>
          <a:xfrm>
            <a:off x="1025483" y="1853324"/>
            <a:ext cx="1024758" cy="983768"/>
            <a:chOff x="1080200" y="1906051"/>
            <a:chExt cx="1024758" cy="983768"/>
          </a:xfrm>
        </p:grpSpPr>
        <p:sp>
          <p:nvSpPr>
            <p:cNvPr id="221" name="object 3">
              <a:extLst>
                <a:ext uri="{FF2B5EF4-FFF2-40B4-BE49-F238E27FC236}">
                  <a16:creationId xmlns:a16="http://schemas.microsoft.com/office/drawing/2014/main" id="{FF6EBB98-517E-4FFB-A2FB-8E31A0A68C21}"/>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2" name="object 4">
              <a:extLst>
                <a:ext uri="{FF2B5EF4-FFF2-40B4-BE49-F238E27FC236}">
                  <a16:creationId xmlns:a16="http://schemas.microsoft.com/office/drawing/2014/main" id="{EE099D5E-91D7-42A2-BBE6-8853209CB556}"/>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3" name="object 52">
              <a:extLst>
                <a:ext uri="{FF2B5EF4-FFF2-40B4-BE49-F238E27FC236}">
                  <a16:creationId xmlns:a16="http://schemas.microsoft.com/office/drawing/2014/main" id="{05FE02BB-E0DA-48F7-8077-1CC423625AA4}"/>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25</a:t>
              </a:r>
              <a:endParaRPr sz="1800" dirty="0">
                <a:latin typeface="Arial" panose="020B0604020202020204" pitchFamily="34" charset="0"/>
                <a:cs typeface="Arial" panose="020B0604020202020204" pitchFamily="34" charset="0"/>
              </a:endParaRPr>
            </a:p>
          </p:txBody>
        </p:sp>
      </p:grpSp>
      <p:sp>
        <p:nvSpPr>
          <p:cNvPr id="224" name="object 2">
            <a:extLst>
              <a:ext uri="{FF2B5EF4-FFF2-40B4-BE49-F238E27FC236}">
                <a16:creationId xmlns:a16="http://schemas.microsoft.com/office/drawing/2014/main" id="{BEFFFB73-22AC-4C94-A50C-AA826F2F5F32}"/>
              </a:ext>
            </a:extLst>
          </p:cNvPr>
          <p:cNvSpPr txBox="1">
            <a:spLocks noGrp="1"/>
          </p:cNvSpPr>
          <p:nvPr>
            <p:ph type="title"/>
          </p:nvPr>
        </p:nvSpPr>
        <p:spPr>
          <a:xfrm>
            <a:off x="1243648" y="49961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0F706B2A-5AE9-434F-A8CD-056BF876BEE6}"/>
              </a:ext>
            </a:extLst>
          </p:cNvPr>
          <p:cNvGrpSpPr/>
          <p:nvPr/>
        </p:nvGrpSpPr>
        <p:grpSpPr>
          <a:xfrm>
            <a:off x="1133466" y="3020613"/>
            <a:ext cx="4733800" cy="597408"/>
            <a:chOff x="1178306" y="3042376"/>
            <a:chExt cx="4846320" cy="597408"/>
          </a:xfrm>
        </p:grpSpPr>
        <p:sp>
          <p:nvSpPr>
            <p:cNvPr id="64" name="object 41">
              <a:extLst>
                <a:ext uri="{FF2B5EF4-FFF2-40B4-BE49-F238E27FC236}">
                  <a16:creationId xmlns:a16="http://schemas.microsoft.com/office/drawing/2014/main" id="{7F441F56-AF6E-4200-B818-D8BE368B6891}"/>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5" name="object 43">
              <a:extLst>
                <a:ext uri="{FF2B5EF4-FFF2-40B4-BE49-F238E27FC236}">
                  <a16:creationId xmlns:a16="http://schemas.microsoft.com/office/drawing/2014/main" id="{37A29E5D-0412-4D0E-854F-7F507F0DFA8C}"/>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9F6494C8-9824-492B-953F-EFE6822C0B1C}"/>
              </a:ext>
            </a:extLst>
          </p:cNvPr>
          <p:cNvSpPr txBox="1"/>
          <p:nvPr/>
        </p:nvSpPr>
        <p:spPr>
          <a:xfrm>
            <a:off x="1206973" y="3120334"/>
            <a:ext cx="4626163" cy="276999"/>
          </a:xfrm>
          <a:prstGeom prst="rect">
            <a:avLst/>
          </a:prstGeom>
          <a:noFill/>
        </p:spPr>
        <p:txBody>
          <a:bodyPr wrap="square" rtlCol="0">
            <a:spAutoFit/>
          </a:bodyPr>
          <a:lstStyle/>
          <a:p>
            <a:r>
              <a:rPr lang="sr-Latn-ME" sz="1200" b="1" dirty="0">
                <a:latin typeface="Arial" panose="020B0604020202020204" pitchFamily="34" charset="0"/>
                <a:cs typeface="Arial" panose="020B0604020202020204" pitchFamily="34" charset="0"/>
              </a:rPr>
              <a:t>Poreske olakšice za naučnoistraživačku djelatnost (MINTR)</a:t>
            </a:r>
            <a:endParaRPr lang="en-US" sz="1200" b="1"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1FAA91E-015E-41E5-B131-91C4AE45FA4C}"/>
              </a:ext>
            </a:extLst>
          </p:cNvPr>
          <p:cNvSpPr txBox="1"/>
          <p:nvPr/>
        </p:nvSpPr>
        <p:spPr>
          <a:xfrm>
            <a:off x="1896921" y="3648416"/>
            <a:ext cx="3893060" cy="938719"/>
          </a:xfrm>
          <a:prstGeom prst="rect">
            <a:avLst/>
          </a:prstGeom>
          <a:noFill/>
        </p:spPr>
        <p:txBody>
          <a:bodyPr wrap="square">
            <a:spAutoFit/>
          </a:bodyPr>
          <a:lstStyle/>
          <a:p>
            <a:pPr algn="just"/>
            <a:r>
              <a:rPr lang="sr-Latn-ME" sz="1100" b="1" dirty="0">
                <a:latin typeface="Arial" panose="020B0604020202020204" pitchFamily="34" charset="0"/>
                <a:cs typeface="Arial" panose="020B0604020202020204" pitchFamily="34" charset="0"/>
              </a:rPr>
              <a:t>Oprema koja služi za naučnoistraživačku djelatnost, koja se dobija kao donacija iz inostranstva ili se kupuje u inostranstvu može se osloboditi plaćanja carine i poreza na dodatnu vrijednost, na osnovu mišljenja Ministarstva.</a:t>
            </a:r>
          </a:p>
        </p:txBody>
      </p:sp>
      <p:sp>
        <p:nvSpPr>
          <p:cNvPr id="70" name="object 28">
            <a:extLst>
              <a:ext uri="{FF2B5EF4-FFF2-40B4-BE49-F238E27FC236}">
                <a16:creationId xmlns:a16="http://schemas.microsoft.com/office/drawing/2014/main" id="{A67E0FB1-83D3-4D0D-A8D8-8A2837DA19B4}"/>
              </a:ext>
            </a:extLst>
          </p:cNvPr>
          <p:cNvSpPr txBox="1"/>
          <p:nvPr/>
        </p:nvSpPr>
        <p:spPr>
          <a:xfrm>
            <a:off x="6567966" y="1366549"/>
            <a:ext cx="4603570" cy="228268"/>
          </a:xfrm>
          <a:prstGeom prst="rect">
            <a:avLst/>
          </a:prstGeom>
        </p:spPr>
        <p:txBody>
          <a:bodyPr vert="horz" wrap="square" lIns="0" tIns="12700" rIns="0" bIns="0" rtlCol="0">
            <a:spAutoFit/>
          </a:bodyPr>
          <a:lstStyle/>
          <a:p>
            <a:pPr marL="12700" algn="ctr">
              <a:lnSpc>
                <a:spcPct val="100000"/>
              </a:lnSpc>
              <a:spcBef>
                <a:spcPts val="100"/>
              </a:spcBef>
            </a:pPr>
            <a:r>
              <a:rPr lang="pl-PL" sz="1400" b="1" spc="-114" dirty="0">
                <a:latin typeface="Arial" panose="020B0604020202020204" pitchFamily="34" charset="0"/>
                <a:cs typeface="Arial" panose="020B0604020202020204" pitchFamily="34" charset="0"/>
              </a:rPr>
              <a:t>Program razvoja poljoprivrede IPARD II (MPŠV)</a:t>
            </a:r>
            <a:endParaRPr lang="en-GB" sz="1400" b="1" spc="-114" dirty="0">
              <a:latin typeface="Arial" panose="020B0604020202020204" pitchFamily="34" charset="0"/>
              <a:cs typeface="Arial" panose="020B0604020202020204" pitchFamily="34" charset="0"/>
            </a:endParaRPr>
          </a:p>
        </p:txBody>
      </p:sp>
      <p:sp>
        <p:nvSpPr>
          <p:cNvPr id="72" name="object 28">
            <a:extLst>
              <a:ext uri="{FF2B5EF4-FFF2-40B4-BE49-F238E27FC236}">
                <a16:creationId xmlns:a16="http://schemas.microsoft.com/office/drawing/2014/main" id="{40EDC402-FE0D-429D-9B76-C031706C91FB}"/>
              </a:ext>
            </a:extLst>
          </p:cNvPr>
          <p:cNvSpPr txBox="1"/>
          <p:nvPr/>
        </p:nvSpPr>
        <p:spPr>
          <a:xfrm>
            <a:off x="1194369" y="1375146"/>
            <a:ext cx="4347974" cy="228268"/>
          </a:xfrm>
          <a:prstGeom prst="rect">
            <a:avLst/>
          </a:prstGeom>
        </p:spPr>
        <p:txBody>
          <a:bodyPr vert="horz" wrap="square" lIns="0" tIns="12700" rIns="0" bIns="0" rtlCol="0">
            <a:spAutoFit/>
          </a:bodyPr>
          <a:lstStyle/>
          <a:p>
            <a:pPr marL="12700" algn="ctr">
              <a:lnSpc>
                <a:spcPct val="100000"/>
              </a:lnSpc>
              <a:spcBef>
                <a:spcPts val="100"/>
              </a:spcBef>
            </a:pPr>
            <a:r>
              <a:rPr lang="sr-Latn-ME" sz="1400" b="1" spc="-114" dirty="0">
                <a:solidFill>
                  <a:srgbClr val="305E38"/>
                </a:solidFill>
                <a:latin typeface="Arial" panose="020B0604020202020204" pitchFamily="34" charset="0"/>
                <a:cs typeface="Arial" panose="020B0604020202020204" pitchFamily="34" charset="0"/>
              </a:rPr>
              <a:t>Subvencije za razvoj poljoprivrede i ruralnih područja (MPŠV)</a:t>
            </a:r>
          </a:p>
        </p:txBody>
      </p:sp>
      <p:sp>
        <p:nvSpPr>
          <p:cNvPr id="73" name="Rectangle 72">
            <a:extLst>
              <a:ext uri="{FF2B5EF4-FFF2-40B4-BE49-F238E27FC236}">
                <a16:creationId xmlns:a16="http://schemas.microsoft.com/office/drawing/2014/main" id="{DF521E88-B802-4F76-A6A7-49C153856333}"/>
              </a:ext>
            </a:extLst>
          </p:cNvPr>
          <p:cNvSpPr/>
          <p:nvPr/>
        </p:nvSpPr>
        <p:spPr>
          <a:xfrm>
            <a:off x="1905829" y="1757743"/>
            <a:ext cx="3761683" cy="1169551"/>
          </a:xfrm>
          <a:prstGeom prst="rect">
            <a:avLst/>
          </a:prstGeom>
        </p:spPr>
        <p:txBody>
          <a:bodyPr wrap="square">
            <a:spAutoFit/>
          </a:bodyPr>
          <a:lstStyle/>
          <a:p>
            <a:pPr algn="just"/>
            <a:r>
              <a:rPr lang="sr-Latn-ME" sz="1000" b="1" dirty="0">
                <a:latin typeface="Arial" panose="020B0604020202020204" pitchFamily="34" charset="0"/>
                <a:ea typeface="Verdana" panose="020B0604030504040204" pitchFamily="34" charset="0"/>
                <a:cs typeface="Arial" panose="020B0604020202020204" pitchFamily="34" charset="0"/>
              </a:rPr>
              <a:t>Mjere Agrobudžeta putem kojih crnogorski poljoprivrednici mogu dobiti podršku kroz različite mjere i programe definisane Agrobudžetom u obliku direktnih plaćanja i kroz podršku investicijama u biljnu i stočarsku proizvodnju. Podrška se pruža proizvođačima prema uslovima utvrđenim Agrobudžetom. Iznos Agrobudžeta se mijenja na godišnjoj osnovi.</a:t>
            </a:r>
          </a:p>
        </p:txBody>
      </p:sp>
      <p:sp>
        <p:nvSpPr>
          <p:cNvPr id="66" name="TextBox 65">
            <a:extLst>
              <a:ext uri="{FF2B5EF4-FFF2-40B4-BE49-F238E27FC236}">
                <a16:creationId xmlns:a16="http://schemas.microsoft.com/office/drawing/2014/main" id="{0DBB24B9-3C54-4A0B-99AB-9A76937463E4}"/>
              </a:ext>
            </a:extLst>
          </p:cNvPr>
          <p:cNvSpPr txBox="1"/>
          <p:nvPr/>
        </p:nvSpPr>
        <p:spPr>
          <a:xfrm>
            <a:off x="7234564" y="1643977"/>
            <a:ext cx="4027957" cy="1477328"/>
          </a:xfrm>
          <a:prstGeom prst="rect">
            <a:avLst/>
          </a:prstGeom>
          <a:noFill/>
        </p:spPr>
        <p:txBody>
          <a:bodyPr wrap="square">
            <a:spAutoFit/>
          </a:bodyPr>
          <a:lstStyle/>
          <a:p>
            <a:pPr algn="just"/>
            <a:r>
              <a:rPr lang="sr-Latn-ME" sz="1000" b="1" dirty="0">
                <a:latin typeface="Arial" panose="020B0604020202020204" pitchFamily="34" charset="0"/>
                <a:cs typeface="Arial" panose="020B0604020202020204" pitchFamily="34" charset="0"/>
              </a:rPr>
              <a:t>Mjera 1 investicije u fizički kapital poljoprivrednih gazdinstava; Mjera 3 Investicije u fizički kapital za preradu i marketnig poljoprivrednih i ribljih proizvoda; Mjera 7 Diverzifikacija gazdinstva i razvoj poslovanja. Kroz pomenute mjere pruža se bespovratna podrška, korisnicima koji ispunjavaju uslove definisane Javnim pozivima i Uredbom o realizaciji i postupku korišćenja sredstava iz instrumenata pretpristupne pomoći EU (IPARD II program) 75% podrške je iz sredstava EU, a 25% nacionalnih sredstava.</a:t>
            </a:r>
            <a:endParaRPr lang="en-US" sz="1000" b="1"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47594B5-0C28-4102-87F9-CB623831FEFB}"/>
              </a:ext>
            </a:extLst>
          </p:cNvPr>
          <p:cNvSpPr txBox="1"/>
          <p:nvPr/>
        </p:nvSpPr>
        <p:spPr>
          <a:xfrm>
            <a:off x="1194369" y="4888724"/>
            <a:ext cx="5053553" cy="276999"/>
          </a:xfrm>
          <a:prstGeom prst="rect">
            <a:avLst/>
          </a:prstGeom>
          <a:noFill/>
        </p:spPr>
        <p:txBody>
          <a:bodyPr wrap="square" rtlCol="0">
            <a:spAutoFit/>
          </a:bodyPr>
          <a:lstStyle/>
          <a:p>
            <a:r>
              <a:rPr lang="sr-Latn-ME" sz="1200" b="1" dirty="0">
                <a:solidFill>
                  <a:srgbClr val="42824D"/>
                </a:solidFill>
                <a:latin typeface="Arial" panose="020B0604020202020204" pitchFamily="34" charset="0"/>
                <a:cs typeface="Arial" panose="020B0604020202020204" pitchFamily="34" charset="0"/>
              </a:rPr>
              <a:t>Kofinansiranje naučnoistraživačke i inovacione djelatnosti (MINTR)</a:t>
            </a:r>
            <a:endParaRPr lang="en-US" sz="1200" b="1" dirty="0">
              <a:solidFill>
                <a:srgbClr val="4282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50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6" name="object 20">
            <a:extLst>
              <a:ext uri="{FF2B5EF4-FFF2-40B4-BE49-F238E27FC236}">
                <a16:creationId xmlns:a16="http://schemas.microsoft.com/office/drawing/2014/main" id="{E6EB47F6-AC32-44FC-9C57-46FECFB57100}"/>
              </a:ext>
            </a:extLst>
          </p:cNvPr>
          <p:cNvSpPr/>
          <p:nvPr/>
        </p:nvSpPr>
        <p:spPr>
          <a:xfrm>
            <a:off x="1949690" y="3435158"/>
            <a:ext cx="45719" cy="1420919"/>
          </a:xfrm>
          <a:custGeom>
            <a:avLst/>
            <a:gdLst/>
            <a:ahLst/>
            <a:cxnLst/>
            <a:rect l="l" t="t" r="r" b="b"/>
            <a:pathLst>
              <a:path h="1327150">
                <a:moveTo>
                  <a:pt x="0" y="0"/>
                </a:moveTo>
                <a:lnTo>
                  <a:pt x="0" y="1326642"/>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23">
            <a:extLst>
              <a:ext uri="{FF2B5EF4-FFF2-40B4-BE49-F238E27FC236}">
                <a16:creationId xmlns:a16="http://schemas.microsoft.com/office/drawing/2014/main" id="{BD9EF325-FF23-4338-88E9-83BC4A70A3C5}"/>
              </a:ext>
            </a:extLst>
          </p:cNvPr>
          <p:cNvSpPr/>
          <p:nvPr/>
        </p:nvSpPr>
        <p:spPr>
          <a:xfrm flipH="1">
            <a:off x="7087850" y="3503659"/>
            <a:ext cx="45719" cy="1617041"/>
          </a:xfrm>
          <a:custGeom>
            <a:avLst/>
            <a:gdLst/>
            <a:ahLst/>
            <a:cxnLst/>
            <a:rect l="l" t="t" r="r" b="b"/>
            <a:pathLst>
              <a:path h="1327150">
                <a:moveTo>
                  <a:pt x="0" y="0"/>
                </a:moveTo>
                <a:lnTo>
                  <a:pt x="0" y="1326642"/>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9CA2867E-39D2-4AF2-AA62-DB2B74FBB27B}"/>
              </a:ext>
            </a:extLst>
          </p:cNvPr>
          <p:cNvGrpSpPr/>
          <p:nvPr/>
        </p:nvGrpSpPr>
        <p:grpSpPr>
          <a:xfrm>
            <a:off x="6375483" y="3141362"/>
            <a:ext cx="4846320" cy="597408"/>
            <a:chOff x="1178306" y="3042376"/>
            <a:chExt cx="4846320" cy="597408"/>
          </a:xfrm>
        </p:grpSpPr>
        <p:sp>
          <p:nvSpPr>
            <p:cNvPr id="78" name="object 41">
              <a:extLst>
                <a:ext uri="{FF2B5EF4-FFF2-40B4-BE49-F238E27FC236}">
                  <a16:creationId xmlns:a16="http://schemas.microsoft.com/office/drawing/2014/main" id="{9F8B3AD5-7EFA-4CCD-9452-AF0B8B73C64B}"/>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43">
              <a:extLst>
                <a:ext uri="{FF2B5EF4-FFF2-40B4-BE49-F238E27FC236}">
                  <a16:creationId xmlns:a16="http://schemas.microsoft.com/office/drawing/2014/main" id="{3E734C92-2473-42A5-B780-6D16B130BC4F}"/>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9B246313-764D-41DF-81C2-D79407426540}"/>
              </a:ext>
            </a:extLst>
          </p:cNvPr>
          <p:cNvGrpSpPr/>
          <p:nvPr/>
        </p:nvGrpSpPr>
        <p:grpSpPr>
          <a:xfrm>
            <a:off x="1264874" y="3174215"/>
            <a:ext cx="4688785" cy="573772"/>
            <a:chOff x="1178306" y="3042376"/>
            <a:chExt cx="4846320" cy="597408"/>
          </a:xfrm>
        </p:grpSpPr>
        <p:sp>
          <p:nvSpPr>
            <p:cNvPr id="81" name="object 41">
              <a:extLst>
                <a:ext uri="{FF2B5EF4-FFF2-40B4-BE49-F238E27FC236}">
                  <a16:creationId xmlns:a16="http://schemas.microsoft.com/office/drawing/2014/main" id="{96995BED-A1F9-496B-8F49-F4E56A320FF8}"/>
                </a:ext>
              </a:extLst>
            </p:cNvPr>
            <p:cNvSpPr/>
            <p:nvPr/>
          </p:nvSpPr>
          <p:spPr>
            <a:xfrm>
              <a:off x="1178306" y="3042376"/>
              <a:ext cx="4846320" cy="597408"/>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43">
              <a:extLst>
                <a:ext uri="{FF2B5EF4-FFF2-40B4-BE49-F238E27FC236}">
                  <a16:creationId xmlns:a16="http://schemas.microsoft.com/office/drawing/2014/main" id="{0B26D469-D940-4678-8E2F-E12436F77FD0}"/>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83" name="object 2">
            <a:extLst>
              <a:ext uri="{FF2B5EF4-FFF2-40B4-BE49-F238E27FC236}">
                <a16:creationId xmlns:a16="http://schemas.microsoft.com/office/drawing/2014/main" id="{7DBFBC0A-3A02-480C-9C55-8C86FAE8BA99}"/>
              </a:ext>
            </a:extLst>
          </p:cNvPr>
          <p:cNvSpPr txBox="1">
            <a:spLocks noGrp="1"/>
          </p:cNvSpPr>
          <p:nvPr>
            <p:ph type="title"/>
          </p:nvPr>
        </p:nvSpPr>
        <p:spPr>
          <a:xfrm>
            <a:off x="1243648" y="49961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84" name="object 17">
            <a:extLst>
              <a:ext uri="{FF2B5EF4-FFF2-40B4-BE49-F238E27FC236}">
                <a16:creationId xmlns:a16="http://schemas.microsoft.com/office/drawing/2014/main" id="{DF701E2F-0667-402C-A69A-417435AD0548}"/>
              </a:ext>
            </a:extLst>
          </p:cNvPr>
          <p:cNvSpPr txBox="1"/>
          <p:nvPr/>
        </p:nvSpPr>
        <p:spPr>
          <a:xfrm>
            <a:off x="1904844" y="3646365"/>
            <a:ext cx="3823695" cy="1061829"/>
          </a:xfrm>
          <a:prstGeom prst="rect">
            <a:avLst/>
          </a:prstGeom>
        </p:spPr>
        <p:txBody>
          <a:bodyPr wrap="square">
            <a:spAutoFit/>
          </a:bodyPr>
          <a:lstStyle>
            <a:defPPr>
              <a:defRPr lang="en-US"/>
            </a:defPPr>
            <a:lvl1pPr>
              <a:defRPr sz="1000">
                <a:latin typeface="Arial" panose="020B0604020202020204" pitchFamily="34" charset="0"/>
                <a:ea typeface="Verdana" panose="020B0604030504040204" pitchFamily="34" charset="0"/>
                <a:cs typeface="Arial" panose="020B0604020202020204" pitchFamily="34" charset="0"/>
              </a:defRPr>
            </a:lvl1pPr>
          </a:lstStyle>
          <a:p>
            <a:pPr algn="just"/>
            <a:r>
              <a:rPr lang="sr-Latn-ME" sz="1050" b="1" dirty="0"/>
              <a:t>Pravo na korišćenje nepokretnosti i/ili zemljišta u svojini države, bez naknade ili pod uslovima povoljnijim od tržišnih, u skladu sa zakonom, mogu ostvariti pravna i fizička lica  koja su dobila status korisnika podsticajnih mjera, u skladu sa zakonom kojim se uređuje raspolaganje državnom imovinom.  </a:t>
            </a:r>
          </a:p>
        </p:txBody>
      </p:sp>
      <p:sp>
        <p:nvSpPr>
          <p:cNvPr id="85" name="object 18">
            <a:extLst>
              <a:ext uri="{FF2B5EF4-FFF2-40B4-BE49-F238E27FC236}">
                <a16:creationId xmlns:a16="http://schemas.microsoft.com/office/drawing/2014/main" id="{4E54CA99-59C9-4A74-AFD7-CFE6E21716CA}"/>
              </a:ext>
            </a:extLst>
          </p:cNvPr>
          <p:cNvSpPr txBox="1"/>
          <p:nvPr/>
        </p:nvSpPr>
        <p:spPr>
          <a:xfrm>
            <a:off x="7173185" y="3604636"/>
            <a:ext cx="3988430" cy="1546577"/>
          </a:xfrm>
          <a:prstGeom prst="rect">
            <a:avLst/>
          </a:prstGeom>
        </p:spPr>
        <p:txBody>
          <a:bodyPr wrap="square">
            <a:spAutoFit/>
          </a:bodyPr>
          <a:lstStyle>
            <a:defPPr>
              <a:defRPr lang="en-US"/>
            </a:defPPr>
            <a:lvl1pPr>
              <a:defRPr sz="1000">
                <a:latin typeface="Arial" panose="020B0604020202020204" pitchFamily="34" charset="0"/>
                <a:ea typeface="Verdana" panose="020B0604030504040204" pitchFamily="34" charset="0"/>
                <a:cs typeface="Arial" panose="020B0604020202020204" pitchFamily="34" charset="0"/>
              </a:defRPr>
            </a:lvl1pPr>
          </a:lstStyle>
          <a:p>
            <a:pPr algn="just"/>
            <a:r>
              <a:rPr lang="sr-Latn-ME" sz="1050" b="1" dirty="0"/>
              <a:t>Pravo na umanjenje poreza na nepokretnost koja je registrovana kao poslovni prostor mogu ostvariti pravna lica kao subjekti inovacione djelatnosti ako se nepokretnost koristi za realizaciju naučnoistraživačkog, odnosno inovativnog programa ili projekta, inovativnog programa subjekata inovacione infrastrukture, odnosno programa rada Fonda, na osnovu kojeg je dobijen status korisnika podsticajnih mjera. Obračunati iznos poreza umanjuje se za 50%, tokom trajanja statusa korisnika podsticajnih mjera.</a:t>
            </a:r>
            <a:endParaRPr lang="en-GB" sz="1050" b="1" dirty="0"/>
          </a:p>
        </p:txBody>
      </p:sp>
      <p:sp>
        <p:nvSpPr>
          <p:cNvPr id="86" name="object 19">
            <a:extLst>
              <a:ext uri="{FF2B5EF4-FFF2-40B4-BE49-F238E27FC236}">
                <a16:creationId xmlns:a16="http://schemas.microsoft.com/office/drawing/2014/main" id="{35237D8F-96A5-4D6D-BE8B-33E13B554D8A}"/>
              </a:ext>
            </a:extLst>
          </p:cNvPr>
          <p:cNvSpPr/>
          <p:nvPr/>
        </p:nvSpPr>
        <p:spPr>
          <a:xfrm>
            <a:off x="1926832" y="1623985"/>
            <a:ext cx="45719" cy="1478994"/>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7" name="object 21">
            <a:extLst>
              <a:ext uri="{FF2B5EF4-FFF2-40B4-BE49-F238E27FC236}">
                <a16:creationId xmlns:a16="http://schemas.microsoft.com/office/drawing/2014/main" id="{44BC08DD-65D6-45A7-865F-E42D40D5F415}"/>
              </a:ext>
            </a:extLst>
          </p:cNvPr>
          <p:cNvSpPr/>
          <p:nvPr/>
        </p:nvSpPr>
        <p:spPr>
          <a:xfrm>
            <a:off x="1949690" y="5468135"/>
            <a:ext cx="0" cy="132715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22">
            <a:extLst>
              <a:ext uri="{FF2B5EF4-FFF2-40B4-BE49-F238E27FC236}">
                <a16:creationId xmlns:a16="http://schemas.microsoft.com/office/drawing/2014/main" id="{CAFB0A09-7622-45F9-9860-66DF112380DA}"/>
              </a:ext>
            </a:extLst>
          </p:cNvPr>
          <p:cNvSpPr/>
          <p:nvPr/>
        </p:nvSpPr>
        <p:spPr>
          <a:xfrm flipH="1">
            <a:off x="7049530" y="1623984"/>
            <a:ext cx="45719" cy="1420167"/>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24">
            <a:extLst>
              <a:ext uri="{FF2B5EF4-FFF2-40B4-BE49-F238E27FC236}">
                <a16:creationId xmlns:a16="http://schemas.microsoft.com/office/drawing/2014/main" id="{5C1D350F-3E4F-4406-915D-896ABC483B5A}"/>
              </a:ext>
            </a:extLst>
          </p:cNvPr>
          <p:cNvSpPr/>
          <p:nvPr/>
        </p:nvSpPr>
        <p:spPr>
          <a:xfrm>
            <a:off x="7158999" y="5442164"/>
            <a:ext cx="0" cy="1327150"/>
          </a:xfrm>
          <a:custGeom>
            <a:avLst/>
            <a:gdLst/>
            <a:ahLst/>
            <a:cxnLst/>
            <a:rect l="l" t="t" r="r" b="b"/>
            <a:pathLst>
              <a:path h="1327150">
                <a:moveTo>
                  <a:pt x="0" y="0"/>
                </a:moveTo>
                <a:lnTo>
                  <a:pt x="0" y="1326629"/>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0" name="object 25">
            <a:extLst>
              <a:ext uri="{FF2B5EF4-FFF2-40B4-BE49-F238E27FC236}">
                <a16:creationId xmlns:a16="http://schemas.microsoft.com/office/drawing/2014/main" id="{D412B3B1-45DC-4A35-8C98-3E78B4910B56}"/>
              </a:ext>
            </a:extLst>
          </p:cNvPr>
          <p:cNvSpPr/>
          <p:nvPr/>
        </p:nvSpPr>
        <p:spPr>
          <a:xfrm>
            <a:off x="1438673" y="1130951"/>
            <a:ext cx="4297680" cy="597408"/>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1" name="object 27">
            <a:extLst>
              <a:ext uri="{FF2B5EF4-FFF2-40B4-BE49-F238E27FC236}">
                <a16:creationId xmlns:a16="http://schemas.microsoft.com/office/drawing/2014/main" id="{1D0EB550-3CA1-4B58-9945-59C156726B68}"/>
              </a:ext>
            </a:extLst>
          </p:cNvPr>
          <p:cNvSpPr/>
          <p:nvPr/>
        </p:nvSpPr>
        <p:spPr>
          <a:xfrm>
            <a:off x="1201105" y="1169497"/>
            <a:ext cx="4461932" cy="385357"/>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28">
            <a:extLst>
              <a:ext uri="{FF2B5EF4-FFF2-40B4-BE49-F238E27FC236}">
                <a16:creationId xmlns:a16="http://schemas.microsoft.com/office/drawing/2014/main" id="{D8B6042E-91E7-4B1A-B661-B7BB8EF16C48}"/>
              </a:ext>
            </a:extLst>
          </p:cNvPr>
          <p:cNvSpPr txBox="1"/>
          <p:nvPr/>
        </p:nvSpPr>
        <p:spPr>
          <a:xfrm>
            <a:off x="1412892" y="3325969"/>
            <a:ext cx="4306196" cy="212879"/>
          </a:xfrm>
          <a:prstGeom prst="rect">
            <a:avLst/>
          </a:prstGeom>
        </p:spPr>
        <p:txBody>
          <a:bodyPr vert="horz" wrap="square" lIns="0" tIns="12700" rIns="0" bIns="0" rtlCol="0">
            <a:spAutoFit/>
          </a:bodyPr>
          <a:lstStyle/>
          <a:p>
            <a:pPr marL="12700" algn="ctr">
              <a:lnSpc>
                <a:spcPct val="100000"/>
              </a:lnSpc>
              <a:spcBef>
                <a:spcPts val="100"/>
              </a:spcBef>
            </a:pPr>
            <a:r>
              <a:rPr lang="sr-Latn-ME" sz="1300" b="1" spc="-150" dirty="0">
                <a:latin typeface="Arial" panose="020B0604020202020204" pitchFamily="34" charset="0"/>
                <a:ea typeface="Verdana" panose="020B0604030504040204" pitchFamily="34" charset="0"/>
                <a:cs typeface="Arial" panose="020B0604020202020204" pitchFamily="34" charset="0"/>
              </a:rPr>
              <a:t>Pravo na korišćenje nepokretnosti ili zemljišta u svojini države (MINTR)</a:t>
            </a:r>
            <a:endParaRPr lang="en-GB" sz="1300" b="1" spc="-150" dirty="0">
              <a:latin typeface="Arial" panose="020B0604020202020204" pitchFamily="34" charset="0"/>
              <a:ea typeface="Verdana" panose="020B0604030504040204" pitchFamily="34" charset="0"/>
              <a:cs typeface="Arial" panose="020B0604020202020204" pitchFamily="34" charset="0"/>
            </a:endParaRPr>
          </a:p>
        </p:txBody>
      </p:sp>
      <p:sp>
        <p:nvSpPr>
          <p:cNvPr id="93" name="object 33">
            <a:extLst>
              <a:ext uri="{FF2B5EF4-FFF2-40B4-BE49-F238E27FC236}">
                <a16:creationId xmlns:a16="http://schemas.microsoft.com/office/drawing/2014/main" id="{978D2C43-FB78-42AF-A1A8-103741A63C95}"/>
              </a:ext>
            </a:extLst>
          </p:cNvPr>
          <p:cNvSpPr/>
          <p:nvPr/>
        </p:nvSpPr>
        <p:spPr>
          <a:xfrm>
            <a:off x="1090101" y="5055075"/>
            <a:ext cx="5151696" cy="597407"/>
          </a:xfrm>
          <a:prstGeom prst="rect">
            <a:avLst/>
          </a:prstGeom>
          <a:blipFill>
            <a:blip r:embed="rId4"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4" name="object 35">
            <a:extLst>
              <a:ext uri="{FF2B5EF4-FFF2-40B4-BE49-F238E27FC236}">
                <a16:creationId xmlns:a16="http://schemas.microsoft.com/office/drawing/2014/main" id="{33B1123A-DE97-4A30-BB3E-874D5095185C}"/>
              </a:ext>
            </a:extLst>
          </p:cNvPr>
          <p:cNvSpPr/>
          <p:nvPr/>
        </p:nvSpPr>
        <p:spPr>
          <a:xfrm>
            <a:off x="1323020" y="5218877"/>
            <a:ext cx="4663440" cy="365760"/>
          </a:xfrm>
          <a:custGeom>
            <a:avLst/>
            <a:gdLst/>
            <a:ahLst/>
            <a:cxnLst/>
            <a:rect l="l" t="t" r="r" b="b"/>
            <a:pathLst>
              <a:path w="3846829" h="365760">
                <a:moveTo>
                  <a:pt x="366369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59"/>
                </a:lnTo>
                <a:lnTo>
                  <a:pt x="3663696" y="365759"/>
                </a:lnTo>
                <a:lnTo>
                  <a:pt x="3712299" y="359224"/>
                </a:lnTo>
                <a:lnTo>
                  <a:pt x="3755982" y="340783"/>
                </a:lnTo>
                <a:lnTo>
                  <a:pt x="3792997" y="312181"/>
                </a:lnTo>
                <a:lnTo>
                  <a:pt x="3821599" y="275166"/>
                </a:lnTo>
                <a:lnTo>
                  <a:pt x="3840040" y="231483"/>
                </a:lnTo>
                <a:lnTo>
                  <a:pt x="3846576" y="182879"/>
                </a:lnTo>
                <a:lnTo>
                  <a:pt x="3840040" y="134276"/>
                </a:lnTo>
                <a:lnTo>
                  <a:pt x="3821599" y="90593"/>
                </a:lnTo>
                <a:lnTo>
                  <a:pt x="3792997" y="53578"/>
                </a:lnTo>
                <a:lnTo>
                  <a:pt x="3755982" y="24976"/>
                </a:lnTo>
                <a:lnTo>
                  <a:pt x="3712299" y="6535"/>
                </a:lnTo>
                <a:lnTo>
                  <a:pt x="3663696"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5" name="object 37">
            <a:extLst>
              <a:ext uri="{FF2B5EF4-FFF2-40B4-BE49-F238E27FC236}">
                <a16:creationId xmlns:a16="http://schemas.microsoft.com/office/drawing/2014/main" id="{457F5397-5A47-4AA6-AF63-A13E4322A718}"/>
              </a:ext>
            </a:extLst>
          </p:cNvPr>
          <p:cNvSpPr/>
          <p:nvPr/>
        </p:nvSpPr>
        <p:spPr>
          <a:xfrm>
            <a:off x="6274830" y="1229368"/>
            <a:ext cx="4846320" cy="597408"/>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6" name="object 38">
            <a:extLst>
              <a:ext uri="{FF2B5EF4-FFF2-40B4-BE49-F238E27FC236}">
                <a16:creationId xmlns:a16="http://schemas.microsoft.com/office/drawing/2014/main" id="{9F591CBF-56A5-4FF1-AB44-62840DC4AD4D}"/>
              </a:ext>
            </a:extLst>
          </p:cNvPr>
          <p:cNvSpPr/>
          <p:nvPr/>
        </p:nvSpPr>
        <p:spPr>
          <a:xfrm>
            <a:off x="6385115" y="993792"/>
            <a:ext cx="3654552" cy="734567"/>
          </a:xfrm>
          <a:prstGeom prst="rect">
            <a:avLst/>
          </a:prstGeom>
          <a:blipFill>
            <a:blip r:embed="rId6"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7" name="object 39">
            <a:extLst>
              <a:ext uri="{FF2B5EF4-FFF2-40B4-BE49-F238E27FC236}">
                <a16:creationId xmlns:a16="http://schemas.microsoft.com/office/drawing/2014/main" id="{AE26AF0E-B901-4825-8DF3-B5EB4917CB53}"/>
              </a:ext>
            </a:extLst>
          </p:cNvPr>
          <p:cNvSpPr/>
          <p:nvPr/>
        </p:nvSpPr>
        <p:spPr>
          <a:xfrm>
            <a:off x="6387968" y="1202361"/>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8" name="object 45">
            <a:extLst>
              <a:ext uri="{FF2B5EF4-FFF2-40B4-BE49-F238E27FC236}">
                <a16:creationId xmlns:a16="http://schemas.microsoft.com/office/drawing/2014/main" id="{7394BB85-B696-4469-9E4A-15EBF4046CEB}"/>
              </a:ext>
            </a:extLst>
          </p:cNvPr>
          <p:cNvSpPr/>
          <p:nvPr/>
        </p:nvSpPr>
        <p:spPr>
          <a:xfrm>
            <a:off x="6337926" y="5070038"/>
            <a:ext cx="5011489" cy="597407"/>
          </a:xfrm>
          <a:prstGeom prst="rect">
            <a:avLst/>
          </a:prstGeom>
          <a:blipFill>
            <a:blip r:embed="rId7"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9" name="object 47">
            <a:extLst>
              <a:ext uri="{FF2B5EF4-FFF2-40B4-BE49-F238E27FC236}">
                <a16:creationId xmlns:a16="http://schemas.microsoft.com/office/drawing/2014/main" id="{633F089F-8C64-4CD6-BF11-4AC049724E27}"/>
              </a:ext>
            </a:extLst>
          </p:cNvPr>
          <p:cNvSpPr/>
          <p:nvPr/>
        </p:nvSpPr>
        <p:spPr>
          <a:xfrm>
            <a:off x="6613130" y="5227929"/>
            <a:ext cx="4754880" cy="365760"/>
          </a:xfrm>
          <a:custGeom>
            <a:avLst/>
            <a:gdLst/>
            <a:ahLst/>
            <a:cxnLst/>
            <a:rect l="l" t="t" r="r" b="b"/>
            <a:pathLst>
              <a:path w="4235450" h="365760">
                <a:moveTo>
                  <a:pt x="40523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59"/>
                </a:lnTo>
                <a:lnTo>
                  <a:pt x="4052316" y="365759"/>
                </a:lnTo>
                <a:lnTo>
                  <a:pt x="4100919" y="359224"/>
                </a:lnTo>
                <a:lnTo>
                  <a:pt x="4144602" y="340783"/>
                </a:lnTo>
                <a:lnTo>
                  <a:pt x="4181617" y="312181"/>
                </a:lnTo>
                <a:lnTo>
                  <a:pt x="4210219" y="275166"/>
                </a:lnTo>
                <a:lnTo>
                  <a:pt x="4228660" y="231483"/>
                </a:lnTo>
                <a:lnTo>
                  <a:pt x="4235195" y="182879"/>
                </a:lnTo>
                <a:lnTo>
                  <a:pt x="4228660" y="134276"/>
                </a:lnTo>
                <a:lnTo>
                  <a:pt x="4210219" y="90593"/>
                </a:lnTo>
                <a:lnTo>
                  <a:pt x="4181617" y="53578"/>
                </a:lnTo>
                <a:lnTo>
                  <a:pt x="4144602" y="24976"/>
                </a:lnTo>
                <a:lnTo>
                  <a:pt x="4100919" y="6535"/>
                </a:lnTo>
                <a:lnTo>
                  <a:pt x="4052316"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85253155-78F8-426C-B86E-909DFFDBE157}"/>
              </a:ext>
            </a:extLst>
          </p:cNvPr>
          <p:cNvSpPr/>
          <p:nvPr/>
        </p:nvSpPr>
        <p:spPr>
          <a:xfrm>
            <a:off x="1955388" y="5625754"/>
            <a:ext cx="3887177" cy="1166025"/>
          </a:xfrm>
          <a:prstGeom prst="rect">
            <a:avLst/>
          </a:prstGeom>
        </p:spPr>
        <p:txBody>
          <a:bodyPr wrap="square">
            <a:spAutoFit/>
          </a:bodyPr>
          <a:lstStyle/>
          <a:p>
            <a:pPr algn="just">
              <a:lnSpc>
                <a:spcPct val="107000"/>
              </a:lnSpc>
              <a:spcAft>
                <a:spcPts val="800"/>
              </a:spcAft>
            </a:pPr>
            <a:r>
              <a:rPr lang="sr-Latn-ME" sz="1100" b="1" dirty="0">
                <a:latin typeface="Arial" panose="020B0604020202020204" pitchFamily="34" charset="0"/>
                <a:ea typeface="Verdana" panose="020B0604030504040204" pitchFamily="34" charset="0"/>
                <a:cs typeface="Arial" panose="020B0604020202020204" pitchFamily="34" charset="0"/>
              </a:rPr>
              <a:t>Roba za koju je međunarodnim ugovorom koji obavezuje Crnu Goru predviđeno oslobođenje od plaćanja carine; poljoprivredni proizvodi, plodovi ratarstva, stočarstva, šumarstva, uzgoja ribe i pčelarstva dobijeni na imanjima koje poljoprivredni proizvođači iz Crne Gore i drugi proizvodi.</a:t>
            </a:r>
            <a:endParaRPr lang="en-US" sz="1100" b="1" dirty="0">
              <a:effectLst/>
              <a:latin typeface="Arial" panose="020B0604020202020204" pitchFamily="34" charset="0"/>
              <a:ea typeface="Verdana" panose="020B0604030504040204" pitchFamily="34" charset="0"/>
              <a:cs typeface="Arial" panose="020B0604020202020204" pitchFamily="34" charset="0"/>
            </a:endParaRPr>
          </a:p>
        </p:txBody>
      </p:sp>
      <p:sp>
        <p:nvSpPr>
          <p:cNvPr id="101" name="object 28">
            <a:extLst>
              <a:ext uri="{FF2B5EF4-FFF2-40B4-BE49-F238E27FC236}">
                <a16:creationId xmlns:a16="http://schemas.microsoft.com/office/drawing/2014/main" id="{B5C3B787-AF18-4770-977E-CB73EC40DF1A}"/>
              </a:ext>
            </a:extLst>
          </p:cNvPr>
          <p:cNvSpPr txBox="1"/>
          <p:nvPr/>
        </p:nvSpPr>
        <p:spPr>
          <a:xfrm>
            <a:off x="1517522" y="5281209"/>
            <a:ext cx="4232499" cy="228268"/>
          </a:xfrm>
          <a:prstGeom prst="rect">
            <a:avLst/>
          </a:prstGeom>
        </p:spPr>
        <p:txBody>
          <a:bodyPr vert="horz" wrap="square" lIns="0" tIns="12700" rIns="0" bIns="0" rtlCol="0">
            <a:spAutoFit/>
          </a:bodyPr>
          <a:lstStyle/>
          <a:p>
            <a:pPr marL="12700" algn="ctr">
              <a:lnSpc>
                <a:spcPct val="100000"/>
              </a:lnSpc>
              <a:spcBef>
                <a:spcPts val="100"/>
              </a:spcBef>
            </a:pPr>
            <a:r>
              <a:rPr lang="sr-Latn-ME" sz="1400" b="1" spc="-114" dirty="0">
                <a:solidFill>
                  <a:srgbClr val="42824D"/>
                </a:solidFill>
                <a:latin typeface="Arial" panose="020B0604020202020204" pitchFamily="34" charset="0"/>
                <a:cs typeface="Arial" panose="020B0604020202020204" pitchFamily="34" charset="0"/>
              </a:rPr>
              <a:t>Oslobađanje od plaćanja carine (MIF)</a:t>
            </a:r>
            <a:endParaRPr lang="en-GB" sz="1400" b="1" spc="-114" dirty="0">
              <a:solidFill>
                <a:srgbClr val="42824D"/>
              </a:solidFill>
              <a:latin typeface="Arial" panose="020B0604020202020204" pitchFamily="34" charset="0"/>
              <a:cs typeface="Arial" panose="020B0604020202020204" pitchFamily="34" charset="0"/>
            </a:endParaRPr>
          </a:p>
        </p:txBody>
      </p:sp>
      <p:sp>
        <p:nvSpPr>
          <p:cNvPr id="102" name="object 28">
            <a:extLst>
              <a:ext uri="{FF2B5EF4-FFF2-40B4-BE49-F238E27FC236}">
                <a16:creationId xmlns:a16="http://schemas.microsoft.com/office/drawing/2014/main" id="{CB0F1530-3401-44D5-9B2D-2EF4CDE47070}"/>
              </a:ext>
            </a:extLst>
          </p:cNvPr>
          <p:cNvSpPr txBox="1"/>
          <p:nvPr/>
        </p:nvSpPr>
        <p:spPr>
          <a:xfrm>
            <a:off x="6859380" y="3292514"/>
            <a:ext cx="4784247" cy="228268"/>
          </a:xfrm>
          <a:prstGeom prst="rect">
            <a:avLst/>
          </a:prstGeom>
        </p:spPr>
        <p:txBody>
          <a:bodyPr vert="horz" wrap="square" lIns="0" tIns="12700" rIns="0" bIns="0" rtlCol="0">
            <a:spAutoFit/>
          </a:bodyPr>
          <a:lstStyle/>
          <a:p>
            <a:pPr marL="12700" marR="969644" algn="ctr">
              <a:spcBef>
                <a:spcPts val="100"/>
              </a:spcBef>
            </a:pPr>
            <a:r>
              <a:rPr lang="sr-Latn-ME" sz="1400" b="1" spc="-80" dirty="0">
                <a:solidFill>
                  <a:srgbClr val="16745A"/>
                </a:solidFill>
                <a:latin typeface="Arial" panose="020B0604020202020204" pitchFamily="34" charset="0"/>
                <a:ea typeface="Verdana" panose="020B0604030504040204" pitchFamily="34" charset="0"/>
                <a:cs typeface="Arial" panose="020B0604020202020204" pitchFamily="34" charset="0"/>
              </a:rPr>
              <a:t>Umanjenje poreza na nepokretnost (MINTR)</a:t>
            </a:r>
            <a:endParaRPr lang="en-GB" sz="1400" b="1" spc="-80" dirty="0">
              <a:solidFill>
                <a:srgbClr val="16745A"/>
              </a:solidFill>
              <a:latin typeface="Arial" panose="020B0604020202020204" pitchFamily="34" charset="0"/>
              <a:ea typeface="Verdana" panose="020B0604030504040204" pitchFamily="34" charset="0"/>
              <a:cs typeface="Arial" panose="020B0604020202020204" pitchFamily="34" charset="0"/>
            </a:endParaRPr>
          </a:p>
        </p:txBody>
      </p:sp>
      <p:sp>
        <p:nvSpPr>
          <p:cNvPr id="104" name="object 28">
            <a:extLst>
              <a:ext uri="{FF2B5EF4-FFF2-40B4-BE49-F238E27FC236}">
                <a16:creationId xmlns:a16="http://schemas.microsoft.com/office/drawing/2014/main" id="{38F40D2C-B6BE-4964-96A7-438DC8308BFB}"/>
              </a:ext>
            </a:extLst>
          </p:cNvPr>
          <p:cNvSpPr txBox="1"/>
          <p:nvPr/>
        </p:nvSpPr>
        <p:spPr>
          <a:xfrm>
            <a:off x="6690312" y="5292392"/>
            <a:ext cx="4621954" cy="197490"/>
          </a:xfrm>
          <a:prstGeom prst="rect">
            <a:avLst/>
          </a:prstGeom>
        </p:spPr>
        <p:txBody>
          <a:bodyPr vert="horz" wrap="square" lIns="0" tIns="12700" rIns="0" bIns="0" rtlCol="0">
            <a:spAutoFit/>
          </a:bodyPr>
          <a:lstStyle/>
          <a:p>
            <a:pPr marL="12700" algn="ctr">
              <a:lnSpc>
                <a:spcPct val="100000"/>
              </a:lnSpc>
              <a:spcBef>
                <a:spcPts val="100"/>
              </a:spcBef>
            </a:pPr>
            <a:r>
              <a:rPr lang="sr-Latn-ME" sz="1200" b="1" spc="-114" dirty="0">
                <a:latin typeface="Arial" panose="020B0604020202020204" pitchFamily="34" charset="0"/>
                <a:cs typeface="Arial" panose="020B0604020202020204" pitchFamily="34" charset="0"/>
              </a:rPr>
              <a:t>Oslobađanje od plaćanja carine pri stavljanju robe u slobodan promet (MIF)</a:t>
            </a:r>
            <a:endParaRPr lang="en-GB" sz="1200" b="1" spc="-114" dirty="0">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4F06EAB3-6E36-4C8F-A7B8-246203C99067}"/>
              </a:ext>
            </a:extLst>
          </p:cNvPr>
          <p:cNvSpPr/>
          <p:nvPr/>
        </p:nvSpPr>
        <p:spPr>
          <a:xfrm>
            <a:off x="7110709" y="5516268"/>
            <a:ext cx="4304935" cy="1323439"/>
          </a:xfrm>
          <a:prstGeom prst="rect">
            <a:avLst/>
          </a:prstGeom>
        </p:spPr>
        <p:txBody>
          <a:bodyPr wrap="square">
            <a:spAutoFit/>
          </a:bodyPr>
          <a:lstStyle/>
          <a:p>
            <a:pPr algn="just"/>
            <a:r>
              <a:rPr lang="sr-Latn-ME" sz="1000" b="1" dirty="0">
                <a:latin typeface="Arial" panose="020B0604020202020204" pitchFamily="34" charset="0"/>
                <a:ea typeface="Verdana" panose="020B0604030504040204" pitchFamily="34" charset="0"/>
                <a:cs typeface="Arial" panose="020B0604020202020204" pitchFamily="34" charset="0"/>
              </a:rPr>
              <a:t>Postupak za ostvarivanje prava na oslobođenje od plaćanja carine pokreće se podnošenjem pisanog ili usmenog zahtjeva. Carinski organ, po podnijetim zahtjevima za oslobođenje od plaćanja carine, odlučuje rješenjem, ako ovom uredbom nije drugačije propisano. Ako je odobrena usmena carinska deklaracija, carinski organ može donijeti odluku o oslobođenju od plaćanja carine u vidu zabilješke na drugoj ispravi, koja je podnesena carinskom organu u vezi sa oslobođenjem od plaćanja carine ili usmenim putem.</a:t>
            </a:r>
            <a:endParaRPr lang="en-GB" sz="1000" b="1" dirty="0">
              <a:latin typeface="Arial" panose="020B0604020202020204" pitchFamily="34" charset="0"/>
              <a:ea typeface="Verdana" panose="020B0604030504040204" pitchFamily="34" charset="0"/>
              <a:cs typeface="Arial" panose="020B0604020202020204" pitchFamily="34" charset="0"/>
            </a:endParaRPr>
          </a:p>
        </p:txBody>
      </p:sp>
      <p:sp>
        <p:nvSpPr>
          <p:cNvPr id="107" name="object 52">
            <a:extLst>
              <a:ext uri="{FF2B5EF4-FFF2-40B4-BE49-F238E27FC236}">
                <a16:creationId xmlns:a16="http://schemas.microsoft.com/office/drawing/2014/main" id="{6E8AEC36-8EAA-4770-8238-A777EA15C84F}"/>
              </a:ext>
            </a:extLst>
          </p:cNvPr>
          <p:cNvSpPr txBox="1"/>
          <p:nvPr/>
        </p:nvSpPr>
        <p:spPr>
          <a:xfrm>
            <a:off x="1506217" y="3823460"/>
            <a:ext cx="257938" cy="259045"/>
          </a:xfrm>
          <a:prstGeom prst="rect">
            <a:avLst/>
          </a:prstGeom>
        </p:spPr>
        <p:txBody>
          <a:bodyPr vert="horz" wrap="square" lIns="0" tIns="12700" rIns="0" bIns="0" rtlCol="0">
            <a:spAutoFit/>
          </a:bodyPr>
          <a:lstStyle/>
          <a:p>
            <a:pPr marL="12700">
              <a:lnSpc>
                <a:spcPct val="100000"/>
              </a:lnSpc>
              <a:spcBef>
                <a:spcPts val="100"/>
              </a:spcBef>
            </a:pPr>
            <a:r>
              <a:rPr lang="en-US" sz="1600" dirty="0">
                <a:solidFill>
                  <a:srgbClr val="FFFFFF"/>
                </a:solidFill>
                <a:latin typeface="Arial" panose="020B0604020202020204" pitchFamily="34" charset="0"/>
                <a:cs typeface="Arial" panose="020B0604020202020204" pitchFamily="34" charset="0"/>
              </a:rPr>
              <a:t>39</a:t>
            </a:r>
            <a:endParaRPr sz="1600" dirty="0">
              <a:latin typeface="Arial" panose="020B0604020202020204" pitchFamily="34" charset="0"/>
              <a:cs typeface="Arial" panose="020B0604020202020204" pitchFamily="34" charset="0"/>
            </a:endParaRPr>
          </a:p>
        </p:txBody>
      </p:sp>
      <p:grpSp>
        <p:nvGrpSpPr>
          <p:cNvPr id="108" name="Group 107">
            <a:extLst>
              <a:ext uri="{FF2B5EF4-FFF2-40B4-BE49-F238E27FC236}">
                <a16:creationId xmlns:a16="http://schemas.microsoft.com/office/drawing/2014/main" id="{DDDC6C13-B625-4967-AB04-B6DF02EDED92}"/>
              </a:ext>
            </a:extLst>
          </p:cNvPr>
          <p:cNvGrpSpPr/>
          <p:nvPr/>
        </p:nvGrpSpPr>
        <p:grpSpPr>
          <a:xfrm>
            <a:off x="993838" y="5621406"/>
            <a:ext cx="1024758" cy="983768"/>
            <a:chOff x="1098488" y="5269519"/>
            <a:chExt cx="1024758" cy="983768"/>
          </a:xfrm>
        </p:grpSpPr>
        <p:sp>
          <p:nvSpPr>
            <p:cNvPr id="109" name="object 5">
              <a:extLst>
                <a:ext uri="{FF2B5EF4-FFF2-40B4-BE49-F238E27FC236}">
                  <a16:creationId xmlns:a16="http://schemas.microsoft.com/office/drawing/2014/main" id="{577376D9-2354-44B6-BFDE-21F52E6FB41D}"/>
                </a:ext>
              </a:extLst>
            </p:cNvPr>
            <p:cNvSpPr/>
            <p:nvPr/>
          </p:nvSpPr>
          <p:spPr>
            <a:xfrm>
              <a:off x="1098488" y="5269519"/>
              <a:ext cx="1024758" cy="983768"/>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0" name="object 6">
              <a:extLst>
                <a:ext uri="{FF2B5EF4-FFF2-40B4-BE49-F238E27FC236}">
                  <a16:creationId xmlns:a16="http://schemas.microsoft.com/office/drawing/2014/main" id="{16D08A36-E6D3-47F2-A397-033572867873}"/>
                </a:ext>
              </a:extLst>
            </p:cNvPr>
            <p:cNvSpPr/>
            <p:nvPr/>
          </p:nvSpPr>
          <p:spPr>
            <a:xfrm>
              <a:off x="1267967" y="5418503"/>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900"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800"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1" name="object 7">
              <a:extLst>
                <a:ext uri="{FF2B5EF4-FFF2-40B4-BE49-F238E27FC236}">
                  <a16:creationId xmlns:a16="http://schemas.microsoft.com/office/drawing/2014/main" id="{43F2A264-4D75-4D90-B179-A86D883C278B}"/>
                </a:ext>
              </a:extLst>
            </p:cNvPr>
            <p:cNvSpPr txBox="1"/>
            <p:nvPr/>
          </p:nvSpPr>
          <p:spPr>
            <a:xfrm>
              <a:off x="1475327" y="5616492"/>
              <a:ext cx="271081"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35</a:t>
              </a:r>
              <a:endParaRPr sz="1800" dirty="0">
                <a:latin typeface="Arial" panose="020B0604020202020204" pitchFamily="34" charset="0"/>
                <a:cs typeface="Arial" panose="020B0604020202020204" pitchFamily="34" charset="0"/>
              </a:endParaRPr>
            </a:p>
          </p:txBody>
        </p:sp>
      </p:grpSp>
      <p:grpSp>
        <p:nvGrpSpPr>
          <p:cNvPr id="112" name="Group 111">
            <a:extLst>
              <a:ext uri="{FF2B5EF4-FFF2-40B4-BE49-F238E27FC236}">
                <a16:creationId xmlns:a16="http://schemas.microsoft.com/office/drawing/2014/main" id="{CAF21552-86D9-4FDD-A28A-437EAF44AF11}"/>
              </a:ext>
            </a:extLst>
          </p:cNvPr>
          <p:cNvGrpSpPr/>
          <p:nvPr/>
        </p:nvGrpSpPr>
        <p:grpSpPr>
          <a:xfrm>
            <a:off x="6197277" y="1718299"/>
            <a:ext cx="1024758" cy="983768"/>
            <a:chOff x="6181028" y="1906051"/>
            <a:chExt cx="1024758" cy="983768"/>
          </a:xfrm>
        </p:grpSpPr>
        <p:sp>
          <p:nvSpPr>
            <p:cNvPr id="113" name="object 8">
              <a:extLst>
                <a:ext uri="{FF2B5EF4-FFF2-40B4-BE49-F238E27FC236}">
                  <a16:creationId xmlns:a16="http://schemas.microsoft.com/office/drawing/2014/main" id="{92E7D608-BCB3-499B-8941-ED7914A9203C}"/>
                </a:ext>
              </a:extLst>
            </p:cNvPr>
            <p:cNvSpPr/>
            <p:nvPr/>
          </p:nvSpPr>
          <p:spPr>
            <a:xfrm>
              <a:off x="6181028" y="1906051"/>
              <a:ext cx="1024758" cy="983768"/>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4" name="object 9">
              <a:extLst>
                <a:ext uri="{FF2B5EF4-FFF2-40B4-BE49-F238E27FC236}">
                  <a16:creationId xmlns:a16="http://schemas.microsoft.com/office/drawing/2014/main" id="{3F6DEE03-09F7-4566-9F08-EBC9D24CEFFF}"/>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5" name="object 10">
              <a:extLst>
                <a:ext uri="{FF2B5EF4-FFF2-40B4-BE49-F238E27FC236}">
                  <a16:creationId xmlns:a16="http://schemas.microsoft.com/office/drawing/2014/main" id="{CDB3F52F-82AE-4F0A-9FFC-62E27CC95335}"/>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sr-Latn-ME" sz="1800" dirty="0">
                  <a:solidFill>
                    <a:srgbClr val="FFFFFF"/>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p:txBody>
        </p:sp>
      </p:grpSp>
      <p:grpSp>
        <p:nvGrpSpPr>
          <p:cNvPr id="116" name="Group 115">
            <a:extLst>
              <a:ext uri="{FF2B5EF4-FFF2-40B4-BE49-F238E27FC236}">
                <a16:creationId xmlns:a16="http://schemas.microsoft.com/office/drawing/2014/main" id="{2C8087AB-F894-4B87-A3AD-1E81912D7DA2}"/>
              </a:ext>
            </a:extLst>
          </p:cNvPr>
          <p:cNvGrpSpPr/>
          <p:nvPr/>
        </p:nvGrpSpPr>
        <p:grpSpPr>
          <a:xfrm>
            <a:off x="6220599" y="3611799"/>
            <a:ext cx="1024758" cy="983768"/>
            <a:chOff x="6181028" y="3588546"/>
            <a:chExt cx="1024758" cy="983768"/>
          </a:xfrm>
        </p:grpSpPr>
        <p:sp>
          <p:nvSpPr>
            <p:cNvPr id="117" name="object 11">
              <a:extLst>
                <a:ext uri="{FF2B5EF4-FFF2-40B4-BE49-F238E27FC236}">
                  <a16:creationId xmlns:a16="http://schemas.microsoft.com/office/drawing/2014/main" id="{D7A70CF8-4E25-4E77-8A81-37A848D30358}"/>
                </a:ext>
              </a:extLst>
            </p:cNvPr>
            <p:cNvSpPr/>
            <p:nvPr/>
          </p:nvSpPr>
          <p:spPr>
            <a:xfrm>
              <a:off x="6181028" y="3588546"/>
              <a:ext cx="1024758" cy="983768"/>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8" name="object 12">
              <a:extLst>
                <a:ext uri="{FF2B5EF4-FFF2-40B4-BE49-F238E27FC236}">
                  <a16:creationId xmlns:a16="http://schemas.microsoft.com/office/drawing/2014/main" id="{F16D1EB8-DFDE-48C9-AF5A-CD2A993F762F}"/>
                </a:ext>
              </a:extLst>
            </p:cNvPr>
            <p:cNvSpPr/>
            <p:nvPr/>
          </p:nvSpPr>
          <p:spPr>
            <a:xfrm>
              <a:off x="6350507" y="3737530"/>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9" name="object 13">
              <a:extLst>
                <a:ext uri="{FF2B5EF4-FFF2-40B4-BE49-F238E27FC236}">
                  <a16:creationId xmlns:a16="http://schemas.microsoft.com/office/drawing/2014/main" id="{DAEAFA0C-1337-4DA5-8988-1F87952A221B}"/>
                </a:ext>
              </a:extLst>
            </p:cNvPr>
            <p:cNvSpPr txBox="1"/>
            <p:nvPr/>
          </p:nvSpPr>
          <p:spPr>
            <a:xfrm>
              <a:off x="6535419" y="3935519"/>
              <a:ext cx="315977"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34</a:t>
              </a:r>
              <a:endParaRPr sz="1800" dirty="0">
                <a:latin typeface="Arial" panose="020B0604020202020204" pitchFamily="34" charset="0"/>
                <a:cs typeface="Arial" panose="020B0604020202020204" pitchFamily="34" charset="0"/>
              </a:endParaRPr>
            </a:p>
          </p:txBody>
        </p:sp>
      </p:grpSp>
      <p:grpSp>
        <p:nvGrpSpPr>
          <p:cNvPr id="144" name="Group 143">
            <a:extLst>
              <a:ext uri="{FF2B5EF4-FFF2-40B4-BE49-F238E27FC236}">
                <a16:creationId xmlns:a16="http://schemas.microsoft.com/office/drawing/2014/main" id="{633E40BE-3820-486F-8E0B-4652C1F26044}"/>
              </a:ext>
            </a:extLst>
          </p:cNvPr>
          <p:cNvGrpSpPr/>
          <p:nvPr/>
        </p:nvGrpSpPr>
        <p:grpSpPr>
          <a:xfrm>
            <a:off x="6204741" y="5613855"/>
            <a:ext cx="1024758" cy="983768"/>
            <a:chOff x="6181028" y="5269519"/>
            <a:chExt cx="1024758" cy="983768"/>
          </a:xfrm>
        </p:grpSpPr>
        <p:sp>
          <p:nvSpPr>
            <p:cNvPr id="145" name="object 14">
              <a:extLst>
                <a:ext uri="{FF2B5EF4-FFF2-40B4-BE49-F238E27FC236}">
                  <a16:creationId xmlns:a16="http://schemas.microsoft.com/office/drawing/2014/main" id="{CEF198C5-C756-4B4E-BECE-A7EEAE68105B}"/>
                </a:ext>
              </a:extLst>
            </p:cNvPr>
            <p:cNvSpPr/>
            <p:nvPr/>
          </p:nvSpPr>
          <p:spPr>
            <a:xfrm>
              <a:off x="6181028" y="5269519"/>
              <a:ext cx="1024758" cy="983768"/>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6" name="object 15">
              <a:extLst>
                <a:ext uri="{FF2B5EF4-FFF2-40B4-BE49-F238E27FC236}">
                  <a16:creationId xmlns:a16="http://schemas.microsoft.com/office/drawing/2014/main" id="{63EA0549-4D2D-4AC4-8669-1ADABB4B935F}"/>
                </a:ext>
              </a:extLst>
            </p:cNvPr>
            <p:cNvSpPr/>
            <p:nvPr/>
          </p:nvSpPr>
          <p:spPr>
            <a:xfrm>
              <a:off x="6350507" y="5418503"/>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899"/>
                  </a:lnTo>
                  <a:lnTo>
                    <a:pt x="3130" y="389430"/>
                  </a:lnTo>
                  <a:lnTo>
                    <a:pt x="12250" y="434057"/>
                  </a:lnTo>
                  <a:lnTo>
                    <a:pt x="26949" y="476373"/>
                  </a:lnTo>
                  <a:lnTo>
                    <a:pt x="46820" y="515969"/>
                  </a:lnTo>
                  <a:lnTo>
                    <a:pt x="71454" y="552437"/>
                  </a:lnTo>
                  <a:lnTo>
                    <a:pt x="100441" y="585368"/>
                  </a:lnTo>
                  <a:lnTo>
                    <a:pt x="133373" y="614353"/>
                  </a:lnTo>
                  <a:lnTo>
                    <a:pt x="169841" y="638984"/>
                  </a:lnTo>
                  <a:lnTo>
                    <a:pt x="209436" y="658853"/>
                  </a:lnTo>
                  <a:lnTo>
                    <a:pt x="251751" y="673551"/>
                  </a:lnTo>
                  <a:lnTo>
                    <a:pt x="296375" y="682669"/>
                  </a:lnTo>
                  <a:lnTo>
                    <a:pt x="342899" y="685799"/>
                  </a:lnTo>
                  <a:lnTo>
                    <a:pt x="389424" y="682669"/>
                  </a:lnTo>
                  <a:lnTo>
                    <a:pt x="434048" y="673551"/>
                  </a:lnTo>
                  <a:lnTo>
                    <a:pt x="476363" y="658853"/>
                  </a:lnTo>
                  <a:lnTo>
                    <a:pt x="515958" y="638984"/>
                  </a:lnTo>
                  <a:lnTo>
                    <a:pt x="552426" y="614353"/>
                  </a:lnTo>
                  <a:lnTo>
                    <a:pt x="585358" y="585368"/>
                  </a:lnTo>
                  <a:lnTo>
                    <a:pt x="614345" y="552437"/>
                  </a:lnTo>
                  <a:lnTo>
                    <a:pt x="638979" y="515969"/>
                  </a:lnTo>
                  <a:lnTo>
                    <a:pt x="658850" y="476373"/>
                  </a:lnTo>
                  <a:lnTo>
                    <a:pt x="673549" y="434057"/>
                  </a:lnTo>
                  <a:lnTo>
                    <a:pt x="682669" y="389430"/>
                  </a:lnTo>
                  <a:lnTo>
                    <a:pt x="685799" y="342899"/>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7E7E7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7" name="object 16">
              <a:extLst>
                <a:ext uri="{FF2B5EF4-FFF2-40B4-BE49-F238E27FC236}">
                  <a16:creationId xmlns:a16="http://schemas.microsoft.com/office/drawing/2014/main" id="{411D1A65-9D30-4BFE-88A4-17C4BAEFA00D}"/>
                </a:ext>
              </a:extLst>
            </p:cNvPr>
            <p:cNvSpPr txBox="1"/>
            <p:nvPr/>
          </p:nvSpPr>
          <p:spPr>
            <a:xfrm>
              <a:off x="6551895" y="5616492"/>
              <a:ext cx="324454"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36</a:t>
              </a:r>
              <a:endParaRPr sz="1800" dirty="0">
                <a:latin typeface="Arial" panose="020B0604020202020204" pitchFamily="34" charset="0"/>
                <a:cs typeface="Arial" panose="020B0604020202020204" pitchFamily="34" charset="0"/>
              </a:endParaRPr>
            </a:p>
          </p:txBody>
        </p:sp>
      </p:grpSp>
      <p:grpSp>
        <p:nvGrpSpPr>
          <p:cNvPr id="148" name="Group 147">
            <a:extLst>
              <a:ext uri="{FF2B5EF4-FFF2-40B4-BE49-F238E27FC236}">
                <a16:creationId xmlns:a16="http://schemas.microsoft.com/office/drawing/2014/main" id="{2CB3F408-4D8F-4B09-9206-C6273BF37F53}"/>
              </a:ext>
            </a:extLst>
          </p:cNvPr>
          <p:cNvGrpSpPr/>
          <p:nvPr/>
        </p:nvGrpSpPr>
        <p:grpSpPr>
          <a:xfrm>
            <a:off x="964279" y="3601270"/>
            <a:ext cx="1083876" cy="1072239"/>
            <a:chOff x="1039367" y="3430523"/>
            <a:chExt cx="1083876" cy="1072239"/>
          </a:xfrm>
        </p:grpSpPr>
        <p:sp>
          <p:nvSpPr>
            <p:cNvPr id="149" name="object 49">
              <a:extLst>
                <a:ext uri="{FF2B5EF4-FFF2-40B4-BE49-F238E27FC236}">
                  <a16:creationId xmlns:a16="http://schemas.microsoft.com/office/drawing/2014/main" id="{BB6FBF98-584A-4059-893A-9D4920026328}"/>
                </a:ext>
              </a:extLst>
            </p:cNvPr>
            <p:cNvSpPr/>
            <p:nvPr/>
          </p:nvSpPr>
          <p:spPr>
            <a:xfrm>
              <a:off x="1039367" y="3430523"/>
              <a:ext cx="1083876" cy="1072239"/>
            </a:xfrm>
            <a:prstGeom prst="rect">
              <a:avLst/>
            </a:prstGeom>
            <a:blipFill>
              <a:blip r:embed="rId9"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0" name="object 50">
              <a:extLst>
                <a:ext uri="{FF2B5EF4-FFF2-40B4-BE49-F238E27FC236}">
                  <a16:creationId xmlns:a16="http://schemas.microsoft.com/office/drawing/2014/main" id="{8999981D-F38B-43B7-94B0-983E9FD17893}"/>
                </a:ext>
              </a:extLst>
            </p:cNvPr>
            <p:cNvSpPr/>
            <p:nvPr/>
          </p:nvSpPr>
          <p:spPr>
            <a:xfrm>
              <a:off x="1238405" y="362374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1" name="object 51">
              <a:extLst>
                <a:ext uri="{FF2B5EF4-FFF2-40B4-BE49-F238E27FC236}">
                  <a16:creationId xmlns:a16="http://schemas.microsoft.com/office/drawing/2014/main" id="{E0DEFCD2-D104-4A32-885F-A10F751F8A03}"/>
                </a:ext>
              </a:extLst>
            </p:cNvPr>
            <p:cNvSpPr txBox="1"/>
            <p:nvPr/>
          </p:nvSpPr>
          <p:spPr>
            <a:xfrm>
              <a:off x="1445765" y="3816782"/>
              <a:ext cx="293691"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sr-Latn-ME" sz="1800"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grpSp>
      <p:grpSp>
        <p:nvGrpSpPr>
          <p:cNvPr id="152" name="Group 151">
            <a:extLst>
              <a:ext uri="{FF2B5EF4-FFF2-40B4-BE49-F238E27FC236}">
                <a16:creationId xmlns:a16="http://schemas.microsoft.com/office/drawing/2014/main" id="{036B2169-D7A3-4954-96F4-F263460F3824}"/>
              </a:ext>
            </a:extLst>
          </p:cNvPr>
          <p:cNvGrpSpPr/>
          <p:nvPr/>
        </p:nvGrpSpPr>
        <p:grpSpPr>
          <a:xfrm>
            <a:off x="993838" y="1703885"/>
            <a:ext cx="1024758" cy="983768"/>
            <a:chOff x="1080200" y="1906051"/>
            <a:chExt cx="1024758" cy="983768"/>
          </a:xfrm>
        </p:grpSpPr>
        <p:sp>
          <p:nvSpPr>
            <p:cNvPr id="153" name="object 3">
              <a:extLst>
                <a:ext uri="{FF2B5EF4-FFF2-40B4-BE49-F238E27FC236}">
                  <a16:creationId xmlns:a16="http://schemas.microsoft.com/office/drawing/2014/main" id="{9AA0A144-BC38-4AA6-9EA1-5A030625B923}"/>
                </a:ext>
              </a:extLst>
            </p:cNvPr>
            <p:cNvSpPr/>
            <p:nvPr/>
          </p:nvSpPr>
          <p:spPr>
            <a:xfrm>
              <a:off x="1080200" y="1906051"/>
              <a:ext cx="1024758" cy="983768"/>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4" name="object 4">
              <a:extLst>
                <a:ext uri="{FF2B5EF4-FFF2-40B4-BE49-F238E27FC236}">
                  <a16:creationId xmlns:a16="http://schemas.microsoft.com/office/drawing/2014/main" id="{44495ED9-2178-4E97-AB38-E21F142D358A}"/>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5" name="object 52">
              <a:extLst>
                <a:ext uri="{FF2B5EF4-FFF2-40B4-BE49-F238E27FC236}">
                  <a16:creationId xmlns:a16="http://schemas.microsoft.com/office/drawing/2014/main" id="{660AA26D-1C31-434B-BF03-677FE2907F74}"/>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sr-Latn-ME" sz="180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grpSp>
      <p:sp>
        <p:nvSpPr>
          <p:cNvPr id="61" name="object 28">
            <a:extLst>
              <a:ext uri="{FF2B5EF4-FFF2-40B4-BE49-F238E27FC236}">
                <a16:creationId xmlns:a16="http://schemas.microsoft.com/office/drawing/2014/main" id="{A2DA474F-A324-43AA-A5B0-5C41059853A5}"/>
              </a:ext>
            </a:extLst>
          </p:cNvPr>
          <p:cNvSpPr txBox="1"/>
          <p:nvPr/>
        </p:nvSpPr>
        <p:spPr>
          <a:xfrm>
            <a:off x="6414532" y="1282443"/>
            <a:ext cx="5443328" cy="197490"/>
          </a:xfrm>
          <a:prstGeom prst="rect">
            <a:avLst/>
          </a:prstGeom>
        </p:spPr>
        <p:txBody>
          <a:bodyPr vert="horz" wrap="square" lIns="0" tIns="12700" rIns="0" bIns="0" rtlCol="0">
            <a:spAutoFit/>
          </a:bodyPr>
          <a:lstStyle/>
          <a:p>
            <a:pPr marL="12700" marR="969644" algn="ctr">
              <a:spcBef>
                <a:spcPts val="100"/>
              </a:spcBef>
            </a:pPr>
            <a:r>
              <a:rPr lang="sr-Latn-ME" sz="1200" b="1" spc="-80" dirty="0">
                <a:latin typeface="Arial" panose="020B0604020202020204" pitchFamily="34" charset="0"/>
                <a:ea typeface="Verdana" panose="020B0604030504040204" pitchFamily="34" charset="0"/>
                <a:cs typeface="Arial" panose="020B0604020202020204" pitchFamily="34" charset="0"/>
              </a:rPr>
              <a:t>Umanjenje naknade za komunalno opremanje zemljišta (MINTR)</a:t>
            </a:r>
            <a:endParaRPr lang="en-GB" sz="1200" b="1" spc="-80" dirty="0">
              <a:latin typeface="Arial" panose="020B0604020202020204" pitchFamily="34" charset="0"/>
              <a:ea typeface="Verdana" panose="020B060403050404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C259AACB-53CB-41E4-A577-EAC6702393BF}"/>
              </a:ext>
            </a:extLst>
          </p:cNvPr>
          <p:cNvSpPr/>
          <p:nvPr/>
        </p:nvSpPr>
        <p:spPr>
          <a:xfrm>
            <a:off x="7134598" y="1739666"/>
            <a:ext cx="3736400" cy="1061829"/>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Pravo na umanjenje naknade za komunalno opremanje građevinskog zemljišta mogu ostvariti pravna lica kao subjekti inovacione djelatnosti za jedan poslovni objekat, koji nije od javnog interesa, i to ako najmanje 75% njegove ukupne neto površine koriste za realizaciju inovativnih programa ili projekata.</a:t>
            </a:r>
            <a:endParaRPr lang="en-GB" sz="1050" b="1" dirty="0">
              <a:latin typeface="Arial" panose="020B0604020202020204" pitchFamily="34" charset="0"/>
              <a:ea typeface="Verdana" panose="020B0604030504040204" pitchFamily="34" charset="0"/>
              <a:cs typeface="Arial" panose="020B0604020202020204" pitchFamily="34" charset="0"/>
            </a:endParaRPr>
          </a:p>
        </p:txBody>
      </p:sp>
      <p:sp>
        <p:nvSpPr>
          <p:cNvPr id="63" name="object 28">
            <a:extLst>
              <a:ext uri="{FF2B5EF4-FFF2-40B4-BE49-F238E27FC236}">
                <a16:creationId xmlns:a16="http://schemas.microsoft.com/office/drawing/2014/main" id="{EB6D9942-E7CD-40D6-88E9-8A208766C24A}"/>
              </a:ext>
            </a:extLst>
          </p:cNvPr>
          <p:cNvSpPr txBox="1"/>
          <p:nvPr/>
        </p:nvSpPr>
        <p:spPr>
          <a:xfrm>
            <a:off x="1130354" y="1264721"/>
            <a:ext cx="4579652" cy="212879"/>
          </a:xfrm>
          <a:prstGeom prst="rect">
            <a:avLst/>
          </a:prstGeom>
        </p:spPr>
        <p:txBody>
          <a:bodyPr vert="horz" wrap="square" lIns="0" tIns="12700" rIns="0" bIns="0" rtlCol="0">
            <a:spAutoFit/>
          </a:bodyPr>
          <a:lstStyle/>
          <a:p>
            <a:pPr marL="12700" algn="ctr">
              <a:lnSpc>
                <a:spcPct val="100000"/>
              </a:lnSpc>
              <a:spcBef>
                <a:spcPts val="100"/>
              </a:spcBef>
            </a:pPr>
            <a:r>
              <a:rPr lang="sr-Latn-ME" sz="1300" b="1" spc="-114" dirty="0">
                <a:solidFill>
                  <a:srgbClr val="42824D"/>
                </a:solidFill>
                <a:latin typeface="Arial" panose="020B0604020202020204" pitchFamily="34" charset="0"/>
                <a:cs typeface="Arial" panose="020B0604020202020204" pitchFamily="34" charset="0"/>
              </a:rPr>
              <a:t>Oslobađanje od poreza na dobit pravnih lica (MINTR)</a:t>
            </a:r>
          </a:p>
        </p:txBody>
      </p:sp>
      <p:sp>
        <p:nvSpPr>
          <p:cNvPr id="64" name="Rectangle 63">
            <a:extLst>
              <a:ext uri="{FF2B5EF4-FFF2-40B4-BE49-F238E27FC236}">
                <a16:creationId xmlns:a16="http://schemas.microsoft.com/office/drawing/2014/main" id="{F050FE88-9517-4EE0-9DB8-361FAE704DE4}"/>
              </a:ext>
            </a:extLst>
          </p:cNvPr>
          <p:cNvSpPr/>
          <p:nvPr/>
        </p:nvSpPr>
        <p:spPr>
          <a:xfrm>
            <a:off x="1897792" y="1548323"/>
            <a:ext cx="3765245" cy="1708160"/>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1) pravna lica koja su upisana u Registar inovacione djelatnosti i reinvestiraju sredstva iz ostvarene dobiti u svoje naučnoistraživačke, odnosno inovativne projekte; 2) pravna lica koja ulažu sredstva u druge subjekte inovacione djelatnosti i to u udjele ili akcije startapova, spinofova i fondova rizičnog kapitala za ulaganje u subjekte koji obavljaju inovacionu djelatnost ili doniraju sredstva naučnoistraživačkim ustanovama i subjektima inovacione infrastrukture; 3) pravna lica koja obezbjeđuju inovacionu infrastrukturu; i 4) Fond. </a:t>
            </a:r>
          </a:p>
        </p:txBody>
      </p:sp>
    </p:spTree>
    <p:extLst>
      <p:ext uri="{BB962C8B-B14F-4D97-AF65-F5344CB8AC3E}">
        <p14:creationId xmlns:p14="http://schemas.microsoft.com/office/powerpoint/2010/main" val="1153903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object 27">
            <a:extLst>
              <a:ext uri="{FF2B5EF4-FFF2-40B4-BE49-F238E27FC236}">
                <a16:creationId xmlns:a16="http://schemas.microsoft.com/office/drawing/2014/main" id="{45979ACF-2106-4EE9-84EC-E6FBF03D8C02}"/>
              </a:ext>
            </a:extLst>
          </p:cNvPr>
          <p:cNvSpPr/>
          <p:nvPr/>
        </p:nvSpPr>
        <p:spPr>
          <a:xfrm>
            <a:off x="1537950" y="1151889"/>
            <a:ext cx="444536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62" name="object 27">
            <a:extLst>
              <a:ext uri="{FF2B5EF4-FFF2-40B4-BE49-F238E27FC236}">
                <a16:creationId xmlns:a16="http://schemas.microsoft.com/office/drawing/2014/main" id="{B7C96202-4596-4E13-8DC9-7100450C8386}"/>
              </a:ext>
            </a:extLst>
          </p:cNvPr>
          <p:cNvSpPr/>
          <p:nvPr/>
        </p:nvSpPr>
        <p:spPr>
          <a:xfrm>
            <a:off x="6775986" y="3071770"/>
            <a:ext cx="4928178" cy="44444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43" name="object 4">
            <a:extLst>
              <a:ext uri="{FF2B5EF4-FFF2-40B4-BE49-F238E27FC236}">
                <a16:creationId xmlns:a16="http://schemas.microsoft.com/office/drawing/2014/main" id="{FC6A2306-FD9D-44C4-A380-94259C8867CF}"/>
              </a:ext>
            </a:extLst>
          </p:cNvPr>
          <p:cNvSpPr/>
          <p:nvPr/>
        </p:nvSpPr>
        <p:spPr>
          <a:xfrm>
            <a:off x="750207" y="5674654"/>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E1F8D31-ED62-43E5-BDA3-9652B6D2D6DA}"/>
              </a:ext>
            </a:extLst>
          </p:cNvPr>
          <p:cNvGrpSpPr/>
          <p:nvPr/>
        </p:nvGrpSpPr>
        <p:grpSpPr>
          <a:xfrm>
            <a:off x="1301758" y="2964135"/>
            <a:ext cx="4846320" cy="726425"/>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 name="object 2"/>
          <p:cNvSpPr txBox="1">
            <a:spLocks noGrp="1"/>
          </p:cNvSpPr>
          <p:nvPr>
            <p:ph type="title"/>
          </p:nvPr>
        </p:nvSpPr>
        <p:spPr>
          <a:xfrm>
            <a:off x="1243648" y="49961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19" name="object 19"/>
          <p:cNvSpPr/>
          <p:nvPr/>
        </p:nvSpPr>
        <p:spPr>
          <a:xfrm>
            <a:off x="1516218" y="1517115"/>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227759" y="1529317"/>
            <a:ext cx="49601" cy="1458016"/>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1153702" y="1157815"/>
            <a:ext cx="4867669"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6882954" y="5010629"/>
            <a:ext cx="4847056"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37" name="object 37"/>
          <p:cNvSpPr/>
          <p:nvPr/>
        </p:nvSpPr>
        <p:spPr>
          <a:xfrm>
            <a:off x="6457787" y="1097343"/>
            <a:ext cx="4846320" cy="597408"/>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6667090" y="114760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26D64C3-439D-42ED-AB75-FD3F8FFDE62B}"/>
              </a:ext>
            </a:extLst>
          </p:cNvPr>
          <p:cNvGrpSpPr/>
          <p:nvPr/>
        </p:nvGrpSpPr>
        <p:grpSpPr>
          <a:xfrm>
            <a:off x="6256143" y="1495289"/>
            <a:ext cx="1024758" cy="983768"/>
            <a:chOff x="6181028" y="1906051"/>
            <a:chExt cx="1024758" cy="983768"/>
          </a:xfrm>
        </p:grpSpPr>
        <p:sp>
          <p:nvSpPr>
            <p:cNvPr id="71" name="object 8">
              <a:extLst>
                <a:ext uri="{FF2B5EF4-FFF2-40B4-BE49-F238E27FC236}">
                  <a16:creationId xmlns:a16="http://schemas.microsoft.com/office/drawing/2014/main" id="{2CB256E1-12DF-4AF1-82CD-012783A8D10A}"/>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9">
              <a:extLst>
                <a:ext uri="{FF2B5EF4-FFF2-40B4-BE49-F238E27FC236}">
                  <a16:creationId xmlns:a16="http://schemas.microsoft.com/office/drawing/2014/main" id="{E55B4A45-FFBF-470C-88F3-E8E481DB0435}"/>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10">
              <a:extLst>
                <a:ext uri="{FF2B5EF4-FFF2-40B4-BE49-F238E27FC236}">
                  <a16:creationId xmlns:a16="http://schemas.microsoft.com/office/drawing/2014/main" id="{2BB84EEA-2835-423A-9E76-B26818A7E8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en-US" dirty="0">
                  <a:solidFill>
                    <a:srgbClr val="FFFFFF"/>
                  </a:solidFill>
                  <a:latin typeface="Arial" panose="020B0604020202020204" pitchFamily="34" charset="0"/>
                  <a:cs typeface="Arial" panose="020B0604020202020204" pitchFamily="34" charset="0"/>
                </a:rPr>
                <a:t>8</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2D2F112-7384-4D2B-87B7-EAEDF37A4C09}"/>
              </a:ext>
            </a:extLst>
          </p:cNvPr>
          <p:cNvGrpSpPr/>
          <p:nvPr/>
        </p:nvGrpSpPr>
        <p:grpSpPr>
          <a:xfrm>
            <a:off x="637782" y="1489224"/>
            <a:ext cx="1024758" cy="983768"/>
            <a:chOff x="1080200" y="1906051"/>
            <a:chExt cx="1024758" cy="983768"/>
          </a:xfrm>
        </p:grpSpPr>
        <p:sp>
          <p:nvSpPr>
            <p:cNvPr id="87" name="object 3">
              <a:extLst>
                <a:ext uri="{FF2B5EF4-FFF2-40B4-BE49-F238E27FC236}">
                  <a16:creationId xmlns:a16="http://schemas.microsoft.com/office/drawing/2014/main" id="{136FC81F-BA45-41C2-B183-CBCE9E3C05E9}"/>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4">
              <a:extLst>
                <a:ext uri="{FF2B5EF4-FFF2-40B4-BE49-F238E27FC236}">
                  <a16:creationId xmlns:a16="http://schemas.microsoft.com/office/drawing/2014/main" id="{BBC1F0CA-6D45-49CF-991E-D2CA072A45B2}"/>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52">
              <a:extLst>
                <a:ext uri="{FF2B5EF4-FFF2-40B4-BE49-F238E27FC236}">
                  <a16:creationId xmlns:a16="http://schemas.microsoft.com/office/drawing/2014/main" id="{197429B9-00B6-48F6-A37A-57ED09C7183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a:t>
              </a:r>
              <a:r>
                <a:rPr lang="en-US" dirty="0">
                  <a:solidFill>
                    <a:srgbClr val="FFFFFF"/>
                  </a:solidFill>
                  <a:latin typeface="Arial" panose="020B0604020202020204" pitchFamily="34" charset="0"/>
                  <a:cs typeface="Arial" panose="020B0604020202020204" pitchFamily="34" charset="0"/>
                </a:rPr>
                <a:t>7</a:t>
              </a:r>
              <a:endParaRPr sz="18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4BEB65C2-4269-41AC-8B38-BEF3CAA3E1A0}"/>
              </a:ext>
            </a:extLst>
          </p:cNvPr>
          <p:cNvSpPr txBox="1"/>
          <p:nvPr/>
        </p:nvSpPr>
        <p:spPr>
          <a:xfrm>
            <a:off x="6722845" y="1180518"/>
            <a:ext cx="5007164" cy="307777"/>
          </a:xfrm>
          <a:prstGeom prst="rect">
            <a:avLst/>
          </a:prstGeom>
          <a:noFill/>
        </p:spPr>
        <p:txBody>
          <a:bodyPr wrap="square">
            <a:spAutoFit/>
          </a:bodyPr>
          <a:lstStyle/>
          <a:p>
            <a:r>
              <a:rPr lang="sr-Latn-ME" sz="1400" b="1" dirty="0">
                <a:latin typeface="Arial" panose="020B0604020202020204" pitchFamily="34" charset="0"/>
                <a:cs typeface="Arial" panose="020B0604020202020204" pitchFamily="34" charset="0"/>
              </a:rPr>
              <a:t>Turističke razvojne zone i državni podsticaji (MERT)</a:t>
            </a:r>
            <a:endParaRPr lang="en-US" sz="1400" b="1"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C560640A-2111-45E8-9423-CC12FB2AFADE}"/>
              </a:ext>
            </a:extLst>
          </p:cNvPr>
          <p:cNvSpPr txBox="1"/>
          <p:nvPr/>
        </p:nvSpPr>
        <p:spPr>
          <a:xfrm>
            <a:off x="7198992" y="1491674"/>
            <a:ext cx="4037253" cy="1546577"/>
          </a:xfrm>
          <a:prstGeom prst="rect">
            <a:avLst/>
          </a:prstGeom>
          <a:noFill/>
        </p:spPr>
        <p:txBody>
          <a:bodyPr wrap="square">
            <a:spAutoFit/>
          </a:bodyPr>
          <a:lstStyle/>
          <a:p>
            <a:pPr algn="just"/>
            <a:r>
              <a:rPr lang="sr-Latn-ME" sz="1050" b="1" dirty="0">
                <a:latin typeface="Arial" panose="020B0604020202020204" pitchFamily="34" charset="0"/>
                <a:cs typeface="Arial" panose="020B0604020202020204" pitchFamily="34" charset="0"/>
              </a:rPr>
              <a:t>Zonu određuje Vlada, na prijedlog nadležnog Ministarstva. Zona se određuje na zemljištu koje je u državnoj svojini kao funkcionalna jedinica sa turističkom infrastrukturom kojom upravlja preduzeće ili drugo pravno lice na osnovu elaborata o opravdanosti za investicione projekte sa minimalnim iznosom od 3.000.000 eura i sa najmanje 50 smještajnih jedinica, minimalne kategorije od četiri zvjezdice.Kriterijume za određivanje zona, sadržaj elaborata opravdanosti i inicijative za investicioni projekat propisuje Ministarstvo.</a:t>
            </a:r>
          </a:p>
        </p:txBody>
      </p:sp>
      <p:grpSp>
        <p:nvGrpSpPr>
          <p:cNvPr id="30" name="Group 29">
            <a:extLst>
              <a:ext uri="{FF2B5EF4-FFF2-40B4-BE49-F238E27FC236}">
                <a16:creationId xmlns:a16="http://schemas.microsoft.com/office/drawing/2014/main" id="{5766F686-0991-496C-B83C-C05DB3AA24E7}"/>
              </a:ext>
            </a:extLst>
          </p:cNvPr>
          <p:cNvGrpSpPr/>
          <p:nvPr/>
        </p:nvGrpSpPr>
        <p:grpSpPr>
          <a:xfrm>
            <a:off x="1362759" y="4822263"/>
            <a:ext cx="4846320" cy="695164"/>
            <a:chOff x="1178306" y="3042376"/>
            <a:chExt cx="4846320" cy="597408"/>
          </a:xfrm>
        </p:grpSpPr>
        <p:sp>
          <p:nvSpPr>
            <p:cNvPr id="31" name="object 41">
              <a:extLst>
                <a:ext uri="{FF2B5EF4-FFF2-40B4-BE49-F238E27FC236}">
                  <a16:creationId xmlns:a16="http://schemas.microsoft.com/office/drawing/2014/main" id="{C78D8C7F-D557-43A5-A49D-E95973E341E3}"/>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43">
              <a:extLst>
                <a:ext uri="{FF2B5EF4-FFF2-40B4-BE49-F238E27FC236}">
                  <a16:creationId xmlns:a16="http://schemas.microsoft.com/office/drawing/2014/main" id="{40D04463-69E6-46DE-BD87-D8127B9F9AA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535C65BD-7E8D-44B0-B4A5-A18AEE2C2B3F}"/>
              </a:ext>
            </a:extLst>
          </p:cNvPr>
          <p:cNvGrpSpPr/>
          <p:nvPr/>
        </p:nvGrpSpPr>
        <p:grpSpPr>
          <a:xfrm>
            <a:off x="664016" y="3745521"/>
            <a:ext cx="6470653" cy="2813869"/>
            <a:chOff x="6259479" y="88972"/>
            <a:chExt cx="6470653" cy="2813869"/>
          </a:xfrm>
        </p:grpSpPr>
        <p:sp>
          <p:nvSpPr>
            <p:cNvPr id="35" name="object 9">
              <a:extLst>
                <a:ext uri="{FF2B5EF4-FFF2-40B4-BE49-F238E27FC236}">
                  <a16:creationId xmlns:a16="http://schemas.microsoft.com/office/drawing/2014/main" id="{4E32A110-9E6A-4393-9FAB-0E4AE2C3CBC8}"/>
                </a:ext>
              </a:extLst>
            </p:cNvPr>
            <p:cNvSpPr/>
            <p:nvPr/>
          </p:nvSpPr>
          <p:spPr>
            <a:xfrm>
              <a:off x="12044332" y="88972"/>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8">
              <a:extLst>
                <a:ext uri="{FF2B5EF4-FFF2-40B4-BE49-F238E27FC236}">
                  <a16:creationId xmlns:a16="http://schemas.microsoft.com/office/drawing/2014/main" id="{53BCED3A-0554-4CFF-B4E6-93E3D0D81F2E}"/>
                </a:ext>
              </a:extLst>
            </p:cNvPr>
            <p:cNvSpPr/>
            <p:nvPr/>
          </p:nvSpPr>
          <p:spPr>
            <a:xfrm>
              <a:off x="6259479" y="1919073"/>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grpSp>
      <p:sp>
        <p:nvSpPr>
          <p:cNvPr id="40" name="object 22">
            <a:extLst>
              <a:ext uri="{FF2B5EF4-FFF2-40B4-BE49-F238E27FC236}">
                <a16:creationId xmlns:a16="http://schemas.microsoft.com/office/drawing/2014/main" id="{8772DBB3-43B8-49DB-B96A-728E53E45B45}"/>
              </a:ext>
            </a:extLst>
          </p:cNvPr>
          <p:cNvSpPr/>
          <p:nvPr/>
        </p:nvSpPr>
        <p:spPr>
          <a:xfrm>
            <a:off x="1544825" y="5338052"/>
            <a:ext cx="57690" cy="1519948"/>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826F035-E3C3-432C-BCCE-1B33EADA63DE}"/>
              </a:ext>
            </a:extLst>
          </p:cNvPr>
          <p:cNvSpPr txBox="1"/>
          <p:nvPr/>
        </p:nvSpPr>
        <p:spPr>
          <a:xfrm>
            <a:off x="1097944" y="3053029"/>
            <a:ext cx="5125903" cy="461665"/>
          </a:xfrm>
          <a:prstGeom prst="rect">
            <a:avLst/>
          </a:prstGeom>
          <a:noFill/>
        </p:spPr>
        <p:txBody>
          <a:bodyPr wrap="square">
            <a:spAutoFit/>
          </a:bodyPr>
          <a:lstStyle/>
          <a:p>
            <a:pPr algn="ctr"/>
            <a:r>
              <a:rPr lang="en-US" sz="1200" b="1" dirty="0">
                <a:solidFill>
                  <a:srgbClr val="305E38"/>
                </a:solidFill>
                <a:latin typeface="Arial" panose="020B0604020202020204" pitchFamily="34" charset="0"/>
                <a:cs typeface="Arial" panose="020B0604020202020204" pitchFamily="34" charset="0"/>
              </a:rPr>
              <a:t>Privredni razvoj u skladu sa Zakonom o planiranju prostora i izgradnji objekata</a:t>
            </a:r>
            <a:r>
              <a:rPr lang="sr-Latn-ME" sz="1200" b="1" dirty="0">
                <a:solidFill>
                  <a:srgbClr val="305E38"/>
                </a:solidFill>
                <a:latin typeface="Arial" panose="020B0604020202020204" pitchFamily="34" charset="0"/>
                <a:cs typeface="Arial" panose="020B0604020202020204" pitchFamily="34" charset="0"/>
              </a:rPr>
              <a:t> (MEPU)</a:t>
            </a:r>
            <a:endParaRPr lang="en-US" sz="1200" b="1" dirty="0">
              <a:solidFill>
                <a:srgbClr val="305E38"/>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01BB148-006F-4DA4-8F14-0FA085DCC183}"/>
              </a:ext>
            </a:extLst>
          </p:cNvPr>
          <p:cNvSpPr txBox="1"/>
          <p:nvPr/>
        </p:nvSpPr>
        <p:spPr>
          <a:xfrm>
            <a:off x="1531015" y="3625371"/>
            <a:ext cx="4303667" cy="938719"/>
          </a:xfrm>
          <a:prstGeom prst="rect">
            <a:avLst/>
          </a:prstGeom>
          <a:noFill/>
        </p:spPr>
        <p:txBody>
          <a:bodyPr wrap="square">
            <a:spAutoFit/>
          </a:bodyPr>
          <a:lstStyle/>
          <a:p>
            <a:pPr algn="just"/>
            <a:r>
              <a:rPr lang="sr-Latn-ME" sz="1100" b="1" dirty="0">
                <a:latin typeface="Arial" panose="020B0604020202020204" pitchFamily="34" charset="0"/>
                <a:cs typeface="Arial" panose="020B0604020202020204" pitchFamily="34" charset="0"/>
              </a:rPr>
              <a:t>U skladu sa članom 239  Zakona o planiranju prostora i izgradnji objekata investitori za određene vrste objekata su oslobođeni plaćanja naknade za komunalno opremanje građevinskog zemljišta. Mjera je temporalnog karaktera i traje do donošenja plana generalne regulacije. </a:t>
            </a:r>
          </a:p>
        </p:txBody>
      </p:sp>
      <p:grpSp>
        <p:nvGrpSpPr>
          <p:cNvPr id="46" name="Group 45">
            <a:extLst>
              <a:ext uri="{FF2B5EF4-FFF2-40B4-BE49-F238E27FC236}">
                <a16:creationId xmlns:a16="http://schemas.microsoft.com/office/drawing/2014/main" id="{7B9179DC-C9BA-4C86-853C-F44ACE5C5230}"/>
              </a:ext>
            </a:extLst>
          </p:cNvPr>
          <p:cNvGrpSpPr/>
          <p:nvPr/>
        </p:nvGrpSpPr>
        <p:grpSpPr>
          <a:xfrm>
            <a:off x="614051" y="3578706"/>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59745" y="2253023"/>
              <a:ext cx="337718" cy="289823"/>
            </a:xfrm>
            <a:prstGeom prst="rect">
              <a:avLst/>
            </a:prstGeom>
          </p:spPr>
          <p:txBody>
            <a:bodyPr vert="horz" wrap="square" lIns="0" tIns="12700" rIns="0" bIns="0" rtlCol="0">
              <a:spAutoFit/>
            </a:bodyPr>
            <a:lstStyle/>
            <a:p>
              <a:pPr marL="12700">
                <a:lnSpc>
                  <a:spcPct val="100000"/>
                </a:lnSpc>
                <a:spcBef>
                  <a:spcPts val="100"/>
                </a:spcBef>
              </a:pPr>
              <a:r>
                <a:rPr lang="en-US" sz="1800" dirty="0">
                  <a:solidFill>
                    <a:srgbClr val="FFFFFF"/>
                  </a:solidFill>
                  <a:latin typeface="Arial" panose="020B0604020202020204" pitchFamily="34" charset="0"/>
                  <a:cs typeface="Arial" panose="020B0604020202020204" pitchFamily="34" charset="0"/>
                </a:rPr>
                <a:t>39</a:t>
              </a:r>
              <a:endParaRPr sz="1800" dirty="0">
                <a:latin typeface="Arial" panose="020B0604020202020204" pitchFamily="34" charset="0"/>
                <a:cs typeface="Arial" panose="020B0604020202020204" pitchFamily="34" charset="0"/>
              </a:endParaRPr>
            </a:p>
          </p:txBody>
        </p:sp>
      </p:grpSp>
      <p:sp>
        <p:nvSpPr>
          <p:cNvPr id="92" name="object 21">
            <a:extLst>
              <a:ext uri="{FF2B5EF4-FFF2-40B4-BE49-F238E27FC236}">
                <a16:creationId xmlns:a16="http://schemas.microsoft.com/office/drawing/2014/main" id="{97E5D001-BAE1-4854-9125-C63E0422C5D2}"/>
              </a:ext>
            </a:extLst>
          </p:cNvPr>
          <p:cNvSpPr/>
          <p:nvPr/>
        </p:nvSpPr>
        <p:spPr>
          <a:xfrm>
            <a:off x="1537950" y="3507915"/>
            <a:ext cx="0" cy="132715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28">
            <a:extLst>
              <a:ext uri="{FF2B5EF4-FFF2-40B4-BE49-F238E27FC236}">
                <a16:creationId xmlns:a16="http://schemas.microsoft.com/office/drawing/2014/main" id="{1C5F781A-B585-4503-8387-EADC0781A638}"/>
              </a:ext>
            </a:extLst>
          </p:cNvPr>
          <p:cNvSpPr txBox="1"/>
          <p:nvPr/>
        </p:nvSpPr>
        <p:spPr>
          <a:xfrm>
            <a:off x="1686435" y="1214003"/>
            <a:ext cx="5196518" cy="228268"/>
          </a:xfrm>
          <a:prstGeom prst="rect">
            <a:avLst/>
          </a:prstGeom>
        </p:spPr>
        <p:txBody>
          <a:bodyPr vert="horz" wrap="square" lIns="0" tIns="12700" rIns="0" bIns="0" rtlCol="0">
            <a:spAutoFit/>
          </a:bodyPr>
          <a:lstStyle/>
          <a:p>
            <a:pPr marL="12700" marR="969644">
              <a:spcBef>
                <a:spcPts val="100"/>
              </a:spcBef>
            </a:pPr>
            <a:r>
              <a:rPr lang="sr-Latn-ME" sz="1400" b="1" spc="-80" dirty="0">
                <a:solidFill>
                  <a:srgbClr val="16745A"/>
                </a:solidFill>
                <a:latin typeface="Arial" panose="020B0604020202020204" pitchFamily="34" charset="0"/>
                <a:ea typeface="Verdana" panose="020B0604030504040204" pitchFamily="34" charset="0"/>
                <a:cs typeface="Arial" panose="020B0604020202020204" pitchFamily="34" charset="0"/>
              </a:rPr>
              <a:t>Sufinansiranje u turizmu – Zakon o turizmu (MERT)</a:t>
            </a:r>
            <a:endParaRPr lang="en-GB" sz="1400" b="1" spc="-80" dirty="0">
              <a:solidFill>
                <a:srgbClr val="16745A"/>
              </a:solidFill>
              <a:latin typeface="Arial" panose="020B0604020202020204" pitchFamily="34" charset="0"/>
              <a:ea typeface="Verdana" panose="020B060403050404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572E5BB8-5C1A-4A08-9AD6-B098B8549862}"/>
              </a:ext>
            </a:extLst>
          </p:cNvPr>
          <p:cNvSpPr/>
          <p:nvPr/>
        </p:nvSpPr>
        <p:spPr>
          <a:xfrm>
            <a:off x="1501908" y="1548069"/>
            <a:ext cx="4317977" cy="1061829"/>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Program obuhvata 4 mjere podrške i to: Organizovanje manifestacija/festivala, unapređenje kvaliteta usluga i ponude u kampovima, unapređenje ponude i podizanje kvaliteta usluga u ruralnom turizmu, razvoj inovativnih turističkih proizvoda i usluga koji obogaćuju turističku ponudu u ruralnom, kulturnom, zdravstvenom, sportskom i drugim vidovima turizma.</a:t>
            </a:r>
          </a:p>
        </p:txBody>
      </p:sp>
      <p:sp>
        <p:nvSpPr>
          <p:cNvPr id="56" name="object 28">
            <a:extLst>
              <a:ext uri="{FF2B5EF4-FFF2-40B4-BE49-F238E27FC236}">
                <a16:creationId xmlns:a16="http://schemas.microsoft.com/office/drawing/2014/main" id="{A571CCD4-C7DA-4D9D-9230-6AC761CE62BA}"/>
              </a:ext>
            </a:extLst>
          </p:cNvPr>
          <p:cNvSpPr txBox="1"/>
          <p:nvPr/>
        </p:nvSpPr>
        <p:spPr>
          <a:xfrm>
            <a:off x="1602515" y="4907552"/>
            <a:ext cx="5071583" cy="412934"/>
          </a:xfrm>
          <a:prstGeom prst="rect">
            <a:avLst/>
          </a:prstGeom>
        </p:spPr>
        <p:txBody>
          <a:bodyPr vert="horz" wrap="square" lIns="0" tIns="12700" rIns="0" bIns="0" rtlCol="0">
            <a:spAutoFit/>
          </a:bodyPr>
          <a:lstStyle/>
          <a:p>
            <a:pPr marL="12700" marR="969644" algn="ctr">
              <a:spcBef>
                <a:spcPts val="100"/>
              </a:spcBef>
            </a:pPr>
            <a:r>
              <a:rPr lang="sr-Latn-ME" sz="1300" b="1" spc="-80" dirty="0">
                <a:solidFill>
                  <a:srgbClr val="305E38"/>
                </a:solidFill>
                <a:latin typeface="Arial" panose="020B0604020202020204" pitchFamily="34" charset="0"/>
                <a:ea typeface="Verdana" panose="020B0604030504040204" pitchFamily="34" charset="0"/>
                <a:cs typeface="Arial" panose="020B0604020202020204" pitchFamily="34" charset="0"/>
              </a:rPr>
              <a:t>Kofinansiranje projekata i programa nevladinih organizacija podržanih iz fondova EU (MJU)</a:t>
            </a:r>
          </a:p>
        </p:txBody>
      </p:sp>
      <p:sp>
        <p:nvSpPr>
          <p:cNvPr id="58" name="TextBox 57">
            <a:extLst>
              <a:ext uri="{FF2B5EF4-FFF2-40B4-BE49-F238E27FC236}">
                <a16:creationId xmlns:a16="http://schemas.microsoft.com/office/drawing/2014/main" id="{090F480F-BE32-4187-A088-CD0818D53090}"/>
              </a:ext>
            </a:extLst>
          </p:cNvPr>
          <p:cNvSpPr txBox="1"/>
          <p:nvPr/>
        </p:nvSpPr>
        <p:spPr>
          <a:xfrm>
            <a:off x="1516218" y="5387815"/>
            <a:ext cx="4445932" cy="1323439"/>
          </a:xfrm>
          <a:prstGeom prst="rect">
            <a:avLst/>
          </a:prstGeom>
          <a:noFill/>
        </p:spPr>
        <p:txBody>
          <a:bodyPr wrap="square">
            <a:spAutoFit/>
          </a:bodyPr>
          <a:lstStyle/>
          <a:p>
            <a:pPr algn="just"/>
            <a:r>
              <a:rPr lang="sr-Latn-ME" sz="1000" b="1" dirty="0">
                <a:latin typeface="Arial" panose="020B0604020202020204" pitchFamily="34" charset="0"/>
                <a:cs typeface="Arial" panose="020B0604020202020204" pitchFamily="34" charset="0"/>
              </a:rPr>
              <a:t>Nevladine organizacije koje realizuju EU projekte na teritoriji Crne Gore mogu aplicirati za dobijanje sredstava iz državnog budžeta (0,1% tekućeg državnog budžeta), koja se za tu namjenu raspodjeljuju na osnovu Javnog poziva koji objavljuje Ministarstvo javne uprave, digitalnog društva i medija, a sve u skladu sa Zakonom o nevladinim organizacijama (Sl.list CG, broj 39/11 i 37/17) i pratećom Uredbom o postupku i načinu kofinansiranja projekata i programa nevladinih organizacija podržanih iz fondova Evropske unije. </a:t>
            </a:r>
            <a:endParaRPr lang="sr-Latn-ME" sz="1050" b="1" dirty="0">
              <a:latin typeface="Arial" panose="020B0604020202020204" pitchFamily="34" charset="0"/>
              <a:cs typeface="Arial" panose="020B0604020202020204" pitchFamily="34" charset="0"/>
            </a:endParaRPr>
          </a:p>
        </p:txBody>
      </p:sp>
      <p:sp>
        <p:nvSpPr>
          <p:cNvPr id="44" name="object 52">
            <a:extLst>
              <a:ext uri="{FF2B5EF4-FFF2-40B4-BE49-F238E27FC236}">
                <a16:creationId xmlns:a16="http://schemas.microsoft.com/office/drawing/2014/main" id="{97DF77FD-47E9-4FBA-B3C9-63DBEC271207}"/>
              </a:ext>
            </a:extLst>
          </p:cNvPr>
          <p:cNvSpPr txBox="1"/>
          <p:nvPr/>
        </p:nvSpPr>
        <p:spPr>
          <a:xfrm>
            <a:off x="957571" y="5872642"/>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41</a:t>
            </a:r>
            <a:endParaRPr sz="1800" dirty="0">
              <a:latin typeface="Arial" panose="020B0604020202020204" pitchFamily="34" charset="0"/>
              <a:cs typeface="Arial" panose="020B0604020202020204" pitchFamily="34" charset="0"/>
            </a:endParaRPr>
          </a:p>
        </p:txBody>
      </p:sp>
      <p:sp>
        <p:nvSpPr>
          <p:cNvPr id="45" name="object 10">
            <a:extLst>
              <a:ext uri="{FF2B5EF4-FFF2-40B4-BE49-F238E27FC236}">
                <a16:creationId xmlns:a16="http://schemas.microsoft.com/office/drawing/2014/main" id="{8EF5B07A-AC85-47AD-B7F6-68EFF9BEA090}"/>
              </a:ext>
            </a:extLst>
          </p:cNvPr>
          <p:cNvSpPr txBox="1"/>
          <p:nvPr/>
        </p:nvSpPr>
        <p:spPr>
          <a:xfrm>
            <a:off x="6650266" y="3923002"/>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40</a:t>
            </a:r>
            <a:endParaRPr sz="18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4CC04B0-DF48-4B2D-811D-D92EA2A36B26}"/>
              </a:ext>
            </a:extLst>
          </p:cNvPr>
          <p:cNvSpPr txBox="1"/>
          <p:nvPr/>
        </p:nvSpPr>
        <p:spPr>
          <a:xfrm>
            <a:off x="6768522" y="3050200"/>
            <a:ext cx="5007164" cy="461665"/>
          </a:xfrm>
          <a:prstGeom prst="rect">
            <a:avLst/>
          </a:prstGeom>
          <a:noFill/>
        </p:spPr>
        <p:txBody>
          <a:bodyPr wrap="square">
            <a:spAutoFit/>
          </a:bodyPr>
          <a:lstStyle/>
          <a:p>
            <a:pPr algn="ctr"/>
            <a:r>
              <a:rPr lang="sr-Latn-ME" sz="1200" b="1" dirty="0">
                <a:latin typeface="Arial" panose="020B0604020202020204" pitchFamily="34" charset="0"/>
                <a:cs typeface="Arial" panose="020B0604020202020204" pitchFamily="34" charset="0"/>
              </a:rPr>
              <a:t>Oslobađanje od plaćanja naknade za rekonstrukciju hotela na CG primorju (MEPU)</a:t>
            </a:r>
            <a:endParaRPr lang="en-US" sz="1200" b="1"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0F7745D8-1773-4B4C-9C8E-A116EC514C4A}"/>
              </a:ext>
            </a:extLst>
          </p:cNvPr>
          <p:cNvSpPr txBox="1"/>
          <p:nvPr/>
        </p:nvSpPr>
        <p:spPr>
          <a:xfrm>
            <a:off x="7199539" y="3531103"/>
            <a:ext cx="4291445" cy="1477328"/>
          </a:xfrm>
          <a:prstGeom prst="rect">
            <a:avLst/>
          </a:prstGeom>
          <a:noFill/>
        </p:spPr>
        <p:txBody>
          <a:bodyPr wrap="square">
            <a:spAutoFit/>
          </a:bodyPr>
          <a:lstStyle/>
          <a:p>
            <a:pPr algn="just"/>
            <a:r>
              <a:rPr lang="sr-Latn-ME" sz="1000" b="1" dirty="0">
                <a:latin typeface="Arial" panose="020B0604020202020204" pitchFamily="34" charset="0"/>
                <a:cs typeface="Arial" panose="020B0604020202020204" pitchFamily="34" charset="0"/>
              </a:rPr>
              <a:t>Zakonom o regionalnom vodosnabdijevanju predviđena je posebna naknada za izgradnju ili rekonstrukciju objekata na Crnogorskom primorju odnosno regiji. Posebna naknada ne plaća se na investicije koje se odnose na izgradnju, odnosno rekonstrukciju objekata koji su, u skladu sa zakonom, u funkciji ostvarivanja javnog interesa u oblastima komunalnih djelatnosti (ulice i drugi javni putevi sa pratećim objektima, javni prostori za parkiranje, biciklističke staze, podzemni i nadzemni prolazi na javnim saobraćajnicama, mostovi, gradska šetališta, gradski trgovi i druge javne površine u naseljima.</a:t>
            </a:r>
          </a:p>
        </p:txBody>
      </p:sp>
      <p:sp>
        <p:nvSpPr>
          <p:cNvPr id="65" name="object 21">
            <a:extLst>
              <a:ext uri="{FF2B5EF4-FFF2-40B4-BE49-F238E27FC236}">
                <a16:creationId xmlns:a16="http://schemas.microsoft.com/office/drawing/2014/main" id="{9702EE25-2F1B-49D4-BFC3-DDFEA820E808}"/>
              </a:ext>
            </a:extLst>
          </p:cNvPr>
          <p:cNvSpPr/>
          <p:nvPr/>
        </p:nvSpPr>
        <p:spPr>
          <a:xfrm>
            <a:off x="7198993" y="3534765"/>
            <a:ext cx="69200" cy="1471520"/>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D08FCBFE-8733-415E-BDB8-BD377301B0A7}"/>
              </a:ext>
            </a:extLst>
          </p:cNvPr>
          <p:cNvGrpSpPr/>
          <p:nvPr/>
        </p:nvGrpSpPr>
        <p:grpSpPr>
          <a:xfrm>
            <a:off x="6297994" y="5525669"/>
            <a:ext cx="1024758" cy="983768"/>
            <a:chOff x="6181028" y="1906051"/>
            <a:chExt cx="1024758" cy="983768"/>
          </a:xfrm>
        </p:grpSpPr>
        <p:sp>
          <p:nvSpPr>
            <p:cNvPr id="67" name="object 8">
              <a:extLst>
                <a:ext uri="{FF2B5EF4-FFF2-40B4-BE49-F238E27FC236}">
                  <a16:creationId xmlns:a16="http://schemas.microsoft.com/office/drawing/2014/main" id="{97077FFA-10AE-4BF3-952F-25753761FFFA}"/>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8" name="object 9">
              <a:extLst>
                <a:ext uri="{FF2B5EF4-FFF2-40B4-BE49-F238E27FC236}">
                  <a16:creationId xmlns:a16="http://schemas.microsoft.com/office/drawing/2014/main" id="{1F7E7CD3-476E-41A6-8781-DA58D93DAAF2}"/>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10">
              <a:extLst>
                <a:ext uri="{FF2B5EF4-FFF2-40B4-BE49-F238E27FC236}">
                  <a16:creationId xmlns:a16="http://schemas.microsoft.com/office/drawing/2014/main" id="{BA922B2B-9D93-4956-8831-8181787BD3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42</a:t>
              </a:r>
              <a:endParaRPr sz="1800" dirty="0">
                <a:latin typeface="Arial" panose="020B0604020202020204" pitchFamily="34" charset="0"/>
                <a:cs typeface="Arial" panose="020B0604020202020204" pitchFamily="34" charset="0"/>
              </a:endParaRPr>
            </a:p>
          </p:txBody>
        </p:sp>
      </p:grpSp>
      <p:sp>
        <p:nvSpPr>
          <p:cNvPr id="74" name="object 22">
            <a:extLst>
              <a:ext uri="{FF2B5EF4-FFF2-40B4-BE49-F238E27FC236}">
                <a16:creationId xmlns:a16="http://schemas.microsoft.com/office/drawing/2014/main" id="{4ACF15B1-7C33-4444-ABC0-81C1A28BAE0E}"/>
              </a:ext>
            </a:extLst>
          </p:cNvPr>
          <p:cNvSpPr/>
          <p:nvPr/>
        </p:nvSpPr>
        <p:spPr>
          <a:xfrm>
            <a:off x="7230705" y="5394655"/>
            <a:ext cx="57690" cy="1438243"/>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502E2B2-D09D-4466-871F-4057D7D4EC9C}"/>
              </a:ext>
            </a:extLst>
          </p:cNvPr>
          <p:cNvSpPr txBox="1"/>
          <p:nvPr/>
        </p:nvSpPr>
        <p:spPr>
          <a:xfrm>
            <a:off x="6841679" y="5053997"/>
            <a:ext cx="5007164" cy="276999"/>
          </a:xfrm>
          <a:prstGeom prst="rect">
            <a:avLst/>
          </a:prstGeom>
          <a:noFill/>
        </p:spPr>
        <p:txBody>
          <a:bodyPr wrap="square">
            <a:spAutoFit/>
          </a:bodyPr>
          <a:lstStyle/>
          <a:p>
            <a:pPr algn="ctr"/>
            <a:r>
              <a:rPr lang="sr-Latn-ME" sz="1200" b="1" dirty="0">
                <a:latin typeface="Arial" panose="020B0604020202020204" pitchFamily="34" charset="0"/>
                <a:cs typeface="Arial" panose="020B0604020202020204" pitchFamily="34" charset="0"/>
              </a:rPr>
              <a:t>Oslobađanje od plaćanja poreza na dohodak fizičkih lica (MIF)</a:t>
            </a:r>
            <a:endParaRPr lang="en-US" sz="1200" b="1"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420CE097-98D0-44D2-B426-CC8E2A08F217}"/>
              </a:ext>
            </a:extLst>
          </p:cNvPr>
          <p:cNvSpPr txBox="1"/>
          <p:nvPr/>
        </p:nvSpPr>
        <p:spPr>
          <a:xfrm>
            <a:off x="7227759" y="5529000"/>
            <a:ext cx="4291445" cy="1223412"/>
          </a:xfrm>
          <a:prstGeom prst="rect">
            <a:avLst/>
          </a:prstGeom>
          <a:noFill/>
        </p:spPr>
        <p:txBody>
          <a:bodyPr wrap="square">
            <a:spAutoFit/>
          </a:bodyPr>
          <a:lstStyle/>
          <a:p>
            <a:pPr algn="just"/>
            <a:r>
              <a:rPr lang="sr-Latn-ME" sz="1050" b="1" dirty="0">
                <a:latin typeface="Arial" panose="020B0604020202020204" pitchFamily="34" charset="0"/>
                <a:cs typeface="Arial" panose="020B0604020202020204" pitchFamily="34" charset="0"/>
              </a:rPr>
              <a:t>Definiše se da je predmet oporezivanja nerezidentnog fizičkog lica dohodak koji nerezident ostvari u Crnoj Gori, osim ako je ostvario:  dohodak od obavljanja djelatnosti elektronskim putem kod poslodavca koji ne obavlja djelatnost u Crnoj Gori; i zaradu veću od tri prosječne bruto zarade ostvarene u prethodnoj godini u Crnoj Gori, prema podacima organa nadležnog za poslove statistike.</a:t>
            </a:r>
          </a:p>
        </p:txBody>
      </p:sp>
    </p:spTree>
    <p:extLst>
      <p:ext uri="{BB962C8B-B14F-4D97-AF65-F5344CB8AC3E}">
        <p14:creationId xmlns:p14="http://schemas.microsoft.com/office/powerpoint/2010/main" val="377385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5" name="object 39">
            <a:extLst>
              <a:ext uri="{FF2B5EF4-FFF2-40B4-BE49-F238E27FC236}">
                <a16:creationId xmlns:a16="http://schemas.microsoft.com/office/drawing/2014/main" id="{9F994434-75B0-4B3B-9843-326010EB2F3B}"/>
              </a:ext>
            </a:extLst>
          </p:cNvPr>
          <p:cNvSpPr/>
          <p:nvPr/>
        </p:nvSpPr>
        <p:spPr>
          <a:xfrm>
            <a:off x="6681460" y="5108876"/>
            <a:ext cx="4702819"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3" name="object 27">
            <a:extLst>
              <a:ext uri="{FF2B5EF4-FFF2-40B4-BE49-F238E27FC236}">
                <a16:creationId xmlns:a16="http://schemas.microsoft.com/office/drawing/2014/main" id="{39C18D93-BFA0-4A10-AA31-F074AB2513B3}"/>
              </a:ext>
            </a:extLst>
          </p:cNvPr>
          <p:cNvSpPr/>
          <p:nvPr/>
        </p:nvSpPr>
        <p:spPr>
          <a:xfrm>
            <a:off x="1161258" y="5135487"/>
            <a:ext cx="444536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BE1F8D31-ED62-43E5-BDA3-9652B6D2D6DA}"/>
              </a:ext>
            </a:extLst>
          </p:cNvPr>
          <p:cNvGrpSpPr/>
          <p:nvPr/>
        </p:nvGrpSpPr>
        <p:grpSpPr>
          <a:xfrm>
            <a:off x="1004632" y="2930613"/>
            <a:ext cx="5295378" cy="666150"/>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9" name="object 19"/>
          <p:cNvSpPr/>
          <p:nvPr/>
        </p:nvSpPr>
        <p:spPr>
          <a:xfrm>
            <a:off x="1504543" y="1654724"/>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7179335" y="1735832"/>
            <a:ext cx="61234" cy="115266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1171919" y="1164930"/>
            <a:ext cx="4867669"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1374523" y="1312155"/>
            <a:ext cx="444536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37" name="object 37"/>
          <p:cNvSpPr/>
          <p:nvPr/>
        </p:nvSpPr>
        <p:spPr>
          <a:xfrm>
            <a:off x="6434539" y="1237662"/>
            <a:ext cx="4846320" cy="597408"/>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6625531" y="1312155"/>
            <a:ext cx="4572000" cy="4136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26D64C3-439D-42ED-AB75-FD3F8FFDE62B}"/>
              </a:ext>
            </a:extLst>
          </p:cNvPr>
          <p:cNvGrpSpPr/>
          <p:nvPr/>
        </p:nvGrpSpPr>
        <p:grpSpPr>
          <a:xfrm>
            <a:off x="6184133" y="1845176"/>
            <a:ext cx="1024758" cy="983768"/>
            <a:chOff x="6181028" y="1906051"/>
            <a:chExt cx="1024758" cy="983768"/>
          </a:xfrm>
        </p:grpSpPr>
        <p:sp>
          <p:nvSpPr>
            <p:cNvPr id="71" name="object 8">
              <a:extLst>
                <a:ext uri="{FF2B5EF4-FFF2-40B4-BE49-F238E27FC236}">
                  <a16:creationId xmlns:a16="http://schemas.microsoft.com/office/drawing/2014/main" id="{2CB256E1-12DF-4AF1-82CD-012783A8D10A}"/>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9">
              <a:extLst>
                <a:ext uri="{FF2B5EF4-FFF2-40B4-BE49-F238E27FC236}">
                  <a16:creationId xmlns:a16="http://schemas.microsoft.com/office/drawing/2014/main" id="{E55B4A45-FFBF-470C-88F3-E8E481DB0435}"/>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10">
              <a:extLst>
                <a:ext uri="{FF2B5EF4-FFF2-40B4-BE49-F238E27FC236}">
                  <a16:creationId xmlns:a16="http://schemas.microsoft.com/office/drawing/2014/main" id="{2BB84EEA-2835-423A-9E76-B26818A7E8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44</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2D2F112-7384-4D2B-87B7-EAEDF37A4C09}"/>
              </a:ext>
            </a:extLst>
          </p:cNvPr>
          <p:cNvGrpSpPr/>
          <p:nvPr/>
        </p:nvGrpSpPr>
        <p:grpSpPr>
          <a:xfrm>
            <a:off x="522514" y="1835070"/>
            <a:ext cx="1024758" cy="983768"/>
            <a:chOff x="1080200" y="1906051"/>
            <a:chExt cx="1024758" cy="983768"/>
          </a:xfrm>
        </p:grpSpPr>
        <p:sp>
          <p:nvSpPr>
            <p:cNvPr id="87" name="object 3">
              <a:extLst>
                <a:ext uri="{FF2B5EF4-FFF2-40B4-BE49-F238E27FC236}">
                  <a16:creationId xmlns:a16="http://schemas.microsoft.com/office/drawing/2014/main" id="{136FC81F-BA45-41C2-B183-CBCE9E3C05E9}"/>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4">
              <a:extLst>
                <a:ext uri="{FF2B5EF4-FFF2-40B4-BE49-F238E27FC236}">
                  <a16:creationId xmlns:a16="http://schemas.microsoft.com/office/drawing/2014/main" id="{BBC1F0CA-6D45-49CF-991E-D2CA072A45B2}"/>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52">
              <a:extLst>
                <a:ext uri="{FF2B5EF4-FFF2-40B4-BE49-F238E27FC236}">
                  <a16:creationId xmlns:a16="http://schemas.microsoft.com/office/drawing/2014/main" id="{197429B9-00B6-48F6-A37A-57ED09C7183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43</a:t>
              </a:r>
              <a:endParaRPr sz="18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4BEB65C2-4269-41AC-8B38-BEF3CAA3E1A0}"/>
              </a:ext>
            </a:extLst>
          </p:cNvPr>
          <p:cNvSpPr txBox="1"/>
          <p:nvPr/>
        </p:nvSpPr>
        <p:spPr>
          <a:xfrm>
            <a:off x="6825258" y="1377725"/>
            <a:ext cx="4495587" cy="276999"/>
          </a:xfrm>
          <a:prstGeom prst="rect">
            <a:avLst/>
          </a:prstGeom>
          <a:noFill/>
        </p:spPr>
        <p:txBody>
          <a:bodyPr wrap="square">
            <a:spAutoFit/>
          </a:bodyPr>
          <a:lstStyle/>
          <a:p>
            <a:r>
              <a:rPr lang="sr-Latn-ME" sz="1200" b="1" dirty="0">
                <a:latin typeface="Arial" panose="020B0604020202020204" pitchFamily="34" charset="0"/>
                <a:cs typeface="Arial" panose="020B0604020202020204" pitchFamily="34" charset="0"/>
              </a:rPr>
              <a:t>Povraćaj plaćene akcize na akcizne proizvode (MIF)</a:t>
            </a:r>
            <a:endParaRPr lang="en-US" sz="1200" b="1"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C560640A-2111-45E8-9423-CC12FB2AFADE}"/>
              </a:ext>
            </a:extLst>
          </p:cNvPr>
          <p:cNvSpPr txBox="1"/>
          <p:nvPr/>
        </p:nvSpPr>
        <p:spPr>
          <a:xfrm>
            <a:off x="7280145" y="1911343"/>
            <a:ext cx="3806253" cy="830997"/>
          </a:xfrm>
          <a:prstGeom prst="rect">
            <a:avLst/>
          </a:prstGeom>
          <a:noFill/>
        </p:spPr>
        <p:txBody>
          <a:bodyPr wrap="square">
            <a:spAutoFit/>
          </a:bodyPr>
          <a:lstStyle/>
          <a:p>
            <a:pPr algn="just"/>
            <a:r>
              <a:rPr lang="sr-Latn-ME" sz="1200" b="1" dirty="0">
                <a:latin typeface="Arial" panose="020B0604020202020204" pitchFamily="34" charset="0"/>
                <a:cs typeface="Arial" panose="020B0604020202020204" pitchFamily="34" charset="0"/>
              </a:rPr>
              <a:t>Povraćaj plaćene akcize na akcizne proizvode koji su </a:t>
            </a:r>
            <a:r>
              <a:rPr lang="en-US" sz="1200" b="1" dirty="0">
                <a:latin typeface="Arial" panose="020B0604020202020204" pitchFamily="34" charset="0"/>
                <a:cs typeface="Arial" panose="020B0604020202020204" pitchFamily="34" charset="0"/>
              </a:rPr>
              <a:t>upotrijebljeni za namjene iz čl. 44 i 54 zakona o akcizama (osnov član 30 </a:t>
            </a:r>
            <a:r>
              <a:rPr lang="sr-Latn-ME" sz="1200" b="1" dirty="0">
                <a:latin typeface="Arial" panose="020B0604020202020204" pitchFamily="34" charset="0"/>
                <a:cs typeface="Arial" panose="020B0604020202020204" pitchFamily="34" charset="0"/>
              </a:rPr>
              <a:t>Z</a:t>
            </a:r>
            <a:r>
              <a:rPr lang="en-US" sz="1200" b="1" dirty="0">
                <a:latin typeface="Arial" panose="020B0604020202020204" pitchFamily="34" charset="0"/>
                <a:cs typeface="Arial" panose="020B0604020202020204" pitchFamily="34" charset="0"/>
              </a:rPr>
              <a:t>akona o akcizama)</a:t>
            </a:r>
            <a:r>
              <a:rPr lang="sr-Latn-ME"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5766F686-0991-496C-B83C-C05DB3AA24E7}"/>
              </a:ext>
            </a:extLst>
          </p:cNvPr>
          <p:cNvGrpSpPr/>
          <p:nvPr/>
        </p:nvGrpSpPr>
        <p:grpSpPr>
          <a:xfrm>
            <a:off x="6551930" y="2827951"/>
            <a:ext cx="5172062" cy="777279"/>
            <a:chOff x="1178306" y="3042376"/>
            <a:chExt cx="4846320" cy="597408"/>
          </a:xfrm>
        </p:grpSpPr>
        <p:sp>
          <p:nvSpPr>
            <p:cNvPr id="31" name="object 41">
              <a:extLst>
                <a:ext uri="{FF2B5EF4-FFF2-40B4-BE49-F238E27FC236}">
                  <a16:creationId xmlns:a16="http://schemas.microsoft.com/office/drawing/2014/main" id="{C78D8C7F-D557-43A5-A49D-E95973E341E3}"/>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43">
              <a:extLst>
                <a:ext uri="{FF2B5EF4-FFF2-40B4-BE49-F238E27FC236}">
                  <a16:creationId xmlns:a16="http://schemas.microsoft.com/office/drawing/2014/main" id="{40D04463-69E6-46DE-BD87-D8127B9F9AA6}"/>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535C65BD-7E8D-44B0-B4A5-A18AEE2C2B3F}"/>
              </a:ext>
            </a:extLst>
          </p:cNvPr>
          <p:cNvGrpSpPr/>
          <p:nvPr/>
        </p:nvGrpSpPr>
        <p:grpSpPr>
          <a:xfrm>
            <a:off x="6190116" y="3604237"/>
            <a:ext cx="1024758" cy="983768"/>
            <a:chOff x="6181028" y="1906051"/>
            <a:chExt cx="1024758" cy="983768"/>
          </a:xfrm>
        </p:grpSpPr>
        <p:sp>
          <p:nvSpPr>
            <p:cNvPr id="34" name="object 8">
              <a:extLst>
                <a:ext uri="{FF2B5EF4-FFF2-40B4-BE49-F238E27FC236}">
                  <a16:creationId xmlns:a16="http://schemas.microsoft.com/office/drawing/2014/main" id="{53BCED3A-0554-4CFF-B4E6-93E3D0D81F2E}"/>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9">
              <a:extLst>
                <a:ext uri="{FF2B5EF4-FFF2-40B4-BE49-F238E27FC236}">
                  <a16:creationId xmlns:a16="http://schemas.microsoft.com/office/drawing/2014/main" id="{4E32A110-9E6A-4393-9FAB-0E4AE2C3CBC8}"/>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10">
              <a:extLst>
                <a:ext uri="{FF2B5EF4-FFF2-40B4-BE49-F238E27FC236}">
                  <a16:creationId xmlns:a16="http://schemas.microsoft.com/office/drawing/2014/main" id="{E569C054-9285-4C9D-A07E-A465D33F6DB7}"/>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4</a:t>
              </a:r>
              <a:r>
                <a:rPr lang="sr-Latn-ME" dirty="0">
                  <a:solidFill>
                    <a:srgbClr val="FFFFFF"/>
                  </a:solidFill>
                  <a:latin typeface="Arial" panose="020B0604020202020204" pitchFamily="34" charset="0"/>
                  <a:cs typeface="Arial" panose="020B0604020202020204" pitchFamily="34" charset="0"/>
                </a:rPr>
                <a:t>6</a:t>
              </a:r>
              <a:endParaRPr sz="1800" dirty="0">
                <a:latin typeface="Arial" panose="020B0604020202020204" pitchFamily="34" charset="0"/>
                <a:cs typeface="Arial" panose="020B0604020202020204" pitchFamily="34" charset="0"/>
              </a:endParaRPr>
            </a:p>
          </p:txBody>
        </p:sp>
      </p:grpSp>
      <p:sp>
        <p:nvSpPr>
          <p:cNvPr id="40" name="object 22">
            <a:extLst>
              <a:ext uri="{FF2B5EF4-FFF2-40B4-BE49-F238E27FC236}">
                <a16:creationId xmlns:a16="http://schemas.microsoft.com/office/drawing/2014/main" id="{8772DBB3-43B8-49DB-B96A-728E53E45B45}"/>
              </a:ext>
            </a:extLst>
          </p:cNvPr>
          <p:cNvSpPr/>
          <p:nvPr/>
        </p:nvSpPr>
        <p:spPr>
          <a:xfrm flipH="1">
            <a:off x="7146310" y="3434842"/>
            <a:ext cx="45719" cy="1264536"/>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826F035-E3C3-432C-BCCE-1B33EADA63DE}"/>
              </a:ext>
            </a:extLst>
          </p:cNvPr>
          <p:cNvSpPr txBox="1"/>
          <p:nvPr/>
        </p:nvSpPr>
        <p:spPr>
          <a:xfrm>
            <a:off x="1054646" y="2987696"/>
            <a:ext cx="5125903" cy="461665"/>
          </a:xfrm>
          <a:prstGeom prst="rect">
            <a:avLst/>
          </a:prstGeom>
          <a:noFill/>
        </p:spPr>
        <p:txBody>
          <a:bodyPr wrap="square">
            <a:spAutoFit/>
          </a:bodyPr>
          <a:lstStyle/>
          <a:p>
            <a:pPr algn="ctr"/>
            <a:r>
              <a:rPr lang="sr-Latn-ME" sz="1200" b="1" dirty="0">
                <a:solidFill>
                  <a:srgbClr val="305E38"/>
                </a:solidFill>
                <a:latin typeface="Arial" panose="020B0604020202020204" pitchFamily="34" charset="0"/>
                <a:cs typeface="Arial" panose="020B0604020202020204" pitchFamily="34" charset="0"/>
              </a:rPr>
              <a:t>Povraćaj dijela akcize prilikom nabavke gasnih ulja kao motornog goriva za industrijske i komercijalne svrhe (MIF)</a:t>
            </a:r>
            <a:endParaRPr lang="en-US" sz="1200" b="1" dirty="0">
              <a:solidFill>
                <a:srgbClr val="305E38"/>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01BB148-006F-4DA4-8F14-0FA085DCC183}"/>
              </a:ext>
            </a:extLst>
          </p:cNvPr>
          <p:cNvSpPr txBox="1"/>
          <p:nvPr/>
        </p:nvSpPr>
        <p:spPr>
          <a:xfrm>
            <a:off x="1536056" y="3514065"/>
            <a:ext cx="4303667" cy="1384995"/>
          </a:xfrm>
          <a:prstGeom prst="rect">
            <a:avLst/>
          </a:prstGeom>
          <a:noFill/>
        </p:spPr>
        <p:txBody>
          <a:bodyPr wrap="square">
            <a:spAutoFit/>
          </a:bodyPr>
          <a:lstStyle/>
          <a:p>
            <a:pPr algn="just"/>
            <a:r>
              <a:rPr lang="sr-Latn-ME" sz="1200" b="1" dirty="0">
                <a:latin typeface="Arial" panose="020B0604020202020204" pitchFamily="34" charset="0"/>
                <a:cs typeface="Arial" panose="020B0604020202020204" pitchFamily="34" charset="0"/>
              </a:rPr>
              <a:t>Povraćaj dijela plaćene akcize prilikom nabavke gasnih ulja koja se koriste kao motorno gorivo za industrijske i komercijalne svrhe (osnov zakon o akcizama čl.30) mogu da ostvare pravna lica i preduzetnici koji su registrovani i obavljaju djelatnosti koje su prema Zakonu o klasifikaciji djelatnosti ("Službeni list CG", broj 18/11) razvrstane u okviru sektora </a:t>
            </a:r>
            <a:r>
              <a:rPr lang="en-US" sz="1200" b="1" dirty="0">
                <a:latin typeface="Arial" panose="020B0604020202020204" pitchFamily="34" charset="0"/>
                <a:cs typeface="Arial" panose="020B0604020202020204" pitchFamily="34" charset="0"/>
              </a:rPr>
              <a:t>C</a:t>
            </a:r>
            <a:r>
              <a:rPr lang="sr-Latn-ME" sz="1200" b="1" dirty="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7B9179DC-C9BA-4C86-853C-F44ACE5C5230}"/>
              </a:ext>
            </a:extLst>
          </p:cNvPr>
          <p:cNvGrpSpPr/>
          <p:nvPr/>
        </p:nvGrpSpPr>
        <p:grpSpPr>
          <a:xfrm>
            <a:off x="534159" y="3602629"/>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45</a:t>
              </a:r>
              <a:endParaRPr sz="1800" dirty="0">
                <a:latin typeface="Arial" panose="020B0604020202020204" pitchFamily="34" charset="0"/>
                <a:cs typeface="Arial" panose="020B0604020202020204" pitchFamily="34" charset="0"/>
              </a:endParaRPr>
            </a:p>
          </p:txBody>
        </p:sp>
      </p:grpSp>
      <p:sp>
        <p:nvSpPr>
          <p:cNvPr id="92" name="object 21">
            <a:extLst>
              <a:ext uri="{FF2B5EF4-FFF2-40B4-BE49-F238E27FC236}">
                <a16:creationId xmlns:a16="http://schemas.microsoft.com/office/drawing/2014/main" id="{97E5D001-BAE1-4854-9125-C63E0422C5D2}"/>
              </a:ext>
            </a:extLst>
          </p:cNvPr>
          <p:cNvSpPr/>
          <p:nvPr/>
        </p:nvSpPr>
        <p:spPr>
          <a:xfrm>
            <a:off x="1513197" y="3473749"/>
            <a:ext cx="45719" cy="1447635"/>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28">
            <a:extLst>
              <a:ext uri="{FF2B5EF4-FFF2-40B4-BE49-F238E27FC236}">
                <a16:creationId xmlns:a16="http://schemas.microsoft.com/office/drawing/2014/main" id="{1C5F781A-B585-4503-8387-EADC0781A638}"/>
              </a:ext>
            </a:extLst>
          </p:cNvPr>
          <p:cNvSpPr txBox="1"/>
          <p:nvPr/>
        </p:nvSpPr>
        <p:spPr>
          <a:xfrm>
            <a:off x="1693007" y="1377725"/>
            <a:ext cx="4445362" cy="228268"/>
          </a:xfrm>
          <a:prstGeom prst="rect">
            <a:avLst/>
          </a:prstGeom>
        </p:spPr>
        <p:txBody>
          <a:bodyPr vert="horz" wrap="square" lIns="0" tIns="12700" rIns="0" bIns="0" rtlCol="0">
            <a:spAutoFit/>
          </a:bodyPr>
          <a:lstStyle/>
          <a:p>
            <a:pPr marL="12700" marR="969644" algn="ctr">
              <a:spcBef>
                <a:spcPts val="100"/>
              </a:spcBef>
            </a:pPr>
            <a:r>
              <a:rPr lang="sr-Latn-ME" sz="1400" b="1" spc="-80" dirty="0">
                <a:solidFill>
                  <a:srgbClr val="16745A"/>
                </a:solidFill>
                <a:latin typeface="Arial" panose="020B0604020202020204" pitchFamily="34" charset="0"/>
                <a:ea typeface="Verdana" panose="020B0604030504040204" pitchFamily="34" charset="0"/>
                <a:cs typeface="Arial" panose="020B0604020202020204" pitchFamily="34" charset="0"/>
              </a:rPr>
              <a:t>Snižena stopa PDV-a (MIF)</a:t>
            </a:r>
            <a:endParaRPr lang="en-GB" sz="1400" b="1" spc="-80" dirty="0">
              <a:solidFill>
                <a:srgbClr val="16745A"/>
              </a:solidFill>
              <a:latin typeface="Arial" panose="020B0604020202020204" pitchFamily="34" charset="0"/>
              <a:ea typeface="Verdana" panose="020B060403050404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572E5BB8-5C1A-4A08-9AD6-B098B8549862}"/>
              </a:ext>
            </a:extLst>
          </p:cNvPr>
          <p:cNvSpPr/>
          <p:nvPr/>
        </p:nvSpPr>
        <p:spPr>
          <a:xfrm>
            <a:off x="1493333" y="1806146"/>
            <a:ext cx="4317977" cy="1061829"/>
          </a:xfrm>
          <a:prstGeom prst="rect">
            <a:avLst/>
          </a:prstGeom>
        </p:spPr>
        <p:txBody>
          <a:bodyPr wrap="square">
            <a:spAutoFit/>
          </a:bodyPr>
          <a:lstStyle/>
          <a:p>
            <a:pPr algn="just"/>
            <a:r>
              <a:rPr lang="sr-Latn-ME" sz="1050" b="1" dirty="0">
                <a:latin typeface="Arial" panose="020B0604020202020204" pitchFamily="34" charset="0"/>
                <a:ea typeface="Verdana" panose="020B0604030504040204" pitchFamily="34" charset="0"/>
                <a:cs typeface="Arial" panose="020B0604020202020204" pitchFamily="34" charset="0"/>
              </a:rPr>
              <a:t>Ovom zakonskom odredbom propisuje se da se PDV obračunava i plaća po sniženoj stopi od 7% od prometa proizvoda, usluga i uvoza proizvoda, i to za, između ostalog:6b) usluga pripremanja i usluživanja hrane, pića i napitaka, osim alkoholnih pića, gaziranih pića sa dodatkom šećera i kafe u objektima za pružanje ugostiteljskih usluga;</a:t>
            </a:r>
          </a:p>
        </p:txBody>
      </p:sp>
      <p:sp>
        <p:nvSpPr>
          <p:cNvPr id="56" name="object 28">
            <a:extLst>
              <a:ext uri="{FF2B5EF4-FFF2-40B4-BE49-F238E27FC236}">
                <a16:creationId xmlns:a16="http://schemas.microsoft.com/office/drawing/2014/main" id="{A571CCD4-C7DA-4D9D-9230-6AC761CE62BA}"/>
              </a:ext>
            </a:extLst>
          </p:cNvPr>
          <p:cNvSpPr txBox="1"/>
          <p:nvPr/>
        </p:nvSpPr>
        <p:spPr>
          <a:xfrm>
            <a:off x="7146310" y="2987850"/>
            <a:ext cx="5071583" cy="412934"/>
          </a:xfrm>
          <a:prstGeom prst="rect">
            <a:avLst/>
          </a:prstGeom>
        </p:spPr>
        <p:txBody>
          <a:bodyPr vert="horz" wrap="square" lIns="0" tIns="12700" rIns="0" bIns="0" rtlCol="0">
            <a:spAutoFit/>
          </a:bodyPr>
          <a:lstStyle/>
          <a:p>
            <a:pPr marL="12700" marR="969644" algn="ctr">
              <a:spcBef>
                <a:spcPts val="100"/>
              </a:spcBef>
            </a:pPr>
            <a:r>
              <a:rPr lang="sr-Latn-ME" sz="1300" b="1" spc="-80" dirty="0">
                <a:latin typeface="Arial" panose="020B0604020202020204" pitchFamily="34" charset="0"/>
                <a:ea typeface="Verdana" panose="020B0604030504040204" pitchFamily="34" charset="0"/>
                <a:cs typeface="Arial" panose="020B0604020202020204" pitchFamily="34" charset="0"/>
              </a:rPr>
              <a:t>Dodjeljivanje dozvole korisnika oslobođenog akciznih proizvoda (MIF)</a:t>
            </a:r>
            <a:endParaRPr lang="en-GB" sz="1300" b="1" spc="-80" dirty="0">
              <a:latin typeface="Arial" panose="020B0604020202020204" pitchFamily="34" charset="0"/>
              <a:ea typeface="Verdana" panose="020B060403050404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090F480F-BE32-4187-A088-CD0818D53090}"/>
              </a:ext>
            </a:extLst>
          </p:cNvPr>
          <p:cNvSpPr txBox="1"/>
          <p:nvPr/>
        </p:nvSpPr>
        <p:spPr>
          <a:xfrm>
            <a:off x="7321834" y="3727723"/>
            <a:ext cx="3999011" cy="646331"/>
          </a:xfrm>
          <a:prstGeom prst="rect">
            <a:avLst/>
          </a:prstGeom>
          <a:noFill/>
        </p:spPr>
        <p:txBody>
          <a:bodyPr wrap="square">
            <a:spAutoFit/>
          </a:bodyPr>
          <a:lstStyle/>
          <a:p>
            <a:pPr algn="just"/>
            <a:r>
              <a:rPr lang="sr-Latn-ME" sz="1200" b="1" dirty="0">
                <a:latin typeface="Arial" panose="020B0604020202020204" pitchFamily="34" charset="0"/>
                <a:cs typeface="Arial" panose="020B0604020202020204" pitchFamily="34" charset="0"/>
              </a:rPr>
              <a:t>Oslobođeni korisnik akciznih proizvoda može nabavljati akcizne proizvode bez plaćanja akcize samo ako za to dobije dozvolu carinskog organa.</a:t>
            </a:r>
            <a:endParaRPr lang="en-US" sz="1400" b="1" dirty="0">
              <a:latin typeface="Arial" panose="020B0604020202020204" pitchFamily="34" charset="0"/>
              <a:cs typeface="Arial" panose="020B0604020202020204" pitchFamily="34" charset="0"/>
            </a:endParaRPr>
          </a:p>
        </p:txBody>
      </p:sp>
      <p:sp>
        <p:nvSpPr>
          <p:cNvPr id="43" name="object 2">
            <a:extLst>
              <a:ext uri="{FF2B5EF4-FFF2-40B4-BE49-F238E27FC236}">
                <a16:creationId xmlns:a16="http://schemas.microsoft.com/office/drawing/2014/main" id="{E6AF809A-9520-4620-AEBE-501A78787D43}"/>
              </a:ext>
            </a:extLst>
          </p:cNvPr>
          <p:cNvSpPr txBox="1">
            <a:spLocks noGrp="1"/>
          </p:cNvSpPr>
          <p:nvPr>
            <p:ph type="title"/>
          </p:nvPr>
        </p:nvSpPr>
        <p:spPr>
          <a:xfrm>
            <a:off x="1243648" y="49961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67B777B1-1BCA-489E-8866-AA1E2C3D2013}"/>
              </a:ext>
            </a:extLst>
          </p:cNvPr>
          <p:cNvSpPr/>
          <p:nvPr/>
        </p:nvSpPr>
        <p:spPr>
          <a:xfrm>
            <a:off x="1497661" y="5642070"/>
            <a:ext cx="4317977" cy="1107996"/>
          </a:xfrm>
          <a:prstGeom prst="rect">
            <a:avLst/>
          </a:prstGeom>
        </p:spPr>
        <p:txBody>
          <a:bodyPr wrap="square">
            <a:spAutoFit/>
          </a:bodyPr>
          <a:lstStyle/>
          <a:p>
            <a:pPr algn="just"/>
            <a:r>
              <a:rPr lang="en-GB" sz="1100" b="1" dirty="0">
                <a:latin typeface="Arial" panose="020B0604020202020204" pitchFamily="34" charset="0"/>
                <a:ea typeface="Verdana" panose="020B0604030504040204" pitchFamily="34" charset="0"/>
                <a:cs typeface="Arial" panose="020B0604020202020204" pitchFamily="34" charset="0"/>
              </a:rPr>
              <a:t>Omogućeno je poreskim obveznicima da reprogramiraju poreska potraživanja</a:t>
            </a:r>
            <a:r>
              <a:rPr lang="sr-Latn-ME" sz="1100" b="1" dirty="0">
                <a:latin typeface="Arial" panose="020B0604020202020204" pitchFamily="34" charset="0"/>
                <a:ea typeface="Verdana" panose="020B0604030504040204" pitchFamily="34" charset="0"/>
                <a:cs typeface="Arial" panose="020B0604020202020204" pitchFamily="34" charset="0"/>
              </a:rPr>
              <a:t>. Ovim zakonom uređuju se uslovi za reprogram poreskog i neporeskog potraživanja poreskog dužnika, otpis kamate i troškova postupka u vezi sa poreskim potraživanjem i druga pitanja od značaja za reprogram poreskog potraživanja.</a:t>
            </a:r>
            <a:endParaRPr lang="en-GB" sz="1100" b="1" dirty="0">
              <a:latin typeface="Arial" panose="020B0604020202020204" pitchFamily="34" charset="0"/>
              <a:ea typeface="Verdana" panose="020B060403050404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BFC61E99-723C-4707-97CA-84A5077D6C90}"/>
              </a:ext>
            </a:extLst>
          </p:cNvPr>
          <p:cNvGrpSpPr/>
          <p:nvPr/>
        </p:nvGrpSpPr>
        <p:grpSpPr>
          <a:xfrm>
            <a:off x="511298" y="5704184"/>
            <a:ext cx="1024758" cy="983768"/>
            <a:chOff x="1080200" y="1906051"/>
            <a:chExt cx="1024758" cy="983768"/>
          </a:xfrm>
        </p:grpSpPr>
        <p:sp>
          <p:nvSpPr>
            <p:cNvPr id="50" name="object 3">
              <a:extLst>
                <a:ext uri="{FF2B5EF4-FFF2-40B4-BE49-F238E27FC236}">
                  <a16:creationId xmlns:a16="http://schemas.microsoft.com/office/drawing/2014/main" id="{2CDC0E8D-DCC0-4F7F-9003-C684BB21842F}"/>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object 4">
              <a:extLst>
                <a:ext uri="{FF2B5EF4-FFF2-40B4-BE49-F238E27FC236}">
                  <a16:creationId xmlns:a16="http://schemas.microsoft.com/office/drawing/2014/main" id="{4B659C58-7256-4031-86FC-793B9C1AB4B5}"/>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0" name="object 52">
              <a:extLst>
                <a:ext uri="{FF2B5EF4-FFF2-40B4-BE49-F238E27FC236}">
                  <a16:creationId xmlns:a16="http://schemas.microsoft.com/office/drawing/2014/main" id="{10905580-8921-412B-B4CA-32C8CA9471B6}"/>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47</a:t>
              </a:r>
              <a:endParaRPr sz="1800" dirty="0">
                <a:latin typeface="Arial" panose="020B0604020202020204" pitchFamily="34" charset="0"/>
                <a:cs typeface="Arial" panose="020B0604020202020204" pitchFamily="34" charset="0"/>
              </a:endParaRPr>
            </a:p>
          </p:txBody>
        </p:sp>
      </p:grpSp>
      <p:sp>
        <p:nvSpPr>
          <p:cNvPr id="61" name="object 19">
            <a:extLst>
              <a:ext uri="{FF2B5EF4-FFF2-40B4-BE49-F238E27FC236}">
                <a16:creationId xmlns:a16="http://schemas.microsoft.com/office/drawing/2014/main" id="{E96D183A-E2E9-4ACB-9F89-B2DF3FB95C19}"/>
              </a:ext>
            </a:extLst>
          </p:cNvPr>
          <p:cNvSpPr/>
          <p:nvPr/>
        </p:nvSpPr>
        <p:spPr>
          <a:xfrm>
            <a:off x="1513416" y="5501247"/>
            <a:ext cx="0" cy="1327150"/>
          </a:xfrm>
          <a:custGeom>
            <a:avLst/>
            <a:gdLst/>
            <a:ahLst/>
            <a:cxnLst/>
            <a:rect l="l" t="t" r="r" b="b"/>
            <a:pathLst>
              <a:path h="1327150">
                <a:moveTo>
                  <a:pt x="0" y="0"/>
                </a:moveTo>
                <a:lnTo>
                  <a:pt x="0" y="1326641"/>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28">
            <a:extLst>
              <a:ext uri="{FF2B5EF4-FFF2-40B4-BE49-F238E27FC236}">
                <a16:creationId xmlns:a16="http://schemas.microsoft.com/office/drawing/2014/main" id="{3D9EEB70-F3B8-4109-958B-BE46C1D74E4A}"/>
              </a:ext>
            </a:extLst>
          </p:cNvPr>
          <p:cNvSpPr txBox="1"/>
          <p:nvPr/>
        </p:nvSpPr>
        <p:spPr>
          <a:xfrm>
            <a:off x="1664860" y="5177623"/>
            <a:ext cx="5196518" cy="228268"/>
          </a:xfrm>
          <a:prstGeom prst="rect">
            <a:avLst/>
          </a:prstGeom>
        </p:spPr>
        <p:txBody>
          <a:bodyPr vert="horz" wrap="square" lIns="0" tIns="12700" rIns="0" bIns="0" rtlCol="0">
            <a:spAutoFit/>
          </a:bodyPr>
          <a:lstStyle/>
          <a:p>
            <a:pPr marL="12700" marR="969644">
              <a:spcBef>
                <a:spcPts val="100"/>
              </a:spcBef>
            </a:pPr>
            <a:r>
              <a:rPr lang="sr-Latn-ME" sz="1400" b="1" spc="-80" dirty="0">
                <a:solidFill>
                  <a:srgbClr val="16745A"/>
                </a:solidFill>
                <a:latin typeface="Arial" panose="020B0604020202020204" pitchFamily="34" charset="0"/>
                <a:ea typeface="Verdana" panose="020B0604030504040204" pitchFamily="34" charset="0"/>
                <a:cs typeface="Arial" panose="020B0604020202020204" pitchFamily="34" charset="0"/>
              </a:rPr>
              <a:t>Reprogramiranje poreskih potraživanja (MIF)</a:t>
            </a:r>
            <a:endParaRPr lang="en-GB" sz="1400" b="1" spc="-80" dirty="0">
              <a:solidFill>
                <a:srgbClr val="16745A"/>
              </a:solidFill>
              <a:latin typeface="Arial" panose="020B0604020202020204" pitchFamily="34" charset="0"/>
              <a:ea typeface="Verdana" panose="020B060403050404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D80DA058-1C63-4BBE-8265-DF786C878431}"/>
              </a:ext>
            </a:extLst>
          </p:cNvPr>
          <p:cNvSpPr txBox="1"/>
          <p:nvPr/>
        </p:nvSpPr>
        <p:spPr>
          <a:xfrm>
            <a:off x="6730145" y="5153257"/>
            <a:ext cx="5007164" cy="276999"/>
          </a:xfrm>
          <a:prstGeom prst="rect">
            <a:avLst/>
          </a:prstGeom>
          <a:noFill/>
        </p:spPr>
        <p:txBody>
          <a:bodyPr wrap="square">
            <a:spAutoFit/>
          </a:bodyPr>
          <a:lstStyle/>
          <a:p>
            <a:r>
              <a:rPr lang="sr-Latn-ME" sz="1200" b="1" dirty="0">
                <a:latin typeface="Arial" panose="020B0604020202020204" pitchFamily="34" charset="0"/>
                <a:cs typeface="Arial" panose="020B0604020202020204" pitchFamily="34" charset="0"/>
              </a:rPr>
              <a:t>Subvencije pri nabavci električnih i hibridnih vozila (EkoFond)</a:t>
            </a:r>
            <a:endParaRPr lang="en-US" sz="1200" b="1"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AAD257AB-D2E7-4594-8818-CD1265843098}"/>
              </a:ext>
            </a:extLst>
          </p:cNvPr>
          <p:cNvSpPr txBox="1"/>
          <p:nvPr/>
        </p:nvSpPr>
        <p:spPr>
          <a:xfrm>
            <a:off x="7330600" y="5594753"/>
            <a:ext cx="3806253" cy="938719"/>
          </a:xfrm>
          <a:prstGeom prst="rect">
            <a:avLst/>
          </a:prstGeom>
          <a:noFill/>
        </p:spPr>
        <p:txBody>
          <a:bodyPr wrap="square">
            <a:spAutoFit/>
          </a:bodyPr>
          <a:lstStyle/>
          <a:p>
            <a:pPr algn="just"/>
            <a:r>
              <a:rPr lang="sr-Latn-ME" sz="1100" b="1" dirty="0">
                <a:latin typeface="Arial" panose="020B0604020202020204" pitchFamily="34" charset="0"/>
                <a:cs typeface="Arial" panose="020B0604020202020204" pitchFamily="34" charset="0"/>
              </a:rPr>
              <a:t>Dodjela subvencija za nabavku novih putničkih vozila kategorije M1 koja imaju: isključivo električni pogon, koriste dva izvora energije-električan motor i SUS motor („plug-in hybrid“), kao i vozila koja koriste SUS motor i elektro motor („full hybrid“).</a:t>
            </a:r>
          </a:p>
        </p:txBody>
      </p:sp>
      <p:sp>
        <p:nvSpPr>
          <p:cNvPr id="67" name="object 22">
            <a:extLst>
              <a:ext uri="{FF2B5EF4-FFF2-40B4-BE49-F238E27FC236}">
                <a16:creationId xmlns:a16="http://schemas.microsoft.com/office/drawing/2014/main" id="{28207FEA-64AB-4A4C-921B-7E874097416C}"/>
              </a:ext>
            </a:extLst>
          </p:cNvPr>
          <p:cNvSpPr/>
          <p:nvPr/>
        </p:nvSpPr>
        <p:spPr>
          <a:xfrm>
            <a:off x="7230721" y="5474636"/>
            <a:ext cx="61234" cy="115266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869CEFBF-2511-490D-9C12-789C56ED66BF}"/>
              </a:ext>
            </a:extLst>
          </p:cNvPr>
          <p:cNvGrpSpPr/>
          <p:nvPr/>
        </p:nvGrpSpPr>
        <p:grpSpPr>
          <a:xfrm>
            <a:off x="6213790" y="5572228"/>
            <a:ext cx="1024758" cy="983768"/>
            <a:chOff x="6181028" y="1906051"/>
            <a:chExt cx="1024758" cy="983768"/>
          </a:xfrm>
        </p:grpSpPr>
        <p:sp>
          <p:nvSpPr>
            <p:cNvPr id="69" name="object 8">
              <a:extLst>
                <a:ext uri="{FF2B5EF4-FFF2-40B4-BE49-F238E27FC236}">
                  <a16:creationId xmlns:a16="http://schemas.microsoft.com/office/drawing/2014/main" id="{F539D903-26DE-4BED-A6E4-6EF1CFA3759A}"/>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4" name="object 9">
              <a:extLst>
                <a:ext uri="{FF2B5EF4-FFF2-40B4-BE49-F238E27FC236}">
                  <a16:creationId xmlns:a16="http://schemas.microsoft.com/office/drawing/2014/main" id="{731EBD20-BBA5-4DBE-BD6E-80ADD1139FE9}"/>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5" name="object 10">
              <a:extLst>
                <a:ext uri="{FF2B5EF4-FFF2-40B4-BE49-F238E27FC236}">
                  <a16:creationId xmlns:a16="http://schemas.microsoft.com/office/drawing/2014/main" id="{2E1612C8-DF8C-4387-A631-D7C765621464}"/>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48</a:t>
              </a:r>
              <a:endParaRPr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2184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E1F8D31-ED62-43E5-BDA3-9652B6D2D6DA}"/>
              </a:ext>
            </a:extLst>
          </p:cNvPr>
          <p:cNvGrpSpPr/>
          <p:nvPr/>
        </p:nvGrpSpPr>
        <p:grpSpPr>
          <a:xfrm>
            <a:off x="3396724" y="3879994"/>
            <a:ext cx="4846320" cy="685800"/>
            <a:chOff x="1178306" y="3042376"/>
            <a:chExt cx="4846320" cy="597408"/>
          </a:xfrm>
        </p:grpSpPr>
        <p:sp>
          <p:nvSpPr>
            <p:cNvPr id="54" name="object 41">
              <a:extLst>
                <a:ext uri="{FF2B5EF4-FFF2-40B4-BE49-F238E27FC236}">
                  <a16:creationId xmlns:a16="http://schemas.microsoft.com/office/drawing/2014/main" id="{82915E46-E97C-42F2-86B4-12CC05A6A3D2}"/>
                </a:ext>
              </a:extLst>
            </p:cNvPr>
            <p:cNvSpPr/>
            <p:nvPr/>
          </p:nvSpPr>
          <p:spPr>
            <a:xfrm>
              <a:off x="1178306" y="3042376"/>
              <a:ext cx="4846320" cy="597408"/>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5" name="object 43">
              <a:extLst>
                <a:ext uri="{FF2B5EF4-FFF2-40B4-BE49-F238E27FC236}">
                  <a16:creationId xmlns:a16="http://schemas.microsoft.com/office/drawing/2014/main" id="{E32193E4-3DC9-4BFE-989B-C3B90A194788}"/>
                </a:ext>
              </a:extLst>
            </p:cNvPr>
            <p:cNvSpPr/>
            <p:nvPr/>
          </p:nvSpPr>
          <p:spPr>
            <a:xfrm>
              <a:off x="1266698" y="3130767"/>
              <a:ext cx="4572000"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80"/>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p:nvPr/>
        </p:nvSpPr>
        <p:spPr>
          <a:xfrm>
            <a:off x="1562851" y="1675681"/>
            <a:ext cx="61234" cy="1152669"/>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1171919" y="1164930"/>
            <a:ext cx="4867669" cy="597408"/>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1374523" y="1312155"/>
            <a:ext cx="4445363" cy="365760"/>
          </a:xfrm>
          <a:custGeom>
            <a:avLst/>
            <a:gdLst/>
            <a:ahLst/>
            <a:cxnLst/>
            <a:rect l="l" t="t" r="r" b="b"/>
            <a:pathLst>
              <a:path w="3016250" h="365760">
                <a:moveTo>
                  <a:pt x="2833116"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2833116" y="365760"/>
                </a:lnTo>
                <a:lnTo>
                  <a:pt x="2881719" y="359224"/>
                </a:lnTo>
                <a:lnTo>
                  <a:pt x="2925402" y="340783"/>
                </a:lnTo>
                <a:lnTo>
                  <a:pt x="2962417" y="312181"/>
                </a:lnTo>
                <a:lnTo>
                  <a:pt x="2991019" y="275166"/>
                </a:lnTo>
                <a:lnTo>
                  <a:pt x="3009460" y="231483"/>
                </a:lnTo>
                <a:lnTo>
                  <a:pt x="3015996" y="182879"/>
                </a:lnTo>
                <a:lnTo>
                  <a:pt x="3009460" y="134276"/>
                </a:lnTo>
                <a:lnTo>
                  <a:pt x="2991019" y="90593"/>
                </a:lnTo>
                <a:lnTo>
                  <a:pt x="2962417" y="53578"/>
                </a:lnTo>
                <a:lnTo>
                  <a:pt x="2925402" y="24976"/>
                </a:lnTo>
                <a:lnTo>
                  <a:pt x="2881719" y="6535"/>
                </a:lnTo>
                <a:lnTo>
                  <a:pt x="2833116" y="0"/>
                </a:lnTo>
                <a:close/>
              </a:path>
            </a:pathLst>
          </a:custGeom>
          <a:solidFill>
            <a:srgbClr val="FFFFFF"/>
          </a:solidFill>
        </p:spPr>
        <p:txBody>
          <a:bodyPr wrap="square" lIns="0" tIns="0" rIns="0" bIns="0" rtlCol="0"/>
          <a:lstStyle/>
          <a:p>
            <a:pPr algn="ctr"/>
            <a:endParaRPr sz="1200" b="1" dirty="0">
              <a:solidFill>
                <a:schemeClr val="bg1">
                  <a:lumMod val="50000"/>
                </a:schemeClr>
              </a:solidFill>
              <a:latin typeface="Arial" panose="020B0604020202020204" pitchFamily="34" charset="0"/>
              <a:cs typeface="Arial" panose="020B0604020202020204" pitchFamily="34" charset="0"/>
            </a:endParaRPr>
          </a:p>
        </p:txBody>
      </p:sp>
      <p:sp>
        <p:nvSpPr>
          <p:cNvPr id="37" name="object 37"/>
          <p:cNvSpPr/>
          <p:nvPr/>
        </p:nvSpPr>
        <p:spPr>
          <a:xfrm>
            <a:off x="6434539" y="1237662"/>
            <a:ext cx="4846320" cy="597408"/>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6634472" y="1316717"/>
            <a:ext cx="4728269" cy="365760"/>
          </a:xfrm>
          <a:custGeom>
            <a:avLst/>
            <a:gdLst/>
            <a:ahLst/>
            <a:cxnLst/>
            <a:rect l="l" t="t" r="r" b="b"/>
            <a:pathLst>
              <a:path w="3830320" h="365760">
                <a:moveTo>
                  <a:pt x="3646932" y="0"/>
                </a:moveTo>
                <a:lnTo>
                  <a:pt x="182879" y="0"/>
                </a:lnTo>
                <a:lnTo>
                  <a:pt x="134276" y="6535"/>
                </a:lnTo>
                <a:lnTo>
                  <a:pt x="90593" y="24976"/>
                </a:lnTo>
                <a:lnTo>
                  <a:pt x="53578" y="53578"/>
                </a:lnTo>
                <a:lnTo>
                  <a:pt x="24976" y="90593"/>
                </a:lnTo>
                <a:lnTo>
                  <a:pt x="6535" y="134276"/>
                </a:lnTo>
                <a:lnTo>
                  <a:pt x="0" y="182879"/>
                </a:lnTo>
                <a:lnTo>
                  <a:pt x="6535" y="231483"/>
                </a:lnTo>
                <a:lnTo>
                  <a:pt x="24976" y="275166"/>
                </a:lnTo>
                <a:lnTo>
                  <a:pt x="53578" y="312181"/>
                </a:lnTo>
                <a:lnTo>
                  <a:pt x="90593" y="340783"/>
                </a:lnTo>
                <a:lnTo>
                  <a:pt x="134276" y="359224"/>
                </a:lnTo>
                <a:lnTo>
                  <a:pt x="182879" y="365760"/>
                </a:lnTo>
                <a:lnTo>
                  <a:pt x="3646932" y="365760"/>
                </a:lnTo>
                <a:lnTo>
                  <a:pt x="3695535" y="359224"/>
                </a:lnTo>
                <a:lnTo>
                  <a:pt x="3739218" y="340783"/>
                </a:lnTo>
                <a:lnTo>
                  <a:pt x="3776233" y="312181"/>
                </a:lnTo>
                <a:lnTo>
                  <a:pt x="3804835" y="275166"/>
                </a:lnTo>
                <a:lnTo>
                  <a:pt x="3823276" y="231483"/>
                </a:lnTo>
                <a:lnTo>
                  <a:pt x="3829812" y="182879"/>
                </a:lnTo>
                <a:lnTo>
                  <a:pt x="3823276" y="134276"/>
                </a:lnTo>
                <a:lnTo>
                  <a:pt x="3804835" y="90593"/>
                </a:lnTo>
                <a:lnTo>
                  <a:pt x="3776233" y="53578"/>
                </a:lnTo>
                <a:lnTo>
                  <a:pt x="3739218" y="24976"/>
                </a:lnTo>
                <a:lnTo>
                  <a:pt x="3695535" y="6535"/>
                </a:lnTo>
                <a:lnTo>
                  <a:pt x="3646932"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526D64C3-439D-42ED-AB75-FD3F8FFDE62B}"/>
              </a:ext>
            </a:extLst>
          </p:cNvPr>
          <p:cNvGrpSpPr/>
          <p:nvPr/>
        </p:nvGrpSpPr>
        <p:grpSpPr>
          <a:xfrm>
            <a:off x="6147247" y="1925125"/>
            <a:ext cx="1024758" cy="983768"/>
            <a:chOff x="6181028" y="1906051"/>
            <a:chExt cx="1024758" cy="983768"/>
          </a:xfrm>
        </p:grpSpPr>
        <p:sp>
          <p:nvSpPr>
            <p:cNvPr id="71" name="object 8">
              <a:extLst>
                <a:ext uri="{FF2B5EF4-FFF2-40B4-BE49-F238E27FC236}">
                  <a16:creationId xmlns:a16="http://schemas.microsoft.com/office/drawing/2014/main" id="{2CB256E1-12DF-4AF1-82CD-012783A8D10A}"/>
                </a:ext>
              </a:extLst>
            </p:cNvPr>
            <p:cNvSpPr/>
            <p:nvPr/>
          </p:nvSpPr>
          <p:spPr>
            <a:xfrm>
              <a:off x="6181028"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9">
              <a:extLst>
                <a:ext uri="{FF2B5EF4-FFF2-40B4-BE49-F238E27FC236}">
                  <a16:creationId xmlns:a16="http://schemas.microsoft.com/office/drawing/2014/main" id="{E55B4A45-FFBF-470C-88F3-E8E481DB0435}"/>
                </a:ext>
              </a:extLst>
            </p:cNvPr>
            <p:cNvSpPr/>
            <p:nvPr/>
          </p:nvSpPr>
          <p:spPr>
            <a:xfrm>
              <a:off x="6350507" y="2055035"/>
              <a:ext cx="685800" cy="685800"/>
            </a:xfrm>
            <a:custGeom>
              <a:avLst/>
              <a:gdLst/>
              <a:ahLst/>
              <a:cxnLst/>
              <a:rect l="l" t="t" r="r" b="b"/>
              <a:pathLst>
                <a:path w="685800" h="685800">
                  <a:moveTo>
                    <a:pt x="342899"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899"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799"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899" y="0"/>
                  </a:lnTo>
                  <a:close/>
                </a:path>
              </a:pathLst>
            </a:custGeom>
            <a:solidFill>
              <a:srgbClr val="8D8D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10">
              <a:extLst>
                <a:ext uri="{FF2B5EF4-FFF2-40B4-BE49-F238E27FC236}">
                  <a16:creationId xmlns:a16="http://schemas.microsoft.com/office/drawing/2014/main" id="{2BB84EEA-2835-423A-9E76-B26818A7E8B8}"/>
                </a:ext>
              </a:extLst>
            </p:cNvPr>
            <p:cNvSpPr txBox="1"/>
            <p:nvPr/>
          </p:nvSpPr>
          <p:spPr>
            <a:xfrm>
              <a:off x="6540764" y="2248075"/>
              <a:ext cx="320215"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50</a:t>
              </a:r>
              <a:endParaRPr sz="1800" dirty="0">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2D2F112-7384-4D2B-87B7-EAEDF37A4C09}"/>
              </a:ext>
            </a:extLst>
          </p:cNvPr>
          <p:cNvGrpSpPr/>
          <p:nvPr/>
        </p:nvGrpSpPr>
        <p:grpSpPr>
          <a:xfrm>
            <a:off x="521525" y="1898175"/>
            <a:ext cx="1024758" cy="983768"/>
            <a:chOff x="1080200" y="1906051"/>
            <a:chExt cx="1024758" cy="983768"/>
          </a:xfrm>
        </p:grpSpPr>
        <p:sp>
          <p:nvSpPr>
            <p:cNvPr id="87" name="object 3">
              <a:extLst>
                <a:ext uri="{FF2B5EF4-FFF2-40B4-BE49-F238E27FC236}">
                  <a16:creationId xmlns:a16="http://schemas.microsoft.com/office/drawing/2014/main" id="{136FC81F-BA45-41C2-B183-CBCE9E3C05E9}"/>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4">
              <a:extLst>
                <a:ext uri="{FF2B5EF4-FFF2-40B4-BE49-F238E27FC236}">
                  <a16:creationId xmlns:a16="http://schemas.microsoft.com/office/drawing/2014/main" id="{BBC1F0CA-6D45-49CF-991E-D2CA072A45B2}"/>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52">
              <a:extLst>
                <a:ext uri="{FF2B5EF4-FFF2-40B4-BE49-F238E27FC236}">
                  <a16:creationId xmlns:a16="http://schemas.microsoft.com/office/drawing/2014/main" id="{197429B9-00B6-48F6-A37A-57ED09C71835}"/>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dirty="0">
                  <a:solidFill>
                    <a:srgbClr val="FFFFFF"/>
                  </a:solidFill>
                  <a:latin typeface="Arial" panose="020B0604020202020204" pitchFamily="34" charset="0"/>
                  <a:cs typeface="Arial" panose="020B0604020202020204" pitchFamily="34" charset="0"/>
                </a:rPr>
                <a:t>49</a:t>
              </a:r>
              <a:endParaRPr sz="1800" dirty="0">
                <a:latin typeface="Arial" panose="020B0604020202020204" pitchFamily="34" charset="0"/>
                <a:cs typeface="Arial" panose="020B0604020202020204" pitchFamily="34" charset="0"/>
              </a:endParaRPr>
            </a:p>
          </p:txBody>
        </p:sp>
      </p:grpSp>
      <p:sp>
        <p:nvSpPr>
          <p:cNvPr id="52" name="TextBox 51">
            <a:extLst>
              <a:ext uri="{FF2B5EF4-FFF2-40B4-BE49-F238E27FC236}">
                <a16:creationId xmlns:a16="http://schemas.microsoft.com/office/drawing/2014/main" id="{4BEB65C2-4269-41AC-8B38-BEF3CAA3E1A0}"/>
              </a:ext>
            </a:extLst>
          </p:cNvPr>
          <p:cNvSpPr txBox="1"/>
          <p:nvPr/>
        </p:nvSpPr>
        <p:spPr>
          <a:xfrm>
            <a:off x="6625530" y="1340628"/>
            <a:ext cx="5007164" cy="276999"/>
          </a:xfrm>
          <a:prstGeom prst="rect">
            <a:avLst/>
          </a:prstGeom>
          <a:noFill/>
        </p:spPr>
        <p:txBody>
          <a:bodyPr wrap="square">
            <a:spAutoFit/>
          </a:bodyPr>
          <a:lstStyle/>
          <a:p>
            <a:pPr algn="ctr"/>
            <a:r>
              <a:rPr lang="sr-Latn-ME" sz="1200" b="1" dirty="0">
                <a:latin typeface="Arial" panose="020B0604020202020204" pitchFamily="34" charset="0"/>
                <a:cs typeface="Arial" panose="020B0604020202020204" pitchFamily="34" charset="0"/>
              </a:rPr>
              <a:t>Subvencije za udžbenike i nastavna sredstva (MPRO)</a:t>
            </a:r>
            <a:endParaRPr lang="en-US" sz="1200" b="1"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826F035-E3C3-432C-BCCE-1B33EADA63DE}"/>
              </a:ext>
            </a:extLst>
          </p:cNvPr>
          <p:cNvSpPr txBox="1"/>
          <p:nvPr/>
        </p:nvSpPr>
        <p:spPr>
          <a:xfrm>
            <a:off x="1052181" y="1275364"/>
            <a:ext cx="5125903" cy="461665"/>
          </a:xfrm>
          <a:prstGeom prst="rect">
            <a:avLst/>
          </a:prstGeom>
          <a:noFill/>
        </p:spPr>
        <p:txBody>
          <a:bodyPr wrap="square">
            <a:spAutoFit/>
          </a:bodyPr>
          <a:lstStyle/>
          <a:p>
            <a:pPr algn="ctr"/>
            <a:r>
              <a:rPr lang="sr-Latn-ME" sz="1200" b="1" dirty="0">
                <a:solidFill>
                  <a:srgbClr val="305E38"/>
                </a:solidFill>
                <a:latin typeface="Arial" panose="020B0604020202020204" pitchFamily="34" charset="0"/>
                <a:cs typeface="Arial" panose="020B0604020202020204" pitchFamily="34" charset="0"/>
              </a:rPr>
              <a:t>Subvencije za nabavku i instalaciju fotonaponskih sistema (EkoFond)</a:t>
            </a:r>
            <a:endParaRPr lang="en-US" sz="1200" b="1" dirty="0">
              <a:solidFill>
                <a:srgbClr val="305E38"/>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01BB148-006F-4DA4-8F14-0FA085DCC183}"/>
              </a:ext>
            </a:extLst>
          </p:cNvPr>
          <p:cNvSpPr txBox="1"/>
          <p:nvPr/>
        </p:nvSpPr>
        <p:spPr>
          <a:xfrm>
            <a:off x="1571632" y="1855490"/>
            <a:ext cx="4303667" cy="830997"/>
          </a:xfrm>
          <a:prstGeom prst="rect">
            <a:avLst/>
          </a:prstGeom>
          <a:noFill/>
        </p:spPr>
        <p:txBody>
          <a:bodyPr wrap="square">
            <a:spAutoFit/>
          </a:bodyPr>
          <a:lstStyle/>
          <a:p>
            <a:pPr algn="just"/>
            <a:r>
              <a:rPr lang="sr-Latn-ME" sz="1200" b="1" dirty="0">
                <a:latin typeface="Arial" panose="020B0604020202020204" pitchFamily="34" charset="0"/>
                <a:cs typeface="Arial" panose="020B0604020202020204" pitchFamily="34" charset="0"/>
              </a:rPr>
              <a:t>Dodjela subvencija za realizacije projekata korišćenja OIE - za proizvodnju električne energije za sopstvene potrebe u mrežnom ili samostalnom radu „On-grid i Off-grid fotonaponski sistemi“.</a:t>
            </a:r>
          </a:p>
        </p:txBody>
      </p:sp>
      <p:grpSp>
        <p:nvGrpSpPr>
          <p:cNvPr id="46" name="Group 45">
            <a:extLst>
              <a:ext uri="{FF2B5EF4-FFF2-40B4-BE49-F238E27FC236}">
                <a16:creationId xmlns:a16="http://schemas.microsoft.com/office/drawing/2014/main" id="{7B9179DC-C9BA-4C86-853C-F44ACE5C5230}"/>
              </a:ext>
            </a:extLst>
          </p:cNvPr>
          <p:cNvGrpSpPr/>
          <p:nvPr/>
        </p:nvGrpSpPr>
        <p:grpSpPr>
          <a:xfrm>
            <a:off x="2626713" y="4354664"/>
            <a:ext cx="1024758" cy="983768"/>
            <a:chOff x="1080200" y="1906051"/>
            <a:chExt cx="1024758" cy="983768"/>
          </a:xfrm>
        </p:grpSpPr>
        <p:sp>
          <p:nvSpPr>
            <p:cNvPr id="47" name="object 3">
              <a:extLst>
                <a:ext uri="{FF2B5EF4-FFF2-40B4-BE49-F238E27FC236}">
                  <a16:creationId xmlns:a16="http://schemas.microsoft.com/office/drawing/2014/main" id="{0F48209C-9295-4AF5-BF85-F35FE7A6233A}"/>
                </a:ext>
              </a:extLst>
            </p:cNvPr>
            <p:cNvSpPr/>
            <p:nvPr/>
          </p:nvSpPr>
          <p:spPr>
            <a:xfrm>
              <a:off x="1080200" y="1906051"/>
              <a:ext cx="1024758" cy="983768"/>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
              <a:extLst>
                <a:ext uri="{FF2B5EF4-FFF2-40B4-BE49-F238E27FC236}">
                  <a16:creationId xmlns:a16="http://schemas.microsoft.com/office/drawing/2014/main" id="{A7C905F6-4A52-42F9-83C4-0E8394E4BCE4}"/>
                </a:ext>
              </a:extLst>
            </p:cNvPr>
            <p:cNvSpPr/>
            <p:nvPr/>
          </p:nvSpPr>
          <p:spPr>
            <a:xfrm>
              <a:off x="1249679" y="2055035"/>
              <a:ext cx="685800" cy="685800"/>
            </a:xfrm>
            <a:custGeom>
              <a:avLst/>
              <a:gdLst/>
              <a:ahLst/>
              <a:cxnLst/>
              <a:rect l="l" t="t" r="r" b="b"/>
              <a:pathLst>
                <a:path w="685800" h="685800">
                  <a:moveTo>
                    <a:pt x="342900" y="0"/>
                  </a:moveTo>
                  <a:lnTo>
                    <a:pt x="296375" y="3130"/>
                  </a:lnTo>
                  <a:lnTo>
                    <a:pt x="251751" y="12250"/>
                  </a:lnTo>
                  <a:lnTo>
                    <a:pt x="209436" y="26949"/>
                  </a:lnTo>
                  <a:lnTo>
                    <a:pt x="169841" y="46820"/>
                  </a:lnTo>
                  <a:lnTo>
                    <a:pt x="133373" y="71454"/>
                  </a:lnTo>
                  <a:lnTo>
                    <a:pt x="100441" y="100441"/>
                  </a:lnTo>
                  <a:lnTo>
                    <a:pt x="71454" y="133373"/>
                  </a:lnTo>
                  <a:lnTo>
                    <a:pt x="46820" y="169841"/>
                  </a:lnTo>
                  <a:lnTo>
                    <a:pt x="26949" y="209436"/>
                  </a:lnTo>
                  <a:lnTo>
                    <a:pt x="12250" y="251751"/>
                  </a:lnTo>
                  <a:lnTo>
                    <a:pt x="3130" y="296375"/>
                  </a:lnTo>
                  <a:lnTo>
                    <a:pt x="0" y="342900"/>
                  </a:lnTo>
                  <a:lnTo>
                    <a:pt x="3130" y="389424"/>
                  </a:lnTo>
                  <a:lnTo>
                    <a:pt x="12250" y="434048"/>
                  </a:lnTo>
                  <a:lnTo>
                    <a:pt x="26949" y="476363"/>
                  </a:lnTo>
                  <a:lnTo>
                    <a:pt x="46820" y="515958"/>
                  </a:lnTo>
                  <a:lnTo>
                    <a:pt x="71454" y="552426"/>
                  </a:lnTo>
                  <a:lnTo>
                    <a:pt x="100441" y="585358"/>
                  </a:lnTo>
                  <a:lnTo>
                    <a:pt x="133373" y="614345"/>
                  </a:lnTo>
                  <a:lnTo>
                    <a:pt x="169841" y="638979"/>
                  </a:lnTo>
                  <a:lnTo>
                    <a:pt x="209436" y="658850"/>
                  </a:lnTo>
                  <a:lnTo>
                    <a:pt x="251751" y="673549"/>
                  </a:lnTo>
                  <a:lnTo>
                    <a:pt x="296375" y="682669"/>
                  </a:lnTo>
                  <a:lnTo>
                    <a:pt x="342900" y="685800"/>
                  </a:lnTo>
                  <a:lnTo>
                    <a:pt x="389424" y="682669"/>
                  </a:lnTo>
                  <a:lnTo>
                    <a:pt x="434048" y="673549"/>
                  </a:lnTo>
                  <a:lnTo>
                    <a:pt x="476363" y="658850"/>
                  </a:lnTo>
                  <a:lnTo>
                    <a:pt x="515958" y="638979"/>
                  </a:lnTo>
                  <a:lnTo>
                    <a:pt x="552426" y="614345"/>
                  </a:lnTo>
                  <a:lnTo>
                    <a:pt x="585358" y="585358"/>
                  </a:lnTo>
                  <a:lnTo>
                    <a:pt x="614345" y="552426"/>
                  </a:lnTo>
                  <a:lnTo>
                    <a:pt x="638979" y="515958"/>
                  </a:lnTo>
                  <a:lnTo>
                    <a:pt x="658850" y="476363"/>
                  </a:lnTo>
                  <a:lnTo>
                    <a:pt x="673549" y="434048"/>
                  </a:lnTo>
                  <a:lnTo>
                    <a:pt x="682669" y="389424"/>
                  </a:lnTo>
                  <a:lnTo>
                    <a:pt x="685800" y="342900"/>
                  </a:lnTo>
                  <a:lnTo>
                    <a:pt x="682669" y="296375"/>
                  </a:lnTo>
                  <a:lnTo>
                    <a:pt x="673549" y="251751"/>
                  </a:lnTo>
                  <a:lnTo>
                    <a:pt x="658850" y="209436"/>
                  </a:lnTo>
                  <a:lnTo>
                    <a:pt x="638979" y="169841"/>
                  </a:lnTo>
                  <a:lnTo>
                    <a:pt x="614345" y="133373"/>
                  </a:lnTo>
                  <a:lnTo>
                    <a:pt x="585358" y="100441"/>
                  </a:lnTo>
                  <a:lnTo>
                    <a:pt x="552426" y="71454"/>
                  </a:lnTo>
                  <a:lnTo>
                    <a:pt x="515958" y="46820"/>
                  </a:lnTo>
                  <a:lnTo>
                    <a:pt x="476363" y="26949"/>
                  </a:lnTo>
                  <a:lnTo>
                    <a:pt x="434048" y="12250"/>
                  </a:lnTo>
                  <a:lnTo>
                    <a:pt x="389424" y="3130"/>
                  </a:lnTo>
                  <a:lnTo>
                    <a:pt x="342900" y="0"/>
                  </a:lnTo>
                  <a:close/>
                </a:path>
              </a:pathLst>
            </a:custGeom>
            <a:solidFill>
              <a:srgbClr val="16745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52">
              <a:extLst>
                <a:ext uri="{FF2B5EF4-FFF2-40B4-BE49-F238E27FC236}">
                  <a16:creationId xmlns:a16="http://schemas.microsoft.com/office/drawing/2014/main" id="{A1863EF5-603A-49DF-9B55-5804C7432E50}"/>
                </a:ext>
              </a:extLst>
            </p:cNvPr>
            <p:cNvSpPr txBox="1"/>
            <p:nvPr/>
          </p:nvSpPr>
          <p:spPr>
            <a:xfrm>
              <a:off x="1441997" y="2248075"/>
              <a:ext cx="337718" cy="289823"/>
            </a:xfrm>
            <a:prstGeom prst="rect">
              <a:avLst/>
            </a:prstGeom>
          </p:spPr>
          <p:txBody>
            <a:bodyPr vert="horz" wrap="square" lIns="0" tIns="12700" rIns="0" bIns="0" rtlCol="0">
              <a:spAutoFit/>
            </a:bodyPr>
            <a:lstStyle/>
            <a:p>
              <a:pPr marL="12700">
                <a:lnSpc>
                  <a:spcPct val="100000"/>
                </a:lnSpc>
                <a:spcBef>
                  <a:spcPts val="100"/>
                </a:spcBef>
              </a:pPr>
              <a:r>
                <a:rPr lang="sr-Latn-ME" sz="1800" dirty="0">
                  <a:solidFill>
                    <a:srgbClr val="FFFFFF"/>
                  </a:solidFill>
                  <a:latin typeface="Arial" panose="020B0604020202020204" pitchFamily="34" charset="0"/>
                  <a:cs typeface="Arial" panose="020B0604020202020204" pitchFamily="34" charset="0"/>
                </a:rPr>
                <a:t>51</a:t>
              </a:r>
              <a:endParaRPr sz="1800" dirty="0">
                <a:latin typeface="Arial" panose="020B0604020202020204" pitchFamily="34" charset="0"/>
                <a:cs typeface="Arial" panose="020B0604020202020204" pitchFamily="34" charset="0"/>
              </a:endParaRPr>
            </a:p>
          </p:txBody>
        </p:sp>
      </p:grpSp>
      <p:sp>
        <p:nvSpPr>
          <p:cNvPr id="92" name="object 21">
            <a:extLst>
              <a:ext uri="{FF2B5EF4-FFF2-40B4-BE49-F238E27FC236}">
                <a16:creationId xmlns:a16="http://schemas.microsoft.com/office/drawing/2014/main" id="{97E5D001-BAE1-4854-9125-C63E0422C5D2}"/>
              </a:ext>
            </a:extLst>
          </p:cNvPr>
          <p:cNvSpPr/>
          <p:nvPr/>
        </p:nvSpPr>
        <p:spPr>
          <a:xfrm>
            <a:off x="7169923" y="1774672"/>
            <a:ext cx="52226" cy="1281486"/>
          </a:xfrm>
          <a:custGeom>
            <a:avLst/>
            <a:gdLst/>
            <a:ahLst/>
            <a:cxnLst/>
            <a:rect l="l" t="t" r="r" b="b"/>
            <a:pathLst>
              <a:path h="1327150">
                <a:moveTo>
                  <a:pt x="0" y="0"/>
                </a:moveTo>
                <a:lnTo>
                  <a:pt x="0" y="1326629"/>
                </a:lnTo>
              </a:path>
            </a:pathLst>
          </a:custGeom>
          <a:ln w="25908">
            <a:solidFill>
              <a:srgbClr val="D4D4D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2">
            <a:extLst>
              <a:ext uri="{FF2B5EF4-FFF2-40B4-BE49-F238E27FC236}">
                <a16:creationId xmlns:a16="http://schemas.microsoft.com/office/drawing/2014/main" id="{0969DAE4-0B40-4F71-94F0-F52172E12281}"/>
              </a:ext>
            </a:extLst>
          </p:cNvPr>
          <p:cNvSpPr txBox="1">
            <a:spLocks noGrp="1"/>
          </p:cNvSpPr>
          <p:nvPr>
            <p:ph type="title"/>
          </p:nvPr>
        </p:nvSpPr>
        <p:spPr>
          <a:xfrm>
            <a:off x="1243648" y="499618"/>
            <a:ext cx="9704705" cy="413575"/>
          </a:xfrm>
          <a:prstGeom prst="rect">
            <a:avLst/>
          </a:prstGeom>
        </p:spPr>
        <p:txBody>
          <a:bodyPr vert="horz" wrap="square" lIns="0" tIns="13335" rIns="0" bIns="0" rtlCol="0">
            <a:spAutoFit/>
          </a:bodyPr>
          <a:lstStyle/>
          <a:p>
            <a:pPr marL="12700" algn="ctr">
              <a:lnSpc>
                <a:spcPct val="100000"/>
              </a:lnSpc>
              <a:spcBef>
                <a:spcPts val="105"/>
              </a:spcBef>
            </a:pPr>
            <a:r>
              <a:rPr lang="sr-Latn-ME" sz="2600" b="1" spc="-11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REGISTAR PODSTICAJNIH MJERA ZA INVESTICIJE CRNE GORE </a:t>
            </a:r>
            <a:endParaRPr sz="2600" b="1" spc="-27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31" name="object 22">
            <a:extLst>
              <a:ext uri="{FF2B5EF4-FFF2-40B4-BE49-F238E27FC236}">
                <a16:creationId xmlns:a16="http://schemas.microsoft.com/office/drawing/2014/main" id="{BB0C1E4B-D14D-43CE-B35D-E194EAE2CDD0}"/>
              </a:ext>
            </a:extLst>
          </p:cNvPr>
          <p:cNvSpPr/>
          <p:nvPr/>
        </p:nvSpPr>
        <p:spPr>
          <a:xfrm>
            <a:off x="3651471" y="4429967"/>
            <a:ext cx="71191" cy="1417924"/>
          </a:xfrm>
          <a:custGeom>
            <a:avLst/>
            <a:gdLst/>
            <a:ahLst/>
            <a:cxnLst/>
            <a:rect l="l" t="t" r="r" b="b"/>
            <a:pathLst>
              <a:path h="1327150">
                <a:moveTo>
                  <a:pt x="0" y="0"/>
                </a:moveTo>
                <a:lnTo>
                  <a:pt x="0" y="1326641"/>
                </a:lnTo>
              </a:path>
            </a:pathLst>
          </a:custGeom>
          <a:ln w="25908">
            <a:solidFill>
              <a:srgbClr val="93AAC7"/>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458EF7-CC91-4283-B5D0-0229ED0F04B8}"/>
              </a:ext>
            </a:extLst>
          </p:cNvPr>
          <p:cNvSpPr txBox="1"/>
          <p:nvPr/>
        </p:nvSpPr>
        <p:spPr>
          <a:xfrm>
            <a:off x="7192782" y="1759730"/>
            <a:ext cx="4303667" cy="1384995"/>
          </a:xfrm>
          <a:prstGeom prst="rect">
            <a:avLst/>
          </a:prstGeom>
          <a:noFill/>
        </p:spPr>
        <p:txBody>
          <a:bodyPr wrap="square">
            <a:spAutoFit/>
          </a:bodyPr>
          <a:lstStyle/>
          <a:p>
            <a:pPr algn="just"/>
            <a:r>
              <a:rPr lang="sr-Latn-ME" sz="1200" b="1" dirty="0">
                <a:latin typeface="Arial" panose="020B0604020202020204" pitchFamily="34" charset="0"/>
                <a:cs typeface="Arial" panose="020B0604020202020204" pitchFamily="34" charset="0"/>
              </a:rPr>
              <a:t>Zakonom o porezu na dodatu vrijednost propisano je, u članu 24 a, stav 1 tačka 4, da se PDV  obračunava i plaća po sniženoj stopi od 7% od prometa proizvoda, usluga i uvoza proizvoda za udžbenike i nastavna sredstva. Niza poreska stopa za nabavku udžbenika i nastavnih sredstava prilikom opremanja vaspitno-obrazovnih ustanova.</a:t>
            </a:r>
          </a:p>
        </p:txBody>
      </p:sp>
      <p:sp>
        <p:nvSpPr>
          <p:cNvPr id="34" name="TextBox 33">
            <a:extLst>
              <a:ext uri="{FF2B5EF4-FFF2-40B4-BE49-F238E27FC236}">
                <a16:creationId xmlns:a16="http://schemas.microsoft.com/office/drawing/2014/main" id="{894AE1B6-1503-4B37-90D9-94B39D63B69E}"/>
              </a:ext>
            </a:extLst>
          </p:cNvPr>
          <p:cNvSpPr txBox="1"/>
          <p:nvPr/>
        </p:nvSpPr>
        <p:spPr>
          <a:xfrm>
            <a:off x="3271661" y="3978035"/>
            <a:ext cx="5007164" cy="461665"/>
          </a:xfrm>
          <a:prstGeom prst="rect">
            <a:avLst/>
          </a:prstGeom>
          <a:noFill/>
        </p:spPr>
        <p:txBody>
          <a:bodyPr wrap="square">
            <a:spAutoFit/>
          </a:bodyPr>
          <a:lstStyle/>
          <a:p>
            <a:pPr algn="ctr"/>
            <a:r>
              <a:rPr lang="sr-Latn-ME" sz="1200" b="1" dirty="0">
                <a:solidFill>
                  <a:srgbClr val="305E38"/>
                </a:solidFill>
                <a:latin typeface="Arial" panose="020B0604020202020204" pitchFamily="34" charset="0"/>
                <a:cs typeface="Arial" panose="020B0604020202020204" pitchFamily="34" charset="0"/>
              </a:rPr>
              <a:t>Oslobađanje od plaćanja PDV-a za usluge od javnog interesa (MPRO)</a:t>
            </a:r>
            <a:endParaRPr lang="en-US" sz="1200" b="1" dirty="0">
              <a:solidFill>
                <a:srgbClr val="305E38"/>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D35D229-A383-46CB-829B-54C2D71CE59C}"/>
              </a:ext>
            </a:extLst>
          </p:cNvPr>
          <p:cNvSpPr txBox="1"/>
          <p:nvPr/>
        </p:nvSpPr>
        <p:spPr>
          <a:xfrm>
            <a:off x="3665418" y="4429127"/>
            <a:ext cx="4303667" cy="1446550"/>
          </a:xfrm>
          <a:prstGeom prst="rect">
            <a:avLst/>
          </a:prstGeom>
          <a:noFill/>
        </p:spPr>
        <p:txBody>
          <a:bodyPr wrap="square">
            <a:spAutoFit/>
          </a:bodyPr>
          <a:lstStyle/>
          <a:p>
            <a:pPr algn="just"/>
            <a:r>
              <a:rPr lang="sr-Latn-ME" sz="1100" b="1" dirty="0">
                <a:latin typeface="Arial" panose="020B0604020202020204" pitchFamily="34" charset="0"/>
                <a:cs typeface="Arial" panose="020B0604020202020204" pitchFamily="34" charset="0"/>
              </a:rPr>
              <a:t>Oslobođenje od plaćanja PDV-a usluge od javnog interesa: usluge predškolskog vaspitanja, obrazovanja i osposobljavanja djece, omladine i odraslih, uključujući promet prihoda i usluga neposredno povezanih sa tim djelatnostima, ako se te djelatnosti obavljaju u skladu sa propisima koji regulišu tu oblast; usluge i isporuke proizvoda predškolskih, osnovnih, srednjih i visoko školskih ustanova, te ustanova učeničkog i studentskog standarda.</a:t>
            </a:r>
          </a:p>
        </p:txBody>
      </p:sp>
    </p:spTree>
    <p:extLst>
      <p:ext uri="{BB962C8B-B14F-4D97-AF65-F5344CB8AC3E}">
        <p14:creationId xmlns:p14="http://schemas.microsoft.com/office/powerpoint/2010/main" val="308713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3">
                <a:lumMod val="20000"/>
                <a:lumOff val="80000"/>
              </a:schemeClr>
            </a:gs>
            <a:gs pos="83000">
              <a:schemeClr val="accent3">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p:nvPr/>
        </p:nvSpPr>
        <p:spPr>
          <a:xfrm>
            <a:off x="5399532" y="5181600"/>
            <a:ext cx="828040" cy="1214755"/>
          </a:xfrm>
          <a:custGeom>
            <a:avLst/>
            <a:gdLst/>
            <a:ahLst/>
            <a:cxnLst/>
            <a:rect l="l" t="t" r="r" b="b"/>
            <a:pathLst>
              <a:path w="828039" h="1214754">
                <a:moveTo>
                  <a:pt x="1650" y="958"/>
                </a:moveTo>
                <a:lnTo>
                  <a:pt x="1650" y="735253"/>
                </a:lnTo>
                <a:lnTo>
                  <a:pt x="827531" y="1214628"/>
                </a:lnTo>
                <a:lnTo>
                  <a:pt x="825880" y="1212926"/>
                </a:lnTo>
                <a:lnTo>
                  <a:pt x="825880" y="479374"/>
                </a:lnTo>
                <a:lnTo>
                  <a:pt x="1650" y="958"/>
                </a:lnTo>
                <a:close/>
              </a:path>
              <a:path w="828039" h="1214754">
                <a:moveTo>
                  <a:pt x="0" y="0"/>
                </a:moveTo>
                <a:lnTo>
                  <a:pt x="1650" y="958"/>
                </a:lnTo>
                <a:lnTo>
                  <a:pt x="0" y="0"/>
                </a:lnTo>
                <a:close/>
              </a:path>
            </a:pathLst>
          </a:custGeom>
          <a:solidFill>
            <a:srgbClr val="6FA0C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5398008" y="4710684"/>
            <a:ext cx="1655445" cy="949960"/>
          </a:xfrm>
          <a:custGeom>
            <a:avLst/>
            <a:gdLst/>
            <a:ahLst/>
            <a:cxnLst/>
            <a:rect l="l" t="t" r="r" b="b"/>
            <a:pathLst>
              <a:path w="1655445" h="949960">
                <a:moveTo>
                  <a:pt x="829182" y="0"/>
                </a:moveTo>
                <a:lnTo>
                  <a:pt x="6857" y="471805"/>
                </a:lnTo>
                <a:lnTo>
                  <a:pt x="0" y="471805"/>
                </a:lnTo>
                <a:lnTo>
                  <a:pt x="825880" y="949452"/>
                </a:lnTo>
                <a:lnTo>
                  <a:pt x="1655064" y="477647"/>
                </a:lnTo>
                <a:lnTo>
                  <a:pt x="829182" y="0"/>
                </a:lnTo>
                <a:close/>
              </a:path>
            </a:pathLst>
          </a:custGeom>
          <a:solidFill>
            <a:srgbClr val="9FC1D4"/>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6225540" y="5181600"/>
            <a:ext cx="828040" cy="1214755"/>
          </a:xfrm>
          <a:custGeom>
            <a:avLst/>
            <a:gdLst/>
            <a:ahLst/>
            <a:cxnLst/>
            <a:rect l="l" t="t" r="r" b="b"/>
            <a:pathLst>
              <a:path w="828040" h="1214754">
                <a:moveTo>
                  <a:pt x="825881" y="958"/>
                </a:moveTo>
                <a:lnTo>
                  <a:pt x="1650" y="479374"/>
                </a:lnTo>
                <a:lnTo>
                  <a:pt x="1650" y="1212926"/>
                </a:lnTo>
                <a:lnTo>
                  <a:pt x="0" y="1214628"/>
                </a:lnTo>
                <a:lnTo>
                  <a:pt x="825881" y="735253"/>
                </a:lnTo>
                <a:lnTo>
                  <a:pt x="825881" y="958"/>
                </a:lnTo>
                <a:close/>
              </a:path>
              <a:path w="828040" h="1214754">
                <a:moveTo>
                  <a:pt x="827532" y="0"/>
                </a:moveTo>
                <a:lnTo>
                  <a:pt x="825881" y="888"/>
                </a:lnTo>
                <a:lnTo>
                  <a:pt x="827532" y="0"/>
                </a:lnTo>
                <a:close/>
              </a:path>
            </a:pathLst>
          </a:custGeom>
          <a:solidFill>
            <a:srgbClr val="25445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5145023" y="4079747"/>
            <a:ext cx="828040" cy="1211580"/>
          </a:xfrm>
          <a:custGeom>
            <a:avLst/>
            <a:gdLst/>
            <a:ahLst/>
            <a:cxnLst/>
            <a:rect l="l" t="t" r="r" b="b"/>
            <a:pathLst>
              <a:path w="828039" h="1211579">
                <a:moveTo>
                  <a:pt x="0" y="0"/>
                </a:moveTo>
                <a:lnTo>
                  <a:pt x="1650" y="1650"/>
                </a:lnTo>
                <a:lnTo>
                  <a:pt x="1650" y="733044"/>
                </a:lnTo>
                <a:lnTo>
                  <a:pt x="827531" y="1211580"/>
                </a:lnTo>
                <a:lnTo>
                  <a:pt x="825880" y="1209929"/>
                </a:lnTo>
                <a:lnTo>
                  <a:pt x="825880" y="479297"/>
                </a:lnTo>
                <a:lnTo>
                  <a:pt x="0" y="0"/>
                </a:lnTo>
                <a:close/>
              </a:path>
            </a:pathLst>
          </a:custGeom>
          <a:solidFill>
            <a:srgbClr val="27CED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5143500" y="3607308"/>
            <a:ext cx="1655445" cy="951230"/>
          </a:xfrm>
          <a:custGeom>
            <a:avLst/>
            <a:gdLst/>
            <a:ahLst/>
            <a:cxnLst/>
            <a:rect l="l" t="t" r="r" b="b"/>
            <a:pathLst>
              <a:path w="1655445" h="951229">
                <a:moveTo>
                  <a:pt x="829183" y="0"/>
                </a:moveTo>
                <a:lnTo>
                  <a:pt x="6858" y="471678"/>
                </a:lnTo>
                <a:lnTo>
                  <a:pt x="0" y="471678"/>
                </a:lnTo>
                <a:lnTo>
                  <a:pt x="825880" y="950976"/>
                </a:lnTo>
                <a:lnTo>
                  <a:pt x="1655064" y="478409"/>
                </a:lnTo>
                <a:lnTo>
                  <a:pt x="829183" y="0"/>
                </a:lnTo>
                <a:close/>
              </a:path>
            </a:pathLst>
          </a:custGeom>
          <a:solidFill>
            <a:srgbClr val="7CE1E7"/>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5971032" y="4079747"/>
            <a:ext cx="828040" cy="1211580"/>
          </a:xfrm>
          <a:custGeom>
            <a:avLst/>
            <a:gdLst/>
            <a:ahLst/>
            <a:cxnLst/>
            <a:rect l="l" t="t" r="r" b="b"/>
            <a:pathLst>
              <a:path w="828040" h="1211579">
                <a:moveTo>
                  <a:pt x="827532" y="0"/>
                </a:moveTo>
                <a:lnTo>
                  <a:pt x="1650" y="479297"/>
                </a:lnTo>
                <a:lnTo>
                  <a:pt x="1650" y="1209929"/>
                </a:lnTo>
                <a:lnTo>
                  <a:pt x="0" y="1211580"/>
                </a:lnTo>
                <a:lnTo>
                  <a:pt x="825881" y="733044"/>
                </a:lnTo>
                <a:lnTo>
                  <a:pt x="825881" y="1650"/>
                </a:lnTo>
                <a:lnTo>
                  <a:pt x="827532" y="0"/>
                </a:lnTo>
                <a:close/>
              </a:path>
            </a:pathLst>
          </a:custGeom>
          <a:solidFill>
            <a:srgbClr val="1D9BA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5396484" y="2913888"/>
            <a:ext cx="826135" cy="1210310"/>
          </a:xfrm>
          <a:custGeom>
            <a:avLst/>
            <a:gdLst/>
            <a:ahLst/>
            <a:cxnLst/>
            <a:rect l="l" t="t" r="r" b="b"/>
            <a:pathLst>
              <a:path w="826135" h="1210310">
                <a:moveTo>
                  <a:pt x="0" y="0"/>
                </a:moveTo>
                <a:lnTo>
                  <a:pt x="0" y="733044"/>
                </a:lnTo>
                <a:lnTo>
                  <a:pt x="826007" y="1210056"/>
                </a:lnTo>
                <a:lnTo>
                  <a:pt x="826007" y="478789"/>
                </a:lnTo>
                <a:lnTo>
                  <a:pt x="0" y="0"/>
                </a:lnTo>
                <a:close/>
              </a:path>
            </a:pathLst>
          </a:custGeom>
          <a:solidFill>
            <a:srgbClr val="3D875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5394959" y="2441448"/>
            <a:ext cx="1653539" cy="951230"/>
          </a:xfrm>
          <a:custGeom>
            <a:avLst/>
            <a:gdLst/>
            <a:ahLst/>
            <a:cxnLst/>
            <a:rect l="l" t="t" r="r" b="b"/>
            <a:pathLst>
              <a:path w="1653540" h="951229">
                <a:moveTo>
                  <a:pt x="827659" y="0"/>
                </a:moveTo>
                <a:lnTo>
                  <a:pt x="5079" y="472059"/>
                </a:lnTo>
                <a:lnTo>
                  <a:pt x="0" y="472059"/>
                </a:lnTo>
                <a:lnTo>
                  <a:pt x="825880" y="950976"/>
                </a:lnTo>
                <a:lnTo>
                  <a:pt x="1653539" y="478916"/>
                </a:lnTo>
                <a:lnTo>
                  <a:pt x="827659" y="0"/>
                </a:lnTo>
                <a:close/>
              </a:path>
            </a:pathLst>
          </a:custGeom>
          <a:solidFill>
            <a:srgbClr val="7DC49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6220967" y="2913888"/>
            <a:ext cx="828040" cy="1210310"/>
          </a:xfrm>
          <a:custGeom>
            <a:avLst/>
            <a:gdLst/>
            <a:ahLst/>
            <a:cxnLst/>
            <a:rect l="l" t="t" r="r" b="b"/>
            <a:pathLst>
              <a:path w="828040" h="1210310">
                <a:moveTo>
                  <a:pt x="827532" y="0"/>
                </a:moveTo>
                <a:lnTo>
                  <a:pt x="1651" y="478789"/>
                </a:lnTo>
                <a:lnTo>
                  <a:pt x="1651" y="1208405"/>
                </a:lnTo>
                <a:lnTo>
                  <a:pt x="0" y="1210056"/>
                </a:lnTo>
                <a:lnTo>
                  <a:pt x="825881" y="733044"/>
                </a:lnTo>
                <a:lnTo>
                  <a:pt x="825881" y="1650"/>
                </a:lnTo>
                <a:lnTo>
                  <a:pt x="827532" y="0"/>
                </a:lnTo>
                <a:close/>
              </a:path>
            </a:pathLst>
          </a:custGeom>
          <a:solidFill>
            <a:srgbClr val="2D663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5838444" y="6438900"/>
            <a:ext cx="1905" cy="1905"/>
          </a:xfrm>
          <a:custGeom>
            <a:avLst/>
            <a:gdLst/>
            <a:ahLst/>
            <a:cxnLst/>
            <a:rect l="l" t="t" r="r" b="b"/>
            <a:pathLst>
              <a:path w="1904" h="1904">
                <a:moveTo>
                  <a:pt x="0" y="1523"/>
                </a:moveTo>
                <a:lnTo>
                  <a:pt x="1524" y="1523"/>
                </a:lnTo>
                <a:lnTo>
                  <a:pt x="1524" y="0"/>
                </a:lnTo>
                <a:lnTo>
                  <a:pt x="0" y="0"/>
                </a:lnTo>
                <a:lnTo>
                  <a:pt x="0" y="1523"/>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5593079" y="6289547"/>
            <a:ext cx="1905" cy="1905"/>
          </a:xfrm>
          <a:custGeom>
            <a:avLst/>
            <a:gdLst/>
            <a:ahLst/>
            <a:cxnLst/>
            <a:rect l="l" t="t" r="r" b="b"/>
            <a:pathLst>
              <a:path w="1904" h="1904">
                <a:moveTo>
                  <a:pt x="0" y="1523"/>
                </a:moveTo>
                <a:lnTo>
                  <a:pt x="1524" y="1523"/>
                </a:lnTo>
                <a:lnTo>
                  <a:pt x="1524" y="0"/>
                </a:lnTo>
                <a:lnTo>
                  <a:pt x="0" y="0"/>
                </a:lnTo>
                <a:lnTo>
                  <a:pt x="0" y="1523"/>
                </a:lnTo>
                <a:close/>
              </a:path>
            </a:pathLst>
          </a:custGeom>
          <a:solidFill>
            <a:srgbClr val="C4D1DA"/>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5885688" y="6355080"/>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5934455" y="6274308"/>
            <a:ext cx="3175" cy="1905"/>
          </a:xfrm>
          <a:custGeom>
            <a:avLst/>
            <a:gdLst/>
            <a:ahLst/>
            <a:cxnLst/>
            <a:rect l="l" t="t" r="r" b="b"/>
            <a:pathLst>
              <a:path w="3175" h="1904">
                <a:moveTo>
                  <a:pt x="0" y="1523"/>
                </a:moveTo>
                <a:lnTo>
                  <a:pt x="3047" y="1523"/>
                </a:lnTo>
                <a:lnTo>
                  <a:pt x="3047" y="0"/>
                </a:lnTo>
                <a:lnTo>
                  <a:pt x="0" y="0"/>
                </a:lnTo>
                <a:lnTo>
                  <a:pt x="0" y="1523"/>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6030467" y="6108192"/>
            <a:ext cx="1905" cy="3175"/>
          </a:xfrm>
          <a:custGeom>
            <a:avLst/>
            <a:gdLst/>
            <a:ahLst/>
            <a:cxnLst/>
            <a:rect l="l" t="t" r="r" b="b"/>
            <a:pathLst>
              <a:path w="1904" h="3175">
                <a:moveTo>
                  <a:pt x="0" y="3047"/>
                </a:moveTo>
                <a:lnTo>
                  <a:pt x="1524" y="3047"/>
                </a:lnTo>
                <a:lnTo>
                  <a:pt x="1524" y="0"/>
                </a:lnTo>
                <a:lnTo>
                  <a:pt x="0" y="0"/>
                </a:lnTo>
                <a:lnTo>
                  <a:pt x="0" y="3047"/>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6077711" y="6025896"/>
            <a:ext cx="1905" cy="1905"/>
          </a:xfrm>
          <a:custGeom>
            <a:avLst/>
            <a:gdLst/>
            <a:ahLst/>
            <a:cxnLst/>
            <a:rect l="l" t="t" r="r" b="b"/>
            <a:pathLst>
              <a:path w="1904" h="1904">
                <a:moveTo>
                  <a:pt x="0" y="1523"/>
                </a:moveTo>
                <a:lnTo>
                  <a:pt x="1524" y="1523"/>
                </a:lnTo>
                <a:lnTo>
                  <a:pt x="1524" y="0"/>
                </a:lnTo>
                <a:lnTo>
                  <a:pt x="0" y="0"/>
                </a:lnTo>
                <a:lnTo>
                  <a:pt x="0" y="1523"/>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object 17"/>
          <p:cNvSpPr/>
          <p:nvPr/>
        </p:nvSpPr>
        <p:spPr>
          <a:xfrm>
            <a:off x="6123432" y="5940552"/>
            <a:ext cx="3175" cy="1905"/>
          </a:xfrm>
          <a:custGeom>
            <a:avLst/>
            <a:gdLst/>
            <a:ahLst/>
            <a:cxnLst/>
            <a:rect l="l" t="t" r="r" b="b"/>
            <a:pathLst>
              <a:path w="3175" h="1904">
                <a:moveTo>
                  <a:pt x="0" y="1524"/>
                </a:moveTo>
                <a:lnTo>
                  <a:pt x="3047" y="1524"/>
                </a:lnTo>
                <a:lnTo>
                  <a:pt x="3047" y="0"/>
                </a:lnTo>
                <a:lnTo>
                  <a:pt x="0" y="0"/>
                </a:lnTo>
                <a:lnTo>
                  <a:pt x="0" y="1524"/>
                </a:lnTo>
                <a:close/>
              </a:path>
            </a:pathLst>
          </a:custGeom>
          <a:solidFill>
            <a:srgbClr val="E7EDF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5513832" y="4017264"/>
            <a:ext cx="294640" cy="166370"/>
          </a:xfrm>
          <a:custGeom>
            <a:avLst/>
            <a:gdLst/>
            <a:ahLst/>
            <a:cxnLst/>
            <a:rect l="l" t="t" r="r" b="b"/>
            <a:pathLst>
              <a:path w="294639" h="166370">
                <a:moveTo>
                  <a:pt x="89280" y="0"/>
                </a:moveTo>
                <a:lnTo>
                  <a:pt x="0" y="50546"/>
                </a:lnTo>
                <a:lnTo>
                  <a:pt x="204850" y="166116"/>
                </a:lnTo>
                <a:lnTo>
                  <a:pt x="294131" y="117221"/>
                </a:lnTo>
                <a:lnTo>
                  <a:pt x="8928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5512308" y="4067555"/>
            <a:ext cx="295655" cy="176783"/>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5561076" y="3933444"/>
            <a:ext cx="292735" cy="166370"/>
          </a:xfrm>
          <a:custGeom>
            <a:avLst/>
            <a:gdLst/>
            <a:ahLst/>
            <a:cxnLst/>
            <a:rect l="l" t="t" r="r" b="b"/>
            <a:pathLst>
              <a:path w="292735" h="166370">
                <a:moveTo>
                  <a:pt x="87375" y="0"/>
                </a:moveTo>
                <a:lnTo>
                  <a:pt x="0" y="50799"/>
                </a:lnTo>
                <a:lnTo>
                  <a:pt x="205232" y="166115"/>
                </a:lnTo>
                <a:lnTo>
                  <a:pt x="292608" y="116966"/>
                </a:lnTo>
                <a:lnTo>
                  <a:pt x="87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5559552" y="3983735"/>
            <a:ext cx="294132" cy="178307"/>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5606796" y="3849623"/>
            <a:ext cx="295910" cy="167640"/>
          </a:xfrm>
          <a:custGeom>
            <a:avLst/>
            <a:gdLst/>
            <a:ahLst/>
            <a:cxnLst/>
            <a:rect l="l" t="t" r="r" b="b"/>
            <a:pathLst>
              <a:path w="295910" h="167639">
                <a:moveTo>
                  <a:pt x="89407" y="0"/>
                </a:moveTo>
                <a:lnTo>
                  <a:pt x="0" y="51053"/>
                </a:lnTo>
                <a:lnTo>
                  <a:pt x="206248" y="167639"/>
                </a:lnTo>
                <a:lnTo>
                  <a:pt x="295655" y="118237"/>
                </a:lnTo>
                <a:lnTo>
                  <a:pt x="89407"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5606796" y="3901440"/>
            <a:ext cx="295655" cy="176784"/>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5655564" y="3765803"/>
            <a:ext cx="294640" cy="169545"/>
          </a:xfrm>
          <a:custGeom>
            <a:avLst/>
            <a:gdLst/>
            <a:ahLst/>
            <a:cxnLst/>
            <a:rect l="l" t="t" r="r" b="b"/>
            <a:pathLst>
              <a:path w="294639" h="169545">
                <a:moveTo>
                  <a:pt x="89026" y="0"/>
                </a:moveTo>
                <a:lnTo>
                  <a:pt x="0" y="51816"/>
                </a:lnTo>
                <a:lnTo>
                  <a:pt x="205105" y="169164"/>
                </a:lnTo>
                <a:lnTo>
                  <a:pt x="294132" y="119126"/>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5652515" y="3817620"/>
            <a:ext cx="297180" cy="176784"/>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6" name="object 26"/>
          <p:cNvSpPr/>
          <p:nvPr/>
        </p:nvSpPr>
        <p:spPr>
          <a:xfrm>
            <a:off x="5702808" y="3685032"/>
            <a:ext cx="295910" cy="166370"/>
          </a:xfrm>
          <a:custGeom>
            <a:avLst/>
            <a:gdLst/>
            <a:ahLst/>
            <a:cxnLst/>
            <a:rect l="l" t="t" r="r" b="b"/>
            <a:pathLst>
              <a:path w="295910" h="166370">
                <a:moveTo>
                  <a:pt x="89662" y="0"/>
                </a:moveTo>
                <a:lnTo>
                  <a:pt x="0" y="50546"/>
                </a:lnTo>
                <a:lnTo>
                  <a:pt x="205993" y="166116"/>
                </a:lnTo>
                <a:lnTo>
                  <a:pt x="295655" y="117221"/>
                </a:lnTo>
                <a:lnTo>
                  <a:pt x="89662"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5701284" y="3735323"/>
            <a:ext cx="297179" cy="176783"/>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p:nvPr/>
        </p:nvSpPr>
        <p:spPr>
          <a:xfrm>
            <a:off x="5750052" y="3601211"/>
            <a:ext cx="297180" cy="166370"/>
          </a:xfrm>
          <a:custGeom>
            <a:avLst/>
            <a:gdLst/>
            <a:ahLst/>
            <a:cxnLst/>
            <a:rect l="l" t="t" r="r" b="b"/>
            <a:pathLst>
              <a:path w="297179" h="166370">
                <a:moveTo>
                  <a:pt x="90170" y="0"/>
                </a:moveTo>
                <a:lnTo>
                  <a:pt x="0" y="50545"/>
                </a:lnTo>
                <a:lnTo>
                  <a:pt x="207010" y="166115"/>
                </a:lnTo>
                <a:lnTo>
                  <a:pt x="297180" y="116331"/>
                </a:lnTo>
                <a:lnTo>
                  <a:pt x="9017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9" name="object 29"/>
          <p:cNvSpPr/>
          <p:nvPr/>
        </p:nvSpPr>
        <p:spPr>
          <a:xfrm>
            <a:off x="5748528" y="3653028"/>
            <a:ext cx="298704" cy="176784"/>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0" name="object 30"/>
          <p:cNvSpPr/>
          <p:nvPr/>
        </p:nvSpPr>
        <p:spPr>
          <a:xfrm>
            <a:off x="5800344" y="3517391"/>
            <a:ext cx="294640" cy="169545"/>
          </a:xfrm>
          <a:custGeom>
            <a:avLst/>
            <a:gdLst/>
            <a:ahLst/>
            <a:cxnLst/>
            <a:rect l="l" t="t" r="r" b="b"/>
            <a:pathLst>
              <a:path w="294639" h="169545">
                <a:moveTo>
                  <a:pt x="89026" y="0"/>
                </a:moveTo>
                <a:lnTo>
                  <a:pt x="0" y="49784"/>
                </a:lnTo>
                <a:lnTo>
                  <a:pt x="205104" y="169164"/>
                </a:lnTo>
                <a:lnTo>
                  <a:pt x="294131" y="119380"/>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1" name="object 31"/>
          <p:cNvSpPr/>
          <p:nvPr/>
        </p:nvSpPr>
        <p:spPr>
          <a:xfrm>
            <a:off x="5797296" y="3567684"/>
            <a:ext cx="297179" cy="178307"/>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32"/>
          <p:cNvSpPr/>
          <p:nvPr/>
        </p:nvSpPr>
        <p:spPr>
          <a:xfrm>
            <a:off x="5847588" y="3435096"/>
            <a:ext cx="292735" cy="167640"/>
          </a:xfrm>
          <a:custGeom>
            <a:avLst/>
            <a:gdLst/>
            <a:ahLst/>
            <a:cxnLst/>
            <a:rect l="l" t="t" r="r" b="b"/>
            <a:pathLst>
              <a:path w="292735" h="167639">
                <a:moveTo>
                  <a:pt x="87375" y="0"/>
                </a:moveTo>
                <a:lnTo>
                  <a:pt x="0" y="49402"/>
                </a:lnTo>
                <a:lnTo>
                  <a:pt x="205232" y="167639"/>
                </a:lnTo>
                <a:lnTo>
                  <a:pt x="292608" y="117475"/>
                </a:lnTo>
                <a:lnTo>
                  <a:pt x="87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33"/>
          <p:cNvSpPr/>
          <p:nvPr/>
        </p:nvSpPr>
        <p:spPr>
          <a:xfrm>
            <a:off x="5846064" y="3483864"/>
            <a:ext cx="294132" cy="178308"/>
          </a:xfrm>
          <a:prstGeom prst="rect">
            <a:avLst/>
          </a:prstGeom>
          <a:blipFill>
            <a:blip r:embed="rId9"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34"/>
          <p:cNvSpPr/>
          <p:nvPr/>
        </p:nvSpPr>
        <p:spPr>
          <a:xfrm>
            <a:off x="5893308" y="3352800"/>
            <a:ext cx="294640" cy="166370"/>
          </a:xfrm>
          <a:custGeom>
            <a:avLst/>
            <a:gdLst/>
            <a:ahLst/>
            <a:cxnLst/>
            <a:rect l="l" t="t" r="r" b="b"/>
            <a:pathLst>
              <a:path w="294639" h="166370">
                <a:moveTo>
                  <a:pt x="88391" y="0"/>
                </a:moveTo>
                <a:lnTo>
                  <a:pt x="0" y="48895"/>
                </a:lnTo>
                <a:lnTo>
                  <a:pt x="204850" y="166115"/>
                </a:lnTo>
                <a:lnTo>
                  <a:pt x="294131" y="117221"/>
                </a:lnTo>
                <a:lnTo>
                  <a:pt x="8839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35"/>
          <p:cNvSpPr/>
          <p:nvPr/>
        </p:nvSpPr>
        <p:spPr>
          <a:xfrm>
            <a:off x="5891784" y="3401567"/>
            <a:ext cx="295655" cy="179832"/>
          </a:xfrm>
          <a:prstGeom prst="rect">
            <a:avLst/>
          </a:prstGeom>
          <a:blipFill>
            <a:blip r:embed="rId10"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6"/>
          <p:cNvSpPr txBox="1"/>
          <p:nvPr/>
        </p:nvSpPr>
        <p:spPr>
          <a:xfrm>
            <a:off x="913406" y="2312161"/>
            <a:ext cx="2555196" cy="2174954"/>
          </a:xfrm>
          <a:prstGeom prst="rect">
            <a:avLst/>
          </a:prstGeom>
        </p:spPr>
        <p:txBody>
          <a:bodyPr vert="horz" wrap="square" lIns="0" tIns="12700" rIns="0" bIns="0" rtlCol="0">
            <a:spAutoFit/>
          </a:bodyPr>
          <a:lstStyle/>
          <a:p>
            <a:pPr marL="12065">
              <a:lnSpc>
                <a:spcPct val="100000"/>
              </a:lnSpc>
              <a:spcBef>
                <a:spcPts val="100"/>
              </a:spcBef>
              <a:tabLst>
                <a:tab pos="185420" algn="l"/>
              </a:tabLst>
            </a:pPr>
            <a:r>
              <a:rPr lang="sr-Latn-ME" sz="1150" b="1" u="sng" spc="5" dirty="0">
                <a:solidFill>
                  <a:schemeClr val="accent1">
                    <a:lumMod val="60000"/>
                    <a:lumOff val="40000"/>
                  </a:schemeClr>
                </a:solidFill>
                <a:latin typeface="Arial" panose="020B0604020202020204" pitchFamily="34" charset="0"/>
                <a:cs typeface="Arial" panose="020B0604020202020204" pitchFamily="34" charset="0"/>
              </a:rPr>
              <a:t>Lista podsticajnih mjera po vrstama</a:t>
            </a:r>
            <a:r>
              <a:rPr lang="sr-Latn-ME" sz="1150" b="1" spc="5" dirty="0">
                <a:solidFill>
                  <a:schemeClr val="accent1">
                    <a:lumMod val="60000"/>
                    <a:lumOff val="40000"/>
                  </a:schemeClr>
                </a:solidFill>
                <a:latin typeface="Arial" panose="020B0604020202020204" pitchFamily="34" charset="0"/>
                <a:cs typeface="Arial" panose="020B0604020202020204" pitchFamily="34" charset="0"/>
              </a:rPr>
              <a:t>:</a:t>
            </a:r>
          </a:p>
          <a:p>
            <a:pPr marL="12065">
              <a:lnSpc>
                <a:spcPct val="100000"/>
              </a:lnSpc>
              <a:spcBef>
                <a:spcPts val="100"/>
              </a:spcBef>
              <a:tabLst>
                <a:tab pos="185420" algn="l"/>
              </a:tabLst>
            </a:pPr>
            <a:endParaRPr lang="sr-Latn-ME" sz="1150" b="1" spc="5" dirty="0">
              <a:solidFill>
                <a:schemeClr val="accent1">
                  <a:lumMod val="60000"/>
                  <a:lumOff val="40000"/>
                </a:schemeClr>
              </a:solidFill>
              <a:latin typeface="Arial" panose="020B0604020202020204" pitchFamily="34" charset="0"/>
              <a:cs typeface="Arial" panose="020B0604020202020204" pitchFamily="34" charset="0"/>
            </a:endParaRPr>
          </a:p>
          <a:p>
            <a:pPr marL="184785" indent="-172720">
              <a:lnSpc>
                <a:spcPct val="100000"/>
              </a:lnSpc>
              <a:spcBef>
                <a:spcPts val="100"/>
              </a:spcBef>
              <a:buFont typeface="Arial"/>
              <a:buChar char="•"/>
              <a:tabLst>
                <a:tab pos="185420" algn="l"/>
              </a:tabLst>
            </a:pPr>
            <a:r>
              <a:rPr lang="sr-Latn-ME" sz="1150" b="1" spc="5" dirty="0">
                <a:solidFill>
                  <a:schemeClr val="accent1">
                    <a:lumMod val="60000"/>
                    <a:lumOff val="40000"/>
                  </a:schemeClr>
                </a:solidFill>
                <a:latin typeface="Arial" panose="020B0604020202020204" pitchFamily="34" charset="0"/>
                <a:cs typeface="Arial" panose="020B0604020202020204" pitchFamily="34" charset="0"/>
              </a:rPr>
              <a:t>9</a:t>
            </a:r>
            <a:r>
              <a:rPr lang="en-US" sz="1150" b="1" spc="5" dirty="0">
                <a:solidFill>
                  <a:schemeClr val="accent1">
                    <a:lumMod val="60000"/>
                    <a:lumOff val="40000"/>
                  </a:schemeClr>
                </a:solidFill>
                <a:latin typeface="Arial" panose="020B0604020202020204" pitchFamily="34" charset="0"/>
                <a:cs typeface="Arial" panose="020B0604020202020204" pitchFamily="34" charset="0"/>
              </a:rPr>
              <a:t> </a:t>
            </a:r>
            <a:r>
              <a:rPr lang="sr-Latn-ME" sz="1150" b="1" spc="5" dirty="0">
                <a:solidFill>
                  <a:schemeClr val="accent1">
                    <a:lumMod val="60000"/>
                    <a:lumOff val="40000"/>
                  </a:schemeClr>
                </a:solidFill>
                <a:latin typeface="Arial" panose="020B0604020202020204" pitchFamily="34" charset="0"/>
                <a:cs typeface="Arial" panose="020B0604020202020204" pitchFamily="34" charset="0"/>
              </a:rPr>
              <a:t>poreza na dodatu vrijednost</a:t>
            </a:r>
          </a:p>
          <a:p>
            <a:pPr marL="184785" indent="-172720">
              <a:lnSpc>
                <a:spcPct val="100000"/>
              </a:lnSpc>
              <a:spcBef>
                <a:spcPts val="100"/>
              </a:spcBef>
              <a:buFont typeface="Arial"/>
              <a:buChar char="•"/>
              <a:tabLst>
                <a:tab pos="185420" algn="l"/>
              </a:tabLst>
            </a:pPr>
            <a:r>
              <a:rPr lang="sr-Latn-ME" sz="1150" b="1" spc="5" dirty="0">
                <a:solidFill>
                  <a:schemeClr val="accent1">
                    <a:lumMod val="60000"/>
                    <a:lumOff val="40000"/>
                  </a:schemeClr>
                </a:solidFill>
                <a:latin typeface="Arial" panose="020B0604020202020204" pitchFamily="34" charset="0"/>
                <a:cs typeface="Arial" panose="020B0604020202020204" pitchFamily="34" charset="0"/>
              </a:rPr>
              <a:t>2</a:t>
            </a:r>
            <a:r>
              <a:rPr lang="en-US" sz="1150" b="1" spc="5" dirty="0">
                <a:solidFill>
                  <a:schemeClr val="accent1">
                    <a:lumMod val="60000"/>
                    <a:lumOff val="40000"/>
                  </a:schemeClr>
                </a:solidFill>
                <a:latin typeface="Arial" panose="020B0604020202020204" pitchFamily="34" charset="0"/>
                <a:cs typeface="Arial" panose="020B0604020202020204" pitchFamily="34" charset="0"/>
              </a:rPr>
              <a:t> </a:t>
            </a:r>
            <a:r>
              <a:rPr lang="sr-Latn-ME" sz="1150" b="1" spc="5" dirty="0">
                <a:solidFill>
                  <a:schemeClr val="accent1">
                    <a:lumMod val="60000"/>
                    <a:lumOff val="40000"/>
                  </a:schemeClr>
                </a:solidFill>
                <a:latin typeface="Arial" panose="020B0604020202020204" pitchFamily="34" charset="0"/>
                <a:cs typeface="Arial" panose="020B0604020202020204" pitchFamily="34" charset="0"/>
              </a:rPr>
              <a:t>poreza na dobit</a:t>
            </a:r>
          </a:p>
          <a:p>
            <a:pPr marL="184785" indent="-172720">
              <a:lnSpc>
                <a:spcPct val="100000"/>
              </a:lnSpc>
              <a:buFont typeface="Arial"/>
              <a:buChar char="•"/>
              <a:tabLst>
                <a:tab pos="185420" algn="l"/>
              </a:tabLst>
            </a:pPr>
            <a:r>
              <a:rPr lang="sr-Latn-ME" sz="1150" b="1" spc="-40" dirty="0">
                <a:solidFill>
                  <a:schemeClr val="accent1">
                    <a:lumMod val="60000"/>
                    <a:lumOff val="40000"/>
                  </a:schemeClr>
                </a:solidFill>
                <a:latin typeface="Arial" panose="020B0604020202020204" pitchFamily="34" charset="0"/>
                <a:cs typeface="Arial" panose="020B0604020202020204" pitchFamily="34" charset="0"/>
              </a:rPr>
              <a:t>9</a:t>
            </a:r>
            <a:r>
              <a:rPr lang="en-US" sz="1150" b="1" spc="-40" dirty="0">
                <a:solidFill>
                  <a:schemeClr val="accent1">
                    <a:lumMod val="60000"/>
                    <a:lumOff val="40000"/>
                  </a:schemeClr>
                </a:solidFill>
                <a:latin typeface="Arial" panose="020B0604020202020204" pitchFamily="34" charset="0"/>
                <a:cs typeface="Arial" panose="020B0604020202020204" pitchFamily="34" charset="0"/>
              </a:rPr>
              <a:t> </a:t>
            </a:r>
            <a:r>
              <a:rPr lang="sr-Latn-ME" sz="1150" b="1" spc="-40" dirty="0">
                <a:solidFill>
                  <a:schemeClr val="accent1">
                    <a:lumMod val="60000"/>
                    <a:lumOff val="40000"/>
                  </a:schemeClr>
                </a:solidFill>
                <a:latin typeface="Arial" panose="020B0604020202020204" pitchFamily="34" charset="0"/>
                <a:cs typeface="Arial" panose="020B0604020202020204" pitchFamily="34" charset="0"/>
              </a:rPr>
              <a:t>carine, akcize</a:t>
            </a:r>
            <a:endParaRPr lang="en-US" sz="1150" b="1" spc="-15" dirty="0">
              <a:solidFill>
                <a:schemeClr val="accent1">
                  <a:lumMod val="60000"/>
                  <a:lumOff val="40000"/>
                </a:schemeClr>
              </a:solidFill>
              <a:latin typeface="Arial" panose="020B0604020202020204" pitchFamily="34" charset="0"/>
              <a:cs typeface="Arial" panose="020B0604020202020204" pitchFamily="34" charset="0"/>
            </a:endParaRPr>
          </a:p>
          <a:p>
            <a:pPr marL="184785" indent="-172720">
              <a:lnSpc>
                <a:spcPct val="100000"/>
              </a:lnSpc>
              <a:buFont typeface="Arial"/>
              <a:buChar char="•"/>
              <a:tabLst>
                <a:tab pos="185420" algn="l"/>
              </a:tabLst>
            </a:pPr>
            <a:r>
              <a:rPr lang="en-US" sz="1150" b="1" spc="-15" dirty="0">
                <a:solidFill>
                  <a:schemeClr val="accent1">
                    <a:lumMod val="60000"/>
                    <a:lumOff val="40000"/>
                  </a:schemeClr>
                </a:solidFill>
                <a:latin typeface="Arial" panose="020B0604020202020204" pitchFamily="34" charset="0"/>
                <a:cs typeface="Arial" panose="020B0604020202020204" pitchFamily="34" charset="0"/>
              </a:rPr>
              <a:t>3 </a:t>
            </a:r>
            <a:r>
              <a:rPr lang="sr-Latn-ME" sz="1150" b="1" spc="-15" dirty="0">
                <a:solidFill>
                  <a:schemeClr val="accent1">
                    <a:lumMod val="60000"/>
                    <a:lumOff val="40000"/>
                  </a:schemeClr>
                </a:solidFill>
                <a:latin typeface="Arial" panose="020B0604020202020204" pitchFamily="34" charset="0"/>
                <a:cs typeface="Arial" panose="020B0604020202020204" pitchFamily="34" charset="0"/>
              </a:rPr>
              <a:t>poreza na dohodak fizičkih lica </a:t>
            </a:r>
          </a:p>
          <a:p>
            <a:pPr marL="184785" indent="-172720">
              <a:lnSpc>
                <a:spcPct val="100000"/>
              </a:lnSpc>
              <a:buFont typeface="Arial"/>
              <a:buChar char="•"/>
              <a:tabLst>
                <a:tab pos="185420" algn="l"/>
              </a:tabLst>
            </a:pPr>
            <a:r>
              <a:rPr lang="sr-Latn-ME" sz="1150" b="1" spc="-10" dirty="0">
                <a:solidFill>
                  <a:schemeClr val="accent1">
                    <a:lumMod val="60000"/>
                    <a:lumOff val="40000"/>
                  </a:schemeClr>
                </a:solidFill>
                <a:latin typeface="Arial" panose="020B0604020202020204" pitchFamily="34" charset="0"/>
                <a:cs typeface="Arial" panose="020B0604020202020204" pitchFamily="34" charset="0"/>
              </a:rPr>
              <a:t>20</a:t>
            </a:r>
            <a:r>
              <a:rPr lang="en-US" sz="1150" b="1" spc="-10" dirty="0">
                <a:solidFill>
                  <a:schemeClr val="accent1">
                    <a:lumMod val="60000"/>
                    <a:lumOff val="40000"/>
                  </a:schemeClr>
                </a:solidFill>
                <a:latin typeface="Arial" panose="020B0604020202020204" pitchFamily="34" charset="0"/>
                <a:cs typeface="Arial" panose="020B0604020202020204" pitchFamily="34" charset="0"/>
              </a:rPr>
              <a:t> </a:t>
            </a:r>
            <a:r>
              <a:rPr lang="sr-Latn-ME" sz="1150" b="1" spc="-10" dirty="0">
                <a:solidFill>
                  <a:schemeClr val="accent1">
                    <a:lumMod val="60000"/>
                    <a:lumOff val="40000"/>
                  </a:schemeClr>
                </a:solidFill>
                <a:latin typeface="Arial" panose="020B0604020202020204" pitchFamily="34" charset="0"/>
                <a:cs typeface="Arial" panose="020B0604020202020204" pitchFamily="34" charset="0"/>
              </a:rPr>
              <a:t>finansijske podsticajne mjere </a:t>
            </a:r>
            <a:endParaRPr lang="en-US" sz="1150" b="1" dirty="0">
              <a:solidFill>
                <a:schemeClr val="accent1">
                  <a:lumMod val="60000"/>
                  <a:lumOff val="40000"/>
                </a:schemeClr>
              </a:solidFill>
              <a:latin typeface="Arial" panose="020B0604020202020204" pitchFamily="34" charset="0"/>
              <a:cs typeface="Arial" panose="020B0604020202020204" pitchFamily="34" charset="0"/>
            </a:endParaRPr>
          </a:p>
          <a:p>
            <a:pPr marL="184785" indent="-172720">
              <a:lnSpc>
                <a:spcPct val="100000"/>
              </a:lnSpc>
              <a:buFont typeface="Arial"/>
              <a:buChar char="•"/>
              <a:tabLst>
                <a:tab pos="185420" algn="l"/>
              </a:tabLst>
            </a:pPr>
            <a:r>
              <a:rPr lang="sr-Latn-ME" sz="1150" b="1" spc="-100" dirty="0">
                <a:solidFill>
                  <a:schemeClr val="accent1">
                    <a:lumMod val="60000"/>
                    <a:lumOff val="40000"/>
                  </a:schemeClr>
                </a:solidFill>
                <a:latin typeface="Arial" panose="020B0604020202020204" pitchFamily="34" charset="0"/>
                <a:cs typeface="Arial" panose="020B0604020202020204" pitchFamily="34" charset="0"/>
              </a:rPr>
              <a:t>4</a:t>
            </a:r>
            <a:r>
              <a:rPr lang="en-US" sz="1150" b="1" spc="-100" dirty="0">
                <a:solidFill>
                  <a:schemeClr val="accent1">
                    <a:lumMod val="60000"/>
                    <a:lumOff val="40000"/>
                  </a:schemeClr>
                </a:solidFill>
                <a:latin typeface="Arial" panose="020B0604020202020204" pitchFamily="34" charset="0"/>
                <a:cs typeface="Arial" panose="020B0604020202020204" pitchFamily="34" charset="0"/>
              </a:rPr>
              <a:t> </a:t>
            </a:r>
            <a:r>
              <a:rPr lang="sr-Latn-ME" sz="1150" b="1" spc="-100" dirty="0">
                <a:solidFill>
                  <a:schemeClr val="accent1">
                    <a:lumMod val="60000"/>
                    <a:lumOff val="40000"/>
                  </a:schemeClr>
                </a:solidFill>
                <a:latin typeface="Arial" panose="020B0604020202020204" pitchFamily="34" charset="0"/>
                <a:cs typeface="Arial" panose="020B0604020202020204" pitchFamily="34" charset="0"/>
              </a:rPr>
              <a:t> </a:t>
            </a:r>
            <a:r>
              <a:rPr lang="sr-Latn-ME" sz="1150" b="1" spc="15" dirty="0">
                <a:solidFill>
                  <a:schemeClr val="accent1">
                    <a:lumMod val="60000"/>
                    <a:lumOff val="40000"/>
                  </a:schemeClr>
                </a:solidFill>
                <a:latin typeface="Arial" panose="020B0604020202020204" pitchFamily="34" charset="0"/>
                <a:cs typeface="Arial" panose="020B0604020202020204" pitchFamily="34" charset="0"/>
              </a:rPr>
              <a:t>porez na nepokretnosti</a:t>
            </a:r>
            <a:endParaRPr lang="en-US" sz="1150" b="1" spc="15" dirty="0">
              <a:solidFill>
                <a:schemeClr val="accent1">
                  <a:lumMod val="60000"/>
                  <a:lumOff val="40000"/>
                </a:schemeClr>
              </a:solidFill>
              <a:latin typeface="Arial" panose="020B0604020202020204" pitchFamily="34" charset="0"/>
              <a:cs typeface="Arial" panose="020B0604020202020204" pitchFamily="34" charset="0"/>
            </a:endParaRPr>
          </a:p>
          <a:p>
            <a:pPr marL="184785" indent="-172720">
              <a:lnSpc>
                <a:spcPct val="100000"/>
              </a:lnSpc>
              <a:buFont typeface="Arial"/>
              <a:buChar char="•"/>
              <a:tabLst>
                <a:tab pos="185420" algn="l"/>
              </a:tabLst>
            </a:pPr>
            <a:r>
              <a:rPr lang="en-US" sz="1150" b="1" spc="15" dirty="0">
                <a:solidFill>
                  <a:schemeClr val="accent1">
                    <a:lumMod val="60000"/>
                    <a:lumOff val="40000"/>
                  </a:schemeClr>
                </a:solidFill>
                <a:latin typeface="Arial" panose="020B0604020202020204" pitchFamily="34" charset="0"/>
                <a:cs typeface="Arial" panose="020B0604020202020204" pitchFamily="34" charset="0"/>
              </a:rPr>
              <a:t>1 </a:t>
            </a:r>
            <a:r>
              <a:rPr lang="sr-Latn-ME" sz="1150" b="1" spc="15" dirty="0">
                <a:solidFill>
                  <a:schemeClr val="accent1">
                    <a:lumMod val="60000"/>
                    <a:lumOff val="40000"/>
                  </a:schemeClr>
                </a:solidFill>
                <a:latin typeface="Arial" panose="020B0604020202020204" pitchFamily="34" charset="0"/>
                <a:cs typeface="Arial" panose="020B0604020202020204" pitchFamily="34" charset="0"/>
              </a:rPr>
              <a:t>doprinosi za obavezno socijalno osiguranje </a:t>
            </a:r>
            <a:endParaRPr lang="en-US" sz="1150" b="1" spc="15" dirty="0">
              <a:solidFill>
                <a:schemeClr val="accent1">
                  <a:lumMod val="60000"/>
                  <a:lumOff val="40000"/>
                </a:schemeClr>
              </a:solidFill>
              <a:latin typeface="Arial" panose="020B0604020202020204" pitchFamily="34" charset="0"/>
              <a:cs typeface="Arial" panose="020B0604020202020204" pitchFamily="34" charset="0"/>
            </a:endParaRPr>
          </a:p>
          <a:p>
            <a:pPr marL="184785" indent="-172720">
              <a:lnSpc>
                <a:spcPct val="100000"/>
              </a:lnSpc>
              <a:buFont typeface="Arial"/>
              <a:buChar char="•"/>
              <a:tabLst>
                <a:tab pos="185420" algn="l"/>
              </a:tabLst>
            </a:pPr>
            <a:r>
              <a:rPr lang="en-US" sz="1150" b="1" spc="15" dirty="0">
                <a:solidFill>
                  <a:schemeClr val="accent1">
                    <a:lumMod val="60000"/>
                    <a:lumOff val="40000"/>
                  </a:schemeClr>
                </a:solidFill>
                <a:latin typeface="Arial" panose="020B0604020202020204" pitchFamily="34" charset="0"/>
                <a:cs typeface="Arial" panose="020B0604020202020204" pitchFamily="34" charset="0"/>
              </a:rPr>
              <a:t>3 lo</a:t>
            </a:r>
            <a:r>
              <a:rPr lang="sr-Latn-ME" sz="1150" b="1" spc="15" dirty="0">
                <a:solidFill>
                  <a:schemeClr val="accent1">
                    <a:lumMod val="60000"/>
                    <a:lumOff val="40000"/>
                  </a:schemeClr>
                </a:solidFill>
                <a:latin typeface="Arial" panose="020B0604020202020204" pitchFamily="34" charset="0"/>
                <a:cs typeface="Arial" panose="020B0604020202020204" pitchFamily="34" charset="0"/>
              </a:rPr>
              <a:t>kalne naknade </a:t>
            </a:r>
            <a:endParaRPr lang="en-US" sz="115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7" name="object 37"/>
          <p:cNvSpPr txBox="1"/>
          <p:nvPr/>
        </p:nvSpPr>
        <p:spPr>
          <a:xfrm>
            <a:off x="893318" y="1496765"/>
            <a:ext cx="3246629" cy="567463"/>
          </a:xfrm>
          <a:prstGeom prst="rect">
            <a:avLst/>
          </a:prstGeom>
        </p:spPr>
        <p:txBody>
          <a:bodyPr vert="horz" wrap="square" lIns="0" tIns="13335" rIns="0" bIns="0" rtlCol="0">
            <a:spAutoFit/>
          </a:bodyPr>
          <a:lstStyle/>
          <a:p>
            <a:pPr marL="12700" marR="5080">
              <a:lnSpc>
                <a:spcPct val="100000"/>
              </a:lnSpc>
              <a:spcBef>
                <a:spcPts val="105"/>
              </a:spcBef>
            </a:pPr>
            <a:r>
              <a:rPr lang="sr-Latn-ME" b="1" dirty="0">
                <a:solidFill>
                  <a:srgbClr val="00A29A"/>
                </a:solidFill>
                <a:latin typeface="Arial" panose="020B0604020202020204" pitchFamily="34" charset="0"/>
                <a:cs typeface="Arial" panose="020B0604020202020204" pitchFamily="34" charset="0"/>
              </a:rPr>
              <a:t>51</a:t>
            </a:r>
            <a:r>
              <a:rPr b="1" dirty="0">
                <a:solidFill>
                  <a:srgbClr val="00A29A"/>
                </a:solidFill>
                <a:latin typeface="Arial" panose="020B0604020202020204" pitchFamily="34" charset="0"/>
                <a:cs typeface="Arial" panose="020B0604020202020204" pitchFamily="34" charset="0"/>
              </a:rPr>
              <a:t> </a:t>
            </a:r>
            <a:r>
              <a:rPr lang="sr-Latn-ME" b="1" dirty="0">
                <a:solidFill>
                  <a:srgbClr val="00A29A"/>
                </a:solidFill>
                <a:latin typeface="Arial" panose="020B0604020202020204" pitchFamily="34" charset="0"/>
                <a:cs typeface="Arial" panose="020B0604020202020204" pitchFamily="34" charset="0"/>
              </a:rPr>
              <a:t>investicionih i fiskalnih podsticajnih mjera</a:t>
            </a:r>
            <a:endParaRPr dirty="0">
              <a:latin typeface="Arial" panose="020B0604020202020204" pitchFamily="34" charset="0"/>
              <a:cs typeface="Arial" panose="020B0604020202020204" pitchFamily="34" charset="0"/>
            </a:endParaRPr>
          </a:p>
        </p:txBody>
      </p:sp>
      <p:sp>
        <p:nvSpPr>
          <p:cNvPr id="38" name="object 38"/>
          <p:cNvSpPr/>
          <p:nvPr/>
        </p:nvSpPr>
        <p:spPr>
          <a:xfrm>
            <a:off x="5481828" y="6312408"/>
            <a:ext cx="294640" cy="166370"/>
          </a:xfrm>
          <a:custGeom>
            <a:avLst/>
            <a:gdLst/>
            <a:ahLst/>
            <a:cxnLst/>
            <a:rect l="l" t="t" r="r" b="b"/>
            <a:pathLst>
              <a:path w="294639" h="166370">
                <a:moveTo>
                  <a:pt x="89281" y="0"/>
                </a:moveTo>
                <a:lnTo>
                  <a:pt x="0" y="50596"/>
                </a:lnTo>
                <a:lnTo>
                  <a:pt x="204850" y="166115"/>
                </a:lnTo>
                <a:lnTo>
                  <a:pt x="294132" y="117208"/>
                </a:lnTo>
                <a:lnTo>
                  <a:pt x="8928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p:nvPr/>
        </p:nvSpPr>
        <p:spPr>
          <a:xfrm>
            <a:off x="5480303" y="6362700"/>
            <a:ext cx="295656" cy="178308"/>
          </a:xfrm>
          <a:prstGeom prst="rect">
            <a:avLst/>
          </a:prstGeom>
          <a:blipFill>
            <a:blip r:embed="rId11"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0" name="object 40"/>
          <p:cNvSpPr/>
          <p:nvPr/>
        </p:nvSpPr>
        <p:spPr>
          <a:xfrm>
            <a:off x="5529071" y="6228588"/>
            <a:ext cx="294640" cy="167640"/>
          </a:xfrm>
          <a:custGeom>
            <a:avLst/>
            <a:gdLst/>
            <a:ahLst/>
            <a:cxnLst/>
            <a:rect l="l" t="t" r="r" b="b"/>
            <a:pathLst>
              <a:path w="294639" h="167639">
                <a:moveTo>
                  <a:pt x="87756" y="0"/>
                </a:moveTo>
                <a:lnTo>
                  <a:pt x="0" y="51320"/>
                </a:lnTo>
                <a:lnTo>
                  <a:pt x="206375" y="167640"/>
                </a:lnTo>
                <a:lnTo>
                  <a:pt x="294131" y="118033"/>
                </a:lnTo>
                <a:lnTo>
                  <a:pt x="8775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object 41"/>
          <p:cNvSpPr/>
          <p:nvPr/>
        </p:nvSpPr>
        <p:spPr>
          <a:xfrm>
            <a:off x="5527547" y="6280403"/>
            <a:ext cx="295655" cy="176783"/>
          </a:xfrm>
          <a:prstGeom prst="rect">
            <a:avLst/>
          </a:prstGeom>
          <a:blipFill>
            <a:blip r:embed="rId1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2" name="object 42"/>
          <p:cNvSpPr/>
          <p:nvPr/>
        </p:nvSpPr>
        <p:spPr>
          <a:xfrm>
            <a:off x="5576315" y="6144767"/>
            <a:ext cx="294640" cy="167640"/>
          </a:xfrm>
          <a:custGeom>
            <a:avLst/>
            <a:gdLst/>
            <a:ahLst/>
            <a:cxnLst/>
            <a:rect l="l" t="t" r="r" b="b"/>
            <a:pathLst>
              <a:path w="294639" h="167639">
                <a:moveTo>
                  <a:pt x="89026" y="0"/>
                </a:moveTo>
                <a:lnTo>
                  <a:pt x="0" y="51053"/>
                </a:lnTo>
                <a:lnTo>
                  <a:pt x="205105" y="167639"/>
                </a:lnTo>
                <a:lnTo>
                  <a:pt x="294132" y="118287"/>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3" name="object 43"/>
          <p:cNvSpPr/>
          <p:nvPr/>
        </p:nvSpPr>
        <p:spPr>
          <a:xfrm>
            <a:off x="5576315" y="6196584"/>
            <a:ext cx="294132" cy="176784"/>
          </a:xfrm>
          <a:prstGeom prst="rect">
            <a:avLst/>
          </a:prstGeom>
          <a:blipFill>
            <a:blip r:embed="rId1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4" name="object 44"/>
          <p:cNvSpPr/>
          <p:nvPr/>
        </p:nvSpPr>
        <p:spPr>
          <a:xfrm>
            <a:off x="5623559" y="6062471"/>
            <a:ext cx="294640" cy="167640"/>
          </a:xfrm>
          <a:custGeom>
            <a:avLst/>
            <a:gdLst/>
            <a:ahLst/>
            <a:cxnLst/>
            <a:rect l="l" t="t" r="r" b="b"/>
            <a:pathLst>
              <a:path w="294639" h="167639">
                <a:moveTo>
                  <a:pt x="89026" y="0"/>
                </a:moveTo>
                <a:lnTo>
                  <a:pt x="0" y="51320"/>
                </a:lnTo>
                <a:lnTo>
                  <a:pt x="205104" y="167639"/>
                </a:lnTo>
                <a:lnTo>
                  <a:pt x="294131" y="118033"/>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5" name="object 45"/>
          <p:cNvSpPr/>
          <p:nvPr/>
        </p:nvSpPr>
        <p:spPr>
          <a:xfrm>
            <a:off x="5622035" y="6112764"/>
            <a:ext cx="295655" cy="176784"/>
          </a:xfrm>
          <a:prstGeom prst="rect">
            <a:avLst/>
          </a:prstGeom>
          <a:blipFill>
            <a:blip r:embed="rId1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6" name="object 46"/>
          <p:cNvSpPr/>
          <p:nvPr/>
        </p:nvSpPr>
        <p:spPr>
          <a:xfrm>
            <a:off x="5670803" y="5980176"/>
            <a:ext cx="297180" cy="166370"/>
          </a:xfrm>
          <a:custGeom>
            <a:avLst/>
            <a:gdLst/>
            <a:ahLst/>
            <a:cxnLst/>
            <a:rect l="l" t="t" r="r" b="b"/>
            <a:pathLst>
              <a:path w="297179" h="166370">
                <a:moveTo>
                  <a:pt x="90170" y="0"/>
                </a:moveTo>
                <a:lnTo>
                  <a:pt x="0" y="50596"/>
                </a:lnTo>
                <a:lnTo>
                  <a:pt x="207010" y="166116"/>
                </a:lnTo>
                <a:lnTo>
                  <a:pt x="297180" y="117208"/>
                </a:lnTo>
                <a:lnTo>
                  <a:pt x="9017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7" name="object 47"/>
          <p:cNvSpPr/>
          <p:nvPr/>
        </p:nvSpPr>
        <p:spPr>
          <a:xfrm>
            <a:off x="5669279" y="6031991"/>
            <a:ext cx="298704" cy="176784"/>
          </a:xfrm>
          <a:prstGeom prst="rect">
            <a:avLst/>
          </a:prstGeom>
          <a:blipFill>
            <a:blip r:embed="rId1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8"/>
          <p:cNvSpPr/>
          <p:nvPr/>
        </p:nvSpPr>
        <p:spPr>
          <a:xfrm>
            <a:off x="5718047" y="5896355"/>
            <a:ext cx="297180" cy="167640"/>
          </a:xfrm>
          <a:custGeom>
            <a:avLst/>
            <a:gdLst/>
            <a:ahLst/>
            <a:cxnLst/>
            <a:rect l="l" t="t" r="r" b="b"/>
            <a:pathLst>
              <a:path w="297179" h="167639">
                <a:moveTo>
                  <a:pt x="90169" y="0"/>
                </a:moveTo>
                <a:lnTo>
                  <a:pt x="0" y="51054"/>
                </a:lnTo>
                <a:lnTo>
                  <a:pt x="207010" y="167640"/>
                </a:lnTo>
                <a:lnTo>
                  <a:pt x="297179" y="117436"/>
                </a:lnTo>
                <a:lnTo>
                  <a:pt x="90169"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49"/>
          <p:cNvSpPr/>
          <p:nvPr/>
        </p:nvSpPr>
        <p:spPr>
          <a:xfrm>
            <a:off x="5716523" y="5948171"/>
            <a:ext cx="298703" cy="176784"/>
          </a:xfrm>
          <a:prstGeom prst="rect">
            <a:avLst/>
          </a:prstGeom>
          <a:blipFill>
            <a:blip r:embed="rId1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5768340" y="5814059"/>
            <a:ext cx="294640" cy="167640"/>
          </a:xfrm>
          <a:custGeom>
            <a:avLst/>
            <a:gdLst/>
            <a:ahLst/>
            <a:cxnLst/>
            <a:rect l="l" t="t" r="r" b="b"/>
            <a:pathLst>
              <a:path w="294639" h="167639">
                <a:moveTo>
                  <a:pt x="89026" y="0"/>
                </a:moveTo>
                <a:lnTo>
                  <a:pt x="0" y="49352"/>
                </a:lnTo>
                <a:lnTo>
                  <a:pt x="205105" y="167639"/>
                </a:lnTo>
                <a:lnTo>
                  <a:pt x="294132" y="118287"/>
                </a:lnTo>
                <a:lnTo>
                  <a:pt x="89026"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p:nvPr/>
        </p:nvSpPr>
        <p:spPr>
          <a:xfrm>
            <a:off x="5766815" y="5862828"/>
            <a:ext cx="295656" cy="178308"/>
          </a:xfrm>
          <a:prstGeom prst="rect">
            <a:avLst/>
          </a:prstGeom>
          <a:blipFill>
            <a:blip r:embed="rId1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p:nvPr/>
        </p:nvSpPr>
        <p:spPr>
          <a:xfrm>
            <a:off x="5815584" y="5730240"/>
            <a:ext cx="292735" cy="167640"/>
          </a:xfrm>
          <a:custGeom>
            <a:avLst/>
            <a:gdLst/>
            <a:ahLst/>
            <a:cxnLst/>
            <a:rect l="l" t="t" r="r" b="b"/>
            <a:pathLst>
              <a:path w="292735" h="167639">
                <a:moveTo>
                  <a:pt x="87375" y="0"/>
                </a:moveTo>
                <a:lnTo>
                  <a:pt x="0" y="49352"/>
                </a:lnTo>
                <a:lnTo>
                  <a:pt x="205231" y="167640"/>
                </a:lnTo>
                <a:lnTo>
                  <a:pt x="292607" y="117436"/>
                </a:lnTo>
                <a:lnTo>
                  <a:pt x="87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3" name="object 53"/>
          <p:cNvSpPr/>
          <p:nvPr/>
        </p:nvSpPr>
        <p:spPr>
          <a:xfrm>
            <a:off x="5814059" y="5779008"/>
            <a:ext cx="294131" cy="178307"/>
          </a:xfrm>
          <a:prstGeom prst="rect">
            <a:avLst/>
          </a:prstGeom>
          <a:blipFill>
            <a:blip r:embed="rId1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4" name="object 54"/>
          <p:cNvSpPr/>
          <p:nvPr/>
        </p:nvSpPr>
        <p:spPr>
          <a:xfrm>
            <a:off x="5861303" y="5647944"/>
            <a:ext cx="295910" cy="167640"/>
          </a:xfrm>
          <a:custGeom>
            <a:avLst/>
            <a:gdLst/>
            <a:ahLst/>
            <a:cxnLst/>
            <a:rect l="l" t="t" r="r" b="b"/>
            <a:pathLst>
              <a:path w="295910" h="167639">
                <a:moveTo>
                  <a:pt x="88900" y="0"/>
                </a:moveTo>
                <a:lnTo>
                  <a:pt x="0" y="49352"/>
                </a:lnTo>
                <a:lnTo>
                  <a:pt x="205994" y="167639"/>
                </a:lnTo>
                <a:lnTo>
                  <a:pt x="295656" y="118287"/>
                </a:lnTo>
                <a:lnTo>
                  <a:pt x="8890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55"/>
          <p:cNvSpPr/>
          <p:nvPr/>
        </p:nvSpPr>
        <p:spPr>
          <a:xfrm>
            <a:off x="5859779" y="5698235"/>
            <a:ext cx="297180" cy="178307"/>
          </a:xfrm>
          <a:prstGeom prst="rect">
            <a:avLst/>
          </a:prstGeom>
          <a:blipFill>
            <a:blip r:embed="rId19"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6" name="object 56"/>
          <p:cNvSpPr/>
          <p:nvPr/>
        </p:nvSpPr>
        <p:spPr>
          <a:xfrm>
            <a:off x="6440423" y="5158740"/>
            <a:ext cx="295910" cy="166370"/>
          </a:xfrm>
          <a:custGeom>
            <a:avLst/>
            <a:gdLst/>
            <a:ahLst/>
            <a:cxnLst/>
            <a:rect l="l" t="t" r="r" b="b"/>
            <a:pathLst>
              <a:path w="295909" h="166370">
                <a:moveTo>
                  <a:pt x="205994" y="0"/>
                </a:moveTo>
                <a:lnTo>
                  <a:pt x="0" y="117221"/>
                </a:lnTo>
                <a:lnTo>
                  <a:pt x="89661" y="166116"/>
                </a:lnTo>
                <a:lnTo>
                  <a:pt x="295655" y="50546"/>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7" name="object 57"/>
          <p:cNvSpPr/>
          <p:nvPr/>
        </p:nvSpPr>
        <p:spPr>
          <a:xfrm>
            <a:off x="6440423" y="5209032"/>
            <a:ext cx="297179" cy="176784"/>
          </a:xfrm>
          <a:prstGeom prst="rect">
            <a:avLst/>
          </a:prstGeom>
          <a:blipFill>
            <a:blip r:embed="rId20"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8" name="object 58"/>
          <p:cNvSpPr/>
          <p:nvPr/>
        </p:nvSpPr>
        <p:spPr>
          <a:xfrm>
            <a:off x="6394703" y="5074920"/>
            <a:ext cx="292735" cy="167640"/>
          </a:xfrm>
          <a:custGeom>
            <a:avLst/>
            <a:gdLst/>
            <a:ahLst/>
            <a:cxnLst/>
            <a:rect l="l" t="t" r="r" b="b"/>
            <a:pathLst>
              <a:path w="292734" h="167639">
                <a:moveTo>
                  <a:pt x="205231" y="0"/>
                </a:moveTo>
                <a:lnTo>
                  <a:pt x="0" y="117982"/>
                </a:lnTo>
                <a:lnTo>
                  <a:pt x="87375" y="167639"/>
                </a:lnTo>
                <a:lnTo>
                  <a:pt x="292607" y="51307"/>
                </a:lnTo>
                <a:lnTo>
                  <a:pt x="20523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object 59"/>
          <p:cNvSpPr/>
          <p:nvPr/>
        </p:nvSpPr>
        <p:spPr>
          <a:xfrm>
            <a:off x="6394703" y="5126735"/>
            <a:ext cx="294131" cy="176783"/>
          </a:xfrm>
          <a:prstGeom prst="rect">
            <a:avLst/>
          </a:prstGeom>
          <a:blipFill>
            <a:blip r:embed="rId21"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0" name="object 60"/>
          <p:cNvSpPr/>
          <p:nvPr/>
        </p:nvSpPr>
        <p:spPr>
          <a:xfrm>
            <a:off x="6347459" y="4991100"/>
            <a:ext cx="294640" cy="167640"/>
          </a:xfrm>
          <a:custGeom>
            <a:avLst/>
            <a:gdLst/>
            <a:ahLst/>
            <a:cxnLst/>
            <a:rect l="l" t="t" r="r" b="b"/>
            <a:pathLst>
              <a:path w="294640" h="167639">
                <a:moveTo>
                  <a:pt x="205105" y="0"/>
                </a:moveTo>
                <a:lnTo>
                  <a:pt x="0" y="118237"/>
                </a:lnTo>
                <a:lnTo>
                  <a:pt x="89026" y="167639"/>
                </a:lnTo>
                <a:lnTo>
                  <a:pt x="294132" y="51054"/>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1" name="object 61"/>
          <p:cNvSpPr/>
          <p:nvPr/>
        </p:nvSpPr>
        <p:spPr>
          <a:xfrm>
            <a:off x="6347459" y="5042915"/>
            <a:ext cx="294132" cy="176783"/>
          </a:xfrm>
          <a:prstGeom prst="rect">
            <a:avLst/>
          </a:prstGeom>
          <a:blipFill>
            <a:blip r:embed="rId2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62"/>
          <p:cNvSpPr/>
          <p:nvPr/>
        </p:nvSpPr>
        <p:spPr>
          <a:xfrm>
            <a:off x="6300215" y="4908803"/>
            <a:ext cx="294640" cy="167640"/>
          </a:xfrm>
          <a:custGeom>
            <a:avLst/>
            <a:gdLst/>
            <a:ahLst/>
            <a:cxnLst/>
            <a:rect l="l" t="t" r="r" b="b"/>
            <a:pathLst>
              <a:path w="294640" h="167639">
                <a:moveTo>
                  <a:pt x="205105" y="0"/>
                </a:moveTo>
                <a:lnTo>
                  <a:pt x="0" y="117983"/>
                </a:lnTo>
                <a:lnTo>
                  <a:pt x="89026" y="167640"/>
                </a:lnTo>
                <a:lnTo>
                  <a:pt x="294132" y="51308"/>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3" name="object 63"/>
          <p:cNvSpPr/>
          <p:nvPr/>
        </p:nvSpPr>
        <p:spPr>
          <a:xfrm>
            <a:off x="6300215" y="4959096"/>
            <a:ext cx="295656" cy="176784"/>
          </a:xfrm>
          <a:prstGeom prst="rect">
            <a:avLst/>
          </a:prstGeom>
          <a:blipFill>
            <a:blip r:embed="rId2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4" name="object 64"/>
          <p:cNvSpPr/>
          <p:nvPr/>
        </p:nvSpPr>
        <p:spPr>
          <a:xfrm>
            <a:off x="6249923" y="4826508"/>
            <a:ext cx="297180" cy="166370"/>
          </a:xfrm>
          <a:custGeom>
            <a:avLst/>
            <a:gdLst/>
            <a:ahLst/>
            <a:cxnLst/>
            <a:rect l="l" t="t" r="r" b="b"/>
            <a:pathLst>
              <a:path w="297179" h="166370">
                <a:moveTo>
                  <a:pt x="207010" y="0"/>
                </a:moveTo>
                <a:lnTo>
                  <a:pt x="0" y="117221"/>
                </a:lnTo>
                <a:lnTo>
                  <a:pt x="90170" y="166116"/>
                </a:lnTo>
                <a:lnTo>
                  <a:pt x="297179" y="50546"/>
                </a:lnTo>
                <a:lnTo>
                  <a:pt x="20701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object 65"/>
          <p:cNvSpPr/>
          <p:nvPr/>
        </p:nvSpPr>
        <p:spPr>
          <a:xfrm>
            <a:off x="6249923" y="4876800"/>
            <a:ext cx="298703" cy="178307"/>
          </a:xfrm>
          <a:prstGeom prst="rect">
            <a:avLst/>
          </a:prstGeom>
          <a:blipFill>
            <a:blip r:embed="rId2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6" name="object 66"/>
          <p:cNvSpPr/>
          <p:nvPr/>
        </p:nvSpPr>
        <p:spPr>
          <a:xfrm>
            <a:off x="6202679" y="4742688"/>
            <a:ext cx="295910" cy="167640"/>
          </a:xfrm>
          <a:custGeom>
            <a:avLst/>
            <a:gdLst/>
            <a:ahLst/>
            <a:cxnLst/>
            <a:rect l="l" t="t" r="r" b="b"/>
            <a:pathLst>
              <a:path w="295910" h="167639">
                <a:moveTo>
                  <a:pt x="205994" y="0"/>
                </a:moveTo>
                <a:lnTo>
                  <a:pt x="0" y="117475"/>
                </a:lnTo>
                <a:lnTo>
                  <a:pt x="89662" y="167639"/>
                </a:lnTo>
                <a:lnTo>
                  <a:pt x="295656" y="51054"/>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67"/>
          <p:cNvSpPr/>
          <p:nvPr/>
        </p:nvSpPr>
        <p:spPr>
          <a:xfrm>
            <a:off x="6202679" y="4794503"/>
            <a:ext cx="297180" cy="176783"/>
          </a:xfrm>
          <a:prstGeom prst="rect">
            <a:avLst/>
          </a:prstGeom>
          <a:blipFill>
            <a:blip r:embed="rId2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8" name="object 68"/>
          <p:cNvSpPr/>
          <p:nvPr/>
        </p:nvSpPr>
        <p:spPr>
          <a:xfrm>
            <a:off x="6155435" y="4660391"/>
            <a:ext cx="294640" cy="167640"/>
          </a:xfrm>
          <a:custGeom>
            <a:avLst/>
            <a:gdLst/>
            <a:ahLst/>
            <a:cxnLst/>
            <a:rect l="l" t="t" r="r" b="b"/>
            <a:pathLst>
              <a:path w="294639" h="167639">
                <a:moveTo>
                  <a:pt x="205104" y="0"/>
                </a:moveTo>
                <a:lnTo>
                  <a:pt x="0" y="118236"/>
                </a:lnTo>
                <a:lnTo>
                  <a:pt x="89026" y="167639"/>
                </a:lnTo>
                <a:lnTo>
                  <a:pt x="294131" y="49402"/>
                </a:lnTo>
                <a:lnTo>
                  <a:pt x="20510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69"/>
          <p:cNvSpPr/>
          <p:nvPr/>
        </p:nvSpPr>
        <p:spPr>
          <a:xfrm>
            <a:off x="6155435" y="4709159"/>
            <a:ext cx="295655" cy="178307"/>
          </a:xfrm>
          <a:prstGeom prst="rect">
            <a:avLst/>
          </a:prstGeom>
          <a:blipFill>
            <a:blip r:embed="rId2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0" name="object 70"/>
          <p:cNvSpPr/>
          <p:nvPr/>
        </p:nvSpPr>
        <p:spPr>
          <a:xfrm>
            <a:off x="6108191" y="4576571"/>
            <a:ext cx="294640" cy="167640"/>
          </a:xfrm>
          <a:custGeom>
            <a:avLst/>
            <a:gdLst/>
            <a:ahLst/>
            <a:cxnLst/>
            <a:rect l="l" t="t" r="r" b="b"/>
            <a:pathLst>
              <a:path w="294639" h="167639">
                <a:moveTo>
                  <a:pt x="206375" y="0"/>
                </a:moveTo>
                <a:lnTo>
                  <a:pt x="0" y="117475"/>
                </a:lnTo>
                <a:lnTo>
                  <a:pt x="87757" y="167639"/>
                </a:lnTo>
                <a:lnTo>
                  <a:pt x="294132" y="49402"/>
                </a:lnTo>
                <a:lnTo>
                  <a:pt x="20637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1" name="object 71"/>
          <p:cNvSpPr/>
          <p:nvPr/>
        </p:nvSpPr>
        <p:spPr>
          <a:xfrm>
            <a:off x="6108191" y="4625340"/>
            <a:ext cx="295656" cy="178308"/>
          </a:xfrm>
          <a:prstGeom prst="rect">
            <a:avLst/>
          </a:prstGeom>
          <a:blipFill>
            <a:blip r:embed="rId2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2" name="object 72"/>
          <p:cNvSpPr/>
          <p:nvPr/>
        </p:nvSpPr>
        <p:spPr>
          <a:xfrm>
            <a:off x="6060947" y="4494276"/>
            <a:ext cx="294640" cy="167640"/>
          </a:xfrm>
          <a:custGeom>
            <a:avLst/>
            <a:gdLst/>
            <a:ahLst/>
            <a:cxnLst/>
            <a:rect l="l" t="t" r="r" b="b"/>
            <a:pathLst>
              <a:path w="294639" h="167639">
                <a:moveTo>
                  <a:pt x="205739" y="0"/>
                </a:moveTo>
                <a:lnTo>
                  <a:pt x="0" y="118237"/>
                </a:lnTo>
                <a:lnTo>
                  <a:pt x="89280" y="167640"/>
                </a:lnTo>
                <a:lnTo>
                  <a:pt x="294131" y="49403"/>
                </a:lnTo>
                <a:lnTo>
                  <a:pt x="205739"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3" name="object 73"/>
          <p:cNvSpPr/>
          <p:nvPr/>
        </p:nvSpPr>
        <p:spPr>
          <a:xfrm>
            <a:off x="6060947" y="4544567"/>
            <a:ext cx="297179" cy="178307"/>
          </a:xfrm>
          <a:prstGeom prst="rect">
            <a:avLst/>
          </a:prstGeom>
          <a:blipFill>
            <a:blip r:embed="rId2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4" name="object 74"/>
          <p:cNvSpPr txBox="1">
            <a:spLocks noGrp="1"/>
          </p:cNvSpPr>
          <p:nvPr>
            <p:ph type="title"/>
          </p:nvPr>
        </p:nvSpPr>
        <p:spPr>
          <a:xfrm>
            <a:off x="2191004" y="340613"/>
            <a:ext cx="7733030" cy="873957"/>
          </a:xfrm>
          <a:prstGeom prst="rect">
            <a:avLst/>
          </a:prstGeom>
        </p:spPr>
        <p:txBody>
          <a:bodyPr vert="horz" wrap="square" lIns="0" tIns="12065" rIns="0" bIns="0" rtlCol="0">
            <a:spAutoFit/>
          </a:bodyPr>
          <a:lstStyle/>
          <a:p>
            <a:pPr marL="12700" algn="ctr">
              <a:lnSpc>
                <a:spcPct val="100000"/>
              </a:lnSpc>
              <a:spcBef>
                <a:spcPts val="95"/>
              </a:spcBef>
            </a:pPr>
            <a:r>
              <a:rPr lang="sr-Latn-ME" sz="28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PREGLED REGISTRA PODSTICAJNIH MJERA ZA INVESTICIJE</a:t>
            </a:r>
            <a:endParaRPr sz="28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75" name="object 75"/>
          <p:cNvSpPr/>
          <p:nvPr/>
        </p:nvSpPr>
        <p:spPr>
          <a:xfrm>
            <a:off x="5181600" y="1732788"/>
            <a:ext cx="826135" cy="1210310"/>
          </a:xfrm>
          <a:custGeom>
            <a:avLst/>
            <a:gdLst/>
            <a:ahLst/>
            <a:cxnLst/>
            <a:rect l="l" t="t" r="r" b="b"/>
            <a:pathLst>
              <a:path w="826135" h="1210310">
                <a:moveTo>
                  <a:pt x="0" y="0"/>
                </a:moveTo>
                <a:lnTo>
                  <a:pt x="0" y="731265"/>
                </a:lnTo>
                <a:lnTo>
                  <a:pt x="826008" y="1210056"/>
                </a:lnTo>
                <a:lnTo>
                  <a:pt x="826008" y="476250"/>
                </a:lnTo>
                <a:lnTo>
                  <a:pt x="0" y="0"/>
                </a:lnTo>
                <a:close/>
              </a:path>
            </a:pathLst>
          </a:custGeom>
          <a:solidFill>
            <a:srgbClr val="2583C5"/>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6" name="object 76"/>
          <p:cNvSpPr/>
          <p:nvPr/>
        </p:nvSpPr>
        <p:spPr>
          <a:xfrm>
            <a:off x="5180076" y="1261872"/>
            <a:ext cx="1653539" cy="948055"/>
          </a:xfrm>
          <a:custGeom>
            <a:avLst/>
            <a:gdLst/>
            <a:ahLst/>
            <a:cxnLst/>
            <a:rect l="l" t="t" r="r" b="b"/>
            <a:pathLst>
              <a:path w="1653540" h="948055">
                <a:moveTo>
                  <a:pt x="827659" y="0"/>
                </a:moveTo>
                <a:lnTo>
                  <a:pt x="5079" y="471804"/>
                </a:lnTo>
                <a:lnTo>
                  <a:pt x="0" y="471804"/>
                </a:lnTo>
                <a:lnTo>
                  <a:pt x="825881" y="947927"/>
                </a:lnTo>
                <a:lnTo>
                  <a:pt x="1653540" y="476885"/>
                </a:lnTo>
                <a:lnTo>
                  <a:pt x="827659" y="0"/>
                </a:lnTo>
                <a:close/>
              </a:path>
            </a:pathLst>
          </a:custGeom>
          <a:solidFill>
            <a:srgbClr val="00C6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7" name="object 77"/>
          <p:cNvSpPr/>
          <p:nvPr/>
        </p:nvSpPr>
        <p:spPr>
          <a:xfrm>
            <a:off x="6006084" y="1732788"/>
            <a:ext cx="828040" cy="1210310"/>
          </a:xfrm>
          <a:custGeom>
            <a:avLst/>
            <a:gdLst/>
            <a:ahLst/>
            <a:cxnLst/>
            <a:rect l="l" t="t" r="r" b="b"/>
            <a:pathLst>
              <a:path w="828040" h="1210310">
                <a:moveTo>
                  <a:pt x="827532" y="0"/>
                </a:moveTo>
                <a:lnTo>
                  <a:pt x="1650" y="476250"/>
                </a:lnTo>
                <a:lnTo>
                  <a:pt x="1650" y="1208404"/>
                </a:lnTo>
                <a:lnTo>
                  <a:pt x="0" y="1210056"/>
                </a:lnTo>
                <a:lnTo>
                  <a:pt x="825881" y="731265"/>
                </a:lnTo>
                <a:lnTo>
                  <a:pt x="825881" y="1650"/>
                </a:lnTo>
                <a:lnTo>
                  <a:pt x="827532" y="0"/>
                </a:lnTo>
                <a:close/>
              </a:path>
            </a:pathLst>
          </a:custGeom>
          <a:solidFill>
            <a:srgbClr val="1D6194"/>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8" name="object 78"/>
          <p:cNvSpPr/>
          <p:nvPr/>
        </p:nvSpPr>
        <p:spPr>
          <a:xfrm>
            <a:off x="6440423" y="2863595"/>
            <a:ext cx="295910" cy="166370"/>
          </a:xfrm>
          <a:custGeom>
            <a:avLst/>
            <a:gdLst/>
            <a:ahLst/>
            <a:cxnLst/>
            <a:rect l="l" t="t" r="r" b="b"/>
            <a:pathLst>
              <a:path w="295909" h="166369">
                <a:moveTo>
                  <a:pt x="205994" y="0"/>
                </a:moveTo>
                <a:lnTo>
                  <a:pt x="0" y="117220"/>
                </a:lnTo>
                <a:lnTo>
                  <a:pt x="89661" y="166115"/>
                </a:lnTo>
                <a:lnTo>
                  <a:pt x="295655" y="50545"/>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9" name="object 79"/>
          <p:cNvSpPr/>
          <p:nvPr/>
        </p:nvSpPr>
        <p:spPr>
          <a:xfrm>
            <a:off x="6440423" y="2913888"/>
            <a:ext cx="297179" cy="176784"/>
          </a:xfrm>
          <a:prstGeom prst="rect">
            <a:avLst/>
          </a:prstGeom>
          <a:blipFill>
            <a:blip r:embed="rId29"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0" name="object 80"/>
          <p:cNvSpPr/>
          <p:nvPr/>
        </p:nvSpPr>
        <p:spPr>
          <a:xfrm>
            <a:off x="6394703" y="2779776"/>
            <a:ext cx="292735" cy="166370"/>
          </a:xfrm>
          <a:custGeom>
            <a:avLst/>
            <a:gdLst/>
            <a:ahLst/>
            <a:cxnLst/>
            <a:rect l="l" t="t" r="r" b="b"/>
            <a:pathLst>
              <a:path w="292734" h="166369">
                <a:moveTo>
                  <a:pt x="205231" y="0"/>
                </a:moveTo>
                <a:lnTo>
                  <a:pt x="0" y="116966"/>
                </a:lnTo>
                <a:lnTo>
                  <a:pt x="87375" y="166115"/>
                </a:lnTo>
                <a:lnTo>
                  <a:pt x="292607" y="50800"/>
                </a:lnTo>
                <a:lnTo>
                  <a:pt x="205231"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1" name="object 81"/>
          <p:cNvSpPr/>
          <p:nvPr/>
        </p:nvSpPr>
        <p:spPr>
          <a:xfrm>
            <a:off x="6394703" y="2830067"/>
            <a:ext cx="295655" cy="178308"/>
          </a:xfrm>
          <a:prstGeom prst="rect">
            <a:avLst/>
          </a:prstGeom>
          <a:blipFill>
            <a:blip r:embed="rId30"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2" name="object 82"/>
          <p:cNvSpPr/>
          <p:nvPr/>
        </p:nvSpPr>
        <p:spPr>
          <a:xfrm>
            <a:off x="6347459" y="2695955"/>
            <a:ext cx="294640" cy="167640"/>
          </a:xfrm>
          <a:custGeom>
            <a:avLst/>
            <a:gdLst/>
            <a:ahLst/>
            <a:cxnLst/>
            <a:rect l="l" t="t" r="r" b="b"/>
            <a:pathLst>
              <a:path w="294640" h="167639">
                <a:moveTo>
                  <a:pt x="205105" y="0"/>
                </a:moveTo>
                <a:lnTo>
                  <a:pt x="0" y="118237"/>
                </a:lnTo>
                <a:lnTo>
                  <a:pt x="89026" y="167640"/>
                </a:lnTo>
                <a:lnTo>
                  <a:pt x="294132" y="51054"/>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3" name="object 83"/>
          <p:cNvSpPr/>
          <p:nvPr/>
        </p:nvSpPr>
        <p:spPr>
          <a:xfrm>
            <a:off x="6347459" y="2747772"/>
            <a:ext cx="294132" cy="176783"/>
          </a:xfrm>
          <a:prstGeom prst="rect">
            <a:avLst/>
          </a:prstGeom>
          <a:blipFill>
            <a:blip r:embed="rId2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4" name="object 84"/>
          <p:cNvSpPr/>
          <p:nvPr/>
        </p:nvSpPr>
        <p:spPr>
          <a:xfrm>
            <a:off x="6300215" y="2612135"/>
            <a:ext cx="294640" cy="169545"/>
          </a:xfrm>
          <a:custGeom>
            <a:avLst/>
            <a:gdLst/>
            <a:ahLst/>
            <a:cxnLst/>
            <a:rect l="l" t="t" r="r" b="b"/>
            <a:pathLst>
              <a:path w="294640" h="169544">
                <a:moveTo>
                  <a:pt x="205105" y="0"/>
                </a:moveTo>
                <a:lnTo>
                  <a:pt x="0" y="119125"/>
                </a:lnTo>
                <a:lnTo>
                  <a:pt x="89026" y="169163"/>
                </a:lnTo>
                <a:lnTo>
                  <a:pt x="294132" y="51815"/>
                </a:lnTo>
                <a:lnTo>
                  <a:pt x="20510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object 85"/>
          <p:cNvSpPr/>
          <p:nvPr/>
        </p:nvSpPr>
        <p:spPr>
          <a:xfrm>
            <a:off x="6300215" y="2663951"/>
            <a:ext cx="295656" cy="176784"/>
          </a:xfrm>
          <a:prstGeom prst="rect">
            <a:avLst/>
          </a:prstGeom>
          <a:blipFill>
            <a:blip r:embed="rId2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6" name="object 86"/>
          <p:cNvSpPr/>
          <p:nvPr/>
        </p:nvSpPr>
        <p:spPr>
          <a:xfrm>
            <a:off x="6249923" y="2531364"/>
            <a:ext cx="297180" cy="166370"/>
          </a:xfrm>
          <a:custGeom>
            <a:avLst/>
            <a:gdLst/>
            <a:ahLst/>
            <a:cxnLst/>
            <a:rect l="l" t="t" r="r" b="b"/>
            <a:pathLst>
              <a:path w="297179" h="166369">
                <a:moveTo>
                  <a:pt x="207010" y="0"/>
                </a:moveTo>
                <a:lnTo>
                  <a:pt x="0" y="117221"/>
                </a:lnTo>
                <a:lnTo>
                  <a:pt x="90170" y="166115"/>
                </a:lnTo>
                <a:lnTo>
                  <a:pt x="297179" y="50546"/>
                </a:lnTo>
                <a:lnTo>
                  <a:pt x="207010"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7" name="object 87"/>
          <p:cNvSpPr/>
          <p:nvPr/>
        </p:nvSpPr>
        <p:spPr>
          <a:xfrm>
            <a:off x="6249923" y="2581655"/>
            <a:ext cx="298703" cy="176784"/>
          </a:xfrm>
          <a:prstGeom prst="rect">
            <a:avLst/>
          </a:prstGeom>
          <a:blipFill>
            <a:blip r:embed="rId31"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8" name="object 88"/>
          <p:cNvSpPr/>
          <p:nvPr/>
        </p:nvSpPr>
        <p:spPr>
          <a:xfrm>
            <a:off x="6202679" y="2447544"/>
            <a:ext cx="295910" cy="166370"/>
          </a:xfrm>
          <a:custGeom>
            <a:avLst/>
            <a:gdLst/>
            <a:ahLst/>
            <a:cxnLst/>
            <a:rect l="l" t="t" r="r" b="b"/>
            <a:pathLst>
              <a:path w="295910" h="166369">
                <a:moveTo>
                  <a:pt x="205994" y="0"/>
                </a:moveTo>
                <a:lnTo>
                  <a:pt x="0" y="116331"/>
                </a:lnTo>
                <a:lnTo>
                  <a:pt x="89662" y="166115"/>
                </a:lnTo>
                <a:lnTo>
                  <a:pt x="295656" y="50545"/>
                </a:lnTo>
                <a:lnTo>
                  <a:pt x="20599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9" name="object 89"/>
          <p:cNvSpPr/>
          <p:nvPr/>
        </p:nvSpPr>
        <p:spPr>
          <a:xfrm>
            <a:off x="6202679" y="2499360"/>
            <a:ext cx="297180" cy="176784"/>
          </a:xfrm>
          <a:prstGeom prst="rect">
            <a:avLst/>
          </a:prstGeom>
          <a:blipFill>
            <a:blip r:embed="rId3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0" name="object 90"/>
          <p:cNvSpPr/>
          <p:nvPr/>
        </p:nvSpPr>
        <p:spPr>
          <a:xfrm>
            <a:off x="6155435" y="2363723"/>
            <a:ext cx="294640" cy="169545"/>
          </a:xfrm>
          <a:custGeom>
            <a:avLst/>
            <a:gdLst/>
            <a:ahLst/>
            <a:cxnLst/>
            <a:rect l="l" t="t" r="r" b="b"/>
            <a:pathLst>
              <a:path w="294639" h="169544">
                <a:moveTo>
                  <a:pt x="205104" y="0"/>
                </a:moveTo>
                <a:lnTo>
                  <a:pt x="0" y="119379"/>
                </a:lnTo>
                <a:lnTo>
                  <a:pt x="89026" y="169163"/>
                </a:lnTo>
                <a:lnTo>
                  <a:pt x="294131" y="49784"/>
                </a:lnTo>
                <a:lnTo>
                  <a:pt x="205104"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1" name="object 91"/>
          <p:cNvSpPr/>
          <p:nvPr/>
        </p:nvSpPr>
        <p:spPr>
          <a:xfrm>
            <a:off x="6155435" y="2414016"/>
            <a:ext cx="295655" cy="178308"/>
          </a:xfrm>
          <a:prstGeom prst="rect">
            <a:avLst/>
          </a:prstGeom>
          <a:blipFill>
            <a:blip r:embed="rId3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2" name="object 92"/>
          <p:cNvSpPr/>
          <p:nvPr/>
        </p:nvSpPr>
        <p:spPr>
          <a:xfrm>
            <a:off x="6109715" y="2281427"/>
            <a:ext cx="292735" cy="167640"/>
          </a:xfrm>
          <a:custGeom>
            <a:avLst/>
            <a:gdLst/>
            <a:ahLst/>
            <a:cxnLst/>
            <a:rect l="l" t="t" r="r" b="b"/>
            <a:pathLst>
              <a:path w="292735" h="167639">
                <a:moveTo>
                  <a:pt x="205232" y="0"/>
                </a:moveTo>
                <a:lnTo>
                  <a:pt x="0" y="117475"/>
                </a:lnTo>
                <a:lnTo>
                  <a:pt x="87375" y="167639"/>
                </a:lnTo>
                <a:lnTo>
                  <a:pt x="292608" y="49402"/>
                </a:lnTo>
                <a:lnTo>
                  <a:pt x="205232"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3" name="object 93"/>
          <p:cNvSpPr/>
          <p:nvPr/>
        </p:nvSpPr>
        <p:spPr>
          <a:xfrm>
            <a:off x="6109715" y="2330195"/>
            <a:ext cx="294132" cy="178307"/>
          </a:xfrm>
          <a:prstGeom prst="rect">
            <a:avLst/>
          </a:prstGeom>
          <a:blipFill>
            <a:blip r:embed="rId3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4" name="object 94"/>
          <p:cNvSpPr/>
          <p:nvPr/>
        </p:nvSpPr>
        <p:spPr>
          <a:xfrm>
            <a:off x="6060947" y="2199132"/>
            <a:ext cx="295910" cy="166370"/>
          </a:xfrm>
          <a:custGeom>
            <a:avLst/>
            <a:gdLst/>
            <a:ahLst/>
            <a:cxnLst/>
            <a:rect l="l" t="t" r="r" b="b"/>
            <a:pathLst>
              <a:path w="295910" h="166369">
                <a:moveTo>
                  <a:pt x="206755" y="0"/>
                </a:moveTo>
                <a:lnTo>
                  <a:pt x="0" y="117220"/>
                </a:lnTo>
                <a:lnTo>
                  <a:pt x="89662" y="166115"/>
                </a:lnTo>
                <a:lnTo>
                  <a:pt x="295655" y="48894"/>
                </a:lnTo>
                <a:lnTo>
                  <a:pt x="206755" y="0"/>
                </a:lnTo>
                <a:close/>
              </a:path>
            </a:pathLst>
          </a:custGeom>
          <a:solidFill>
            <a:srgbClr val="BEBEB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5" name="object 95"/>
          <p:cNvSpPr/>
          <p:nvPr/>
        </p:nvSpPr>
        <p:spPr>
          <a:xfrm>
            <a:off x="6060947" y="2247900"/>
            <a:ext cx="297179" cy="179832"/>
          </a:xfrm>
          <a:prstGeom prst="rect">
            <a:avLst/>
          </a:prstGeom>
          <a:blipFill>
            <a:blip r:embed="rId3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6" name="object 96"/>
          <p:cNvSpPr txBox="1"/>
          <p:nvPr/>
        </p:nvSpPr>
        <p:spPr>
          <a:xfrm>
            <a:off x="7319260" y="1600200"/>
            <a:ext cx="4186939" cy="1735732"/>
          </a:xfrm>
          <a:prstGeom prst="rect">
            <a:avLst/>
          </a:prstGeom>
        </p:spPr>
        <p:txBody>
          <a:bodyPr vert="horz" wrap="square" lIns="0" tIns="12065" rIns="0" bIns="0" rtlCol="0">
            <a:spAutoFit/>
          </a:bodyPr>
          <a:lstStyle/>
          <a:p>
            <a:pPr marL="12700">
              <a:lnSpc>
                <a:spcPct val="100000"/>
              </a:lnSpc>
            </a:pPr>
            <a:r>
              <a:rPr lang="en-US" sz="1400" b="1" dirty="0">
                <a:solidFill>
                  <a:schemeClr val="accent4">
                    <a:lumMod val="60000"/>
                    <a:lumOff val="40000"/>
                  </a:schemeClr>
                </a:solidFill>
                <a:latin typeface="Arial" panose="020B0604020202020204" pitchFamily="34" charset="0"/>
                <a:cs typeface="Arial" panose="020B0604020202020204" pitchFamily="34" charset="0"/>
              </a:rPr>
              <a:t>1</a:t>
            </a:r>
            <a:r>
              <a:rPr lang="sr-Latn-ME" sz="1400" b="1" dirty="0">
                <a:solidFill>
                  <a:schemeClr val="accent4">
                    <a:lumMod val="60000"/>
                    <a:lumOff val="40000"/>
                  </a:schemeClr>
                </a:solidFill>
                <a:latin typeface="Arial" panose="020B0604020202020204" pitchFamily="34" charset="0"/>
                <a:cs typeface="Arial" panose="020B0604020202020204" pitchFamily="34" charset="0"/>
              </a:rPr>
              <a:t>5</a:t>
            </a:r>
            <a:r>
              <a:rPr lang="en-US" sz="1400" b="1" dirty="0">
                <a:solidFill>
                  <a:schemeClr val="accent4">
                    <a:lumMod val="60000"/>
                    <a:lumOff val="40000"/>
                  </a:schemeClr>
                </a:solidFill>
                <a:latin typeface="Arial" panose="020B0604020202020204" pitchFamily="34" charset="0"/>
                <a:cs typeface="Arial" panose="020B0604020202020204" pitchFamily="34" charset="0"/>
              </a:rPr>
              <a:t> </a:t>
            </a:r>
            <a:r>
              <a:rPr lang="sr-Latn-ME" sz="1400" b="1" dirty="0">
                <a:solidFill>
                  <a:schemeClr val="accent4">
                    <a:lumMod val="60000"/>
                    <a:lumOff val="40000"/>
                  </a:schemeClr>
                </a:solidFill>
                <a:latin typeface="Arial" panose="020B0604020202020204" pitchFamily="34" charset="0"/>
                <a:cs typeface="Arial" panose="020B0604020202020204" pitchFamily="34" charset="0"/>
              </a:rPr>
              <a:t>sektorski orjentisanih podsticajnih mjera:</a:t>
            </a:r>
            <a:endParaRPr sz="1400" b="1" dirty="0">
              <a:solidFill>
                <a:schemeClr val="accent4">
                  <a:lumMod val="60000"/>
                  <a:lumOff val="40000"/>
                </a:schemeClr>
              </a:solidFill>
              <a:latin typeface="Arial" panose="020B0604020202020204" pitchFamily="34" charset="0"/>
              <a:cs typeface="Arial" panose="020B0604020202020204" pitchFamily="34" charset="0"/>
            </a:endParaRPr>
          </a:p>
          <a:p>
            <a:pPr>
              <a:lnSpc>
                <a:spcPct val="100000"/>
              </a:lnSpc>
            </a:pPr>
            <a:endParaRPr sz="1200" b="1" dirty="0">
              <a:solidFill>
                <a:srgbClr val="00A4D2"/>
              </a:solidFill>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lang="en-US" sz="1200" b="1" dirty="0">
                <a:solidFill>
                  <a:srgbClr val="00A4D2"/>
                </a:solidFill>
                <a:latin typeface="Arial" panose="020B0604020202020204" pitchFamily="34" charset="0"/>
                <a:cs typeface="Arial" panose="020B0604020202020204" pitchFamily="34" charset="0"/>
              </a:rPr>
              <a:t>Proizvodnja, usluge, MMSP, NVO</a:t>
            </a:r>
            <a:endParaRPr lang="sr-Latn-ME" sz="1200" b="1" dirty="0">
              <a:solidFill>
                <a:srgbClr val="00A4D2"/>
              </a:solidFill>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1200" b="1" spc="-65" dirty="0">
                <a:solidFill>
                  <a:srgbClr val="00A4D2"/>
                </a:solidFill>
                <a:latin typeface="Arial" panose="020B0604020202020204" pitchFamily="34" charset="0"/>
                <a:cs typeface="Arial" panose="020B0604020202020204" pitchFamily="34" charset="0"/>
              </a:rPr>
              <a:t>Agr</a:t>
            </a:r>
            <a:r>
              <a:rPr lang="sr-Latn-ME" sz="1200" b="1" spc="-65" dirty="0">
                <a:solidFill>
                  <a:srgbClr val="00A4D2"/>
                </a:solidFill>
                <a:latin typeface="Arial" panose="020B0604020202020204" pitchFamily="34" charset="0"/>
                <a:cs typeface="Arial" panose="020B0604020202020204" pitchFamily="34" charset="0"/>
              </a:rPr>
              <a:t>o-biznis, poljoprivreda i ribarstvo</a:t>
            </a:r>
            <a:r>
              <a:rPr lang="en-US" sz="1200" b="1" spc="-25" dirty="0">
                <a:solidFill>
                  <a:srgbClr val="00A4D2"/>
                </a:solidFill>
                <a:latin typeface="Arial" panose="020B0604020202020204" pitchFamily="34" charset="0"/>
                <a:cs typeface="Arial" panose="020B0604020202020204" pitchFamily="34" charset="0"/>
              </a:rPr>
              <a:t> </a:t>
            </a:r>
            <a:endParaRPr sz="1200" b="1" dirty="0">
              <a:solidFill>
                <a:srgbClr val="00A4D2"/>
              </a:solidFill>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lang="sr-Latn-ME" sz="1200" b="1" spc="-95" dirty="0">
                <a:solidFill>
                  <a:srgbClr val="00A4D2"/>
                </a:solidFill>
                <a:latin typeface="Arial" panose="020B0604020202020204" pitchFamily="34" charset="0"/>
                <a:cs typeface="Arial" panose="020B0604020202020204" pitchFamily="34" charset="0"/>
              </a:rPr>
              <a:t>Turizam, Energetika i obnovljivi izvori energije </a:t>
            </a:r>
            <a:endParaRPr sz="1200" b="1" dirty="0">
              <a:solidFill>
                <a:srgbClr val="00A4D2"/>
              </a:solidFill>
              <a:latin typeface="Arial" panose="020B0604020202020204" pitchFamily="34" charset="0"/>
              <a:cs typeface="Arial" panose="020B0604020202020204" pitchFamily="34" charset="0"/>
            </a:endParaRPr>
          </a:p>
          <a:p>
            <a:pPr marL="299085" marR="5080" indent="-287020">
              <a:lnSpc>
                <a:spcPct val="100000"/>
              </a:lnSpc>
              <a:buFont typeface="Arial"/>
              <a:buChar char="•"/>
              <a:tabLst>
                <a:tab pos="299085" algn="l"/>
                <a:tab pos="299720" algn="l"/>
              </a:tabLst>
            </a:pPr>
            <a:r>
              <a:rPr lang="sr-Latn-ME" sz="1200" b="1" spc="-105" dirty="0">
                <a:solidFill>
                  <a:srgbClr val="00A4D2"/>
                </a:solidFill>
                <a:latin typeface="Arial" panose="020B0604020202020204" pitchFamily="34" charset="0"/>
                <a:ea typeface="Verdana" panose="020B0604030504040204" pitchFamily="34" charset="0"/>
                <a:cs typeface="Arial" panose="020B0604020202020204" pitchFamily="34" charset="0"/>
              </a:rPr>
              <a:t>Informacione tehnologije</a:t>
            </a:r>
            <a:r>
              <a:rPr lang="en-US" sz="1200" b="1" spc="5" dirty="0">
                <a:solidFill>
                  <a:srgbClr val="00A4D2"/>
                </a:solidFill>
                <a:latin typeface="Arial" panose="020B0604020202020204" pitchFamily="34" charset="0"/>
                <a:ea typeface="Verdana" panose="020B0604030504040204" pitchFamily="34" charset="0"/>
                <a:cs typeface="Arial" panose="020B0604020202020204" pitchFamily="34" charset="0"/>
              </a:rPr>
              <a:t>,</a:t>
            </a:r>
            <a:r>
              <a:rPr lang="sr-Latn-ME" sz="1200" b="1" spc="5" dirty="0">
                <a:solidFill>
                  <a:srgbClr val="00A4D2"/>
                </a:solidFill>
                <a:latin typeface="Arial" panose="020B0604020202020204" pitchFamily="34" charset="0"/>
                <a:ea typeface="Verdana" panose="020B0604030504040204" pitchFamily="34" charset="0"/>
                <a:cs typeface="Arial" panose="020B0604020202020204" pitchFamily="34" charset="0"/>
              </a:rPr>
              <a:t> prosvjeta, ICT</a:t>
            </a:r>
            <a:r>
              <a:rPr lang="en-US" sz="1200" b="1" spc="5" dirty="0">
                <a:solidFill>
                  <a:srgbClr val="00A4D2"/>
                </a:solidFill>
                <a:latin typeface="Arial" panose="020B0604020202020204" pitchFamily="34" charset="0"/>
                <a:ea typeface="Verdana" panose="020B0604030504040204" pitchFamily="34" charset="0"/>
                <a:cs typeface="Arial" panose="020B0604020202020204" pitchFamily="34" charset="0"/>
              </a:rPr>
              <a:t>, inovacije, </a:t>
            </a:r>
            <a:r>
              <a:rPr lang="sr-Latn-ME" sz="1200" b="1" spc="5" dirty="0">
                <a:solidFill>
                  <a:srgbClr val="00A4D2"/>
                </a:solidFill>
                <a:latin typeface="Arial" panose="020B0604020202020204" pitchFamily="34" charset="0"/>
                <a:ea typeface="Verdana" panose="020B0604030504040204" pitchFamily="34" charset="0"/>
                <a:cs typeface="Arial" panose="020B0604020202020204" pitchFamily="34" charset="0"/>
              </a:rPr>
              <a:t>zanatstvo,</a:t>
            </a:r>
            <a:r>
              <a:rPr lang="en-US" sz="1200" b="1" spc="5" dirty="0">
                <a:solidFill>
                  <a:srgbClr val="00A4D2"/>
                </a:solidFill>
                <a:latin typeface="Arial" panose="020B0604020202020204" pitchFamily="34" charset="0"/>
                <a:ea typeface="Verdana" panose="020B0604030504040204" pitchFamily="34" charset="0"/>
                <a:cs typeface="Arial" panose="020B0604020202020204" pitchFamily="34" charset="0"/>
              </a:rPr>
              <a:t> itd</a:t>
            </a:r>
            <a:r>
              <a:rPr lang="sr-Latn-ME" sz="1200" b="1" spc="5" dirty="0">
                <a:solidFill>
                  <a:srgbClr val="00A4D2"/>
                </a:solidFill>
                <a:latin typeface="Arial" panose="020B0604020202020204" pitchFamily="34" charset="0"/>
                <a:ea typeface="Verdana" panose="020B0604030504040204" pitchFamily="34" charset="0"/>
                <a:cs typeface="Arial" panose="020B0604020202020204" pitchFamily="34" charset="0"/>
              </a:rPr>
              <a:t>.</a:t>
            </a:r>
            <a:endParaRPr lang="en-US" sz="1200" b="1" spc="5" dirty="0">
              <a:solidFill>
                <a:srgbClr val="00A4D2"/>
              </a:solidFill>
              <a:latin typeface="Arial" panose="020B0604020202020204" pitchFamily="34" charset="0"/>
              <a:ea typeface="Verdana" panose="020B0604030504040204" pitchFamily="34" charset="0"/>
              <a:cs typeface="Arial" panose="020B0604020202020204" pitchFamily="34" charset="0"/>
            </a:endParaRPr>
          </a:p>
          <a:p>
            <a:pPr marL="299085" marR="5080" indent="-287020">
              <a:lnSpc>
                <a:spcPct val="100000"/>
              </a:lnSpc>
              <a:buFont typeface="Arial"/>
              <a:buChar char="•"/>
              <a:tabLst>
                <a:tab pos="299085" algn="l"/>
                <a:tab pos="299720" algn="l"/>
              </a:tabLst>
            </a:pPr>
            <a:r>
              <a:rPr lang="en-US" sz="1200" b="1" spc="5" dirty="0">
                <a:solidFill>
                  <a:srgbClr val="00A4D2"/>
                </a:solidFill>
                <a:latin typeface="Arial" panose="020B0604020202020204" pitchFamily="34" charset="0"/>
                <a:cs typeface="Arial" panose="020B0604020202020204" pitchFamily="34" charset="0"/>
              </a:rPr>
              <a:t>Industr</a:t>
            </a:r>
            <a:r>
              <a:rPr lang="sr-Latn-ME" sz="1200" b="1" spc="5" dirty="0">
                <a:solidFill>
                  <a:srgbClr val="00A4D2"/>
                </a:solidFill>
                <a:latin typeface="Arial" panose="020B0604020202020204" pitchFamily="34" charset="0"/>
                <a:cs typeface="Arial" panose="020B0604020202020204" pitchFamily="34" charset="0"/>
              </a:rPr>
              <a:t>ija, građevinarstvo, nauka, kultura</a:t>
            </a:r>
            <a:r>
              <a:rPr lang="en-US" sz="1200" b="1" spc="5" dirty="0">
                <a:solidFill>
                  <a:srgbClr val="00A4D2"/>
                </a:solidFill>
                <a:latin typeface="Arial" panose="020B0604020202020204" pitchFamily="34" charset="0"/>
                <a:cs typeface="Arial" panose="020B0604020202020204" pitchFamily="34" charset="0"/>
              </a:rPr>
              <a:t> </a:t>
            </a:r>
          </a:p>
          <a:p>
            <a:pPr marL="299085" marR="5080" indent="-287020">
              <a:lnSpc>
                <a:spcPct val="100000"/>
              </a:lnSpc>
              <a:buFont typeface="Arial"/>
              <a:buChar char="•"/>
              <a:tabLst>
                <a:tab pos="299085" algn="l"/>
                <a:tab pos="299720" algn="l"/>
              </a:tabLst>
            </a:pPr>
            <a:r>
              <a:rPr lang="sr-Latn-ME" sz="1200" b="1" spc="5" dirty="0">
                <a:solidFill>
                  <a:srgbClr val="00A4D2"/>
                </a:solidFill>
                <a:latin typeface="Arial" panose="020B0604020202020204" pitchFamily="34" charset="0"/>
                <a:cs typeface="Arial" panose="020B0604020202020204" pitchFamily="34" charset="0"/>
              </a:rPr>
              <a:t>Proizvodnja hrane </a:t>
            </a:r>
            <a:endParaRPr sz="1200" b="1" dirty="0">
              <a:solidFill>
                <a:srgbClr val="00A4D2"/>
              </a:solidFill>
              <a:latin typeface="Arial" panose="020B0604020202020204" pitchFamily="34" charset="0"/>
              <a:cs typeface="Arial" panose="020B0604020202020204" pitchFamily="34" charset="0"/>
            </a:endParaRPr>
          </a:p>
        </p:txBody>
      </p:sp>
      <p:sp>
        <p:nvSpPr>
          <p:cNvPr id="97" name="object 97"/>
          <p:cNvSpPr txBox="1"/>
          <p:nvPr/>
        </p:nvSpPr>
        <p:spPr>
          <a:xfrm>
            <a:off x="888485" y="5324005"/>
            <a:ext cx="4115059" cy="1197764"/>
          </a:xfrm>
          <a:prstGeom prst="rect">
            <a:avLst/>
          </a:prstGeom>
        </p:spPr>
        <p:txBody>
          <a:bodyPr vert="horz" wrap="square" lIns="0" tIns="12700" rIns="0" bIns="0" rtlCol="0">
            <a:spAutoFit/>
          </a:bodyPr>
          <a:lstStyle/>
          <a:p>
            <a:pPr>
              <a:lnSpc>
                <a:spcPct val="100000"/>
              </a:lnSpc>
              <a:spcBef>
                <a:spcPts val="100"/>
              </a:spcBef>
              <a:tabLst>
                <a:tab pos="286385" algn="l"/>
                <a:tab pos="299720" algn="l"/>
              </a:tabLst>
            </a:pPr>
            <a:r>
              <a:rPr lang="sr-Latn-ME" sz="1100" b="1" spc="-105" dirty="0">
                <a:solidFill>
                  <a:schemeClr val="accent3">
                    <a:lumMod val="75000"/>
                  </a:schemeClr>
                </a:solidFill>
                <a:latin typeface="Arial" panose="020B0604020202020204" pitchFamily="34" charset="0"/>
                <a:cs typeface="Arial" panose="020B0604020202020204" pitchFamily="34" charset="0"/>
              </a:rPr>
              <a:t>20 podsticajnih mjera u oblasti ekonomskog razvoja; </a:t>
            </a:r>
            <a:endParaRPr lang="sr-Latn-ME" sz="1100" b="1" spc="-100" dirty="0">
              <a:solidFill>
                <a:schemeClr val="accent3">
                  <a:lumMod val="75000"/>
                </a:schemeClr>
              </a:solidFill>
              <a:latin typeface="Arial" panose="020B0604020202020204" pitchFamily="34" charset="0"/>
              <a:cs typeface="Arial" panose="020B0604020202020204" pitchFamily="34" charset="0"/>
            </a:endParaRPr>
          </a:p>
          <a:p>
            <a:pPr marL="12065" marR="12065">
              <a:lnSpc>
                <a:spcPct val="100000"/>
              </a:lnSpc>
              <a:buClr>
                <a:srgbClr val="172C89"/>
              </a:buClr>
              <a:tabLst>
                <a:tab pos="341630" algn="l"/>
                <a:tab pos="342265" algn="l"/>
              </a:tabLst>
            </a:pPr>
            <a:r>
              <a:rPr sz="1100" b="1" spc="-100" dirty="0">
                <a:solidFill>
                  <a:schemeClr val="accent3">
                    <a:lumMod val="75000"/>
                  </a:schemeClr>
                </a:solidFill>
                <a:latin typeface="Arial" panose="020B0604020202020204" pitchFamily="34" charset="0"/>
                <a:cs typeface="Arial" panose="020B0604020202020204" pitchFamily="34" charset="0"/>
              </a:rPr>
              <a:t>3 </a:t>
            </a:r>
            <a:r>
              <a:rPr lang="sr-Latn-ME" sz="1100" b="1" spc="-30" dirty="0">
                <a:solidFill>
                  <a:schemeClr val="accent3">
                    <a:lumMod val="75000"/>
                  </a:schemeClr>
                </a:solidFill>
                <a:latin typeface="Arial" panose="020B0604020202020204" pitchFamily="34" charset="0"/>
                <a:cs typeface="Arial" panose="020B0604020202020204" pitchFamily="34" charset="0"/>
              </a:rPr>
              <a:t>podsticajne mjere na lokalnom nivou </a:t>
            </a:r>
            <a:r>
              <a:rPr lang="en-US" sz="1100" b="1" spc="-30" dirty="0">
                <a:solidFill>
                  <a:schemeClr val="accent3">
                    <a:lumMod val="75000"/>
                  </a:schemeClr>
                </a:solidFill>
                <a:latin typeface="Arial" panose="020B0604020202020204" pitchFamily="34" charset="0"/>
                <a:cs typeface="Arial" panose="020B0604020202020204" pitchFamily="34" charset="0"/>
              </a:rPr>
              <a:t>– JLS</a:t>
            </a:r>
            <a:r>
              <a:rPr lang="sr-Latn-ME" sz="1100" b="1" spc="-30" dirty="0">
                <a:solidFill>
                  <a:schemeClr val="accent3">
                    <a:lumMod val="75000"/>
                  </a:schemeClr>
                </a:solidFill>
                <a:latin typeface="Arial" panose="020B0604020202020204" pitchFamily="34" charset="0"/>
                <a:cs typeface="Arial" panose="020B0604020202020204" pitchFamily="34" charset="0"/>
              </a:rPr>
              <a:t>;</a:t>
            </a:r>
          </a:p>
          <a:p>
            <a:pPr marL="12065" marR="12065">
              <a:lnSpc>
                <a:spcPct val="100000"/>
              </a:lnSpc>
              <a:buClr>
                <a:srgbClr val="172C89"/>
              </a:buClr>
              <a:tabLst>
                <a:tab pos="341630" algn="l"/>
                <a:tab pos="342265" algn="l"/>
              </a:tabLst>
            </a:pPr>
            <a:r>
              <a:rPr lang="sr-Latn-ME" sz="1100" b="1" spc="-30" dirty="0">
                <a:solidFill>
                  <a:schemeClr val="accent3">
                    <a:lumMod val="75000"/>
                  </a:schemeClr>
                </a:solidFill>
                <a:latin typeface="Arial" panose="020B0604020202020204" pitchFamily="34" charset="0"/>
                <a:cs typeface="Arial" panose="020B0604020202020204" pitchFamily="34" charset="0"/>
              </a:rPr>
              <a:t>2 podsticajne mjere za nabavku električnih, hibridnih vozila i instalaciju fotonaponskih sistema;</a:t>
            </a:r>
          </a:p>
          <a:p>
            <a:pPr marL="12065" marR="12065">
              <a:lnSpc>
                <a:spcPct val="100000"/>
              </a:lnSpc>
              <a:buClr>
                <a:srgbClr val="172C89"/>
              </a:buClr>
              <a:tabLst>
                <a:tab pos="341630" algn="l"/>
                <a:tab pos="342265" algn="l"/>
              </a:tabLst>
            </a:pPr>
            <a:r>
              <a:rPr lang="sr-Latn-ME" sz="1100" b="1" spc="-30" dirty="0">
                <a:solidFill>
                  <a:schemeClr val="accent3">
                    <a:lumMod val="75000"/>
                  </a:schemeClr>
                </a:solidFill>
                <a:latin typeface="Arial" panose="020B0604020202020204" pitchFamily="34" charset="0"/>
                <a:cs typeface="Arial" panose="020B0604020202020204" pitchFamily="34" charset="0"/>
              </a:rPr>
              <a:t>26 poreskih, carinskih i akciznih podsticajnih mjera; </a:t>
            </a:r>
          </a:p>
          <a:p>
            <a:pPr marL="12065" marR="12065">
              <a:lnSpc>
                <a:spcPct val="100000"/>
              </a:lnSpc>
              <a:buClr>
                <a:srgbClr val="172C89"/>
              </a:buClr>
              <a:tabLst>
                <a:tab pos="341630" algn="l"/>
                <a:tab pos="342265" algn="l"/>
              </a:tabLst>
            </a:pPr>
            <a:r>
              <a:rPr lang="en-US" sz="1100" b="1" spc="-30" dirty="0">
                <a:solidFill>
                  <a:schemeClr val="accent3">
                    <a:lumMod val="75000"/>
                  </a:schemeClr>
                </a:solidFill>
                <a:latin typeface="Arial" panose="020B0604020202020204" pitchFamily="34" charset="0"/>
                <a:cs typeface="Arial" panose="020B0604020202020204" pitchFamily="34" charset="0"/>
              </a:rPr>
              <a:t>Dodatne </a:t>
            </a:r>
            <a:r>
              <a:rPr lang="sr-Latn-ME" sz="1100" b="1" spc="-30" dirty="0">
                <a:solidFill>
                  <a:schemeClr val="accent3">
                    <a:lumMod val="75000"/>
                  </a:schemeClr>
                </a:solidFill>
                <a:latin typeface="Arial" panose="020B0604020202020204" pitchFamily="34" charset="0"/>
                <a:cs typeface="Arial" panose="020B0604020202020204" pitchFamily="34" charset="0"/>
              </a:rPr>
              <a:t>podsticajne </a:t>
            </a:r>
            <a:r>
              <a:rPr lang="en-US" sz="1100" b="1" spc="-30" dirty="0">
                <a:solidFill>
                  <a:schemeClr val="accent3">
                    <a:lumMod val="75000"/>
                  </a:schemeClr>
                </a:solidFill>
                <a:latin typeface="Arial" panose="020B0604020202020204" pitchFamily="34" charset="0"/>
                <a:cs typeface="Arial" panose="020B0604020202020204" pitchFamily="34" charset="0"/>
              </a:rPr>
              <a:t>mjere sa </a:t>
            </a:r>
            <a:r>
              <a:rPr lang="sr-Latn-ME" sz="1100" b="1" spc="-30" dirty="0">
                <a:solidFill>
                  <a:schemeClr val="accent3">
                    <a:lumMod val="75000"/>
                  </a:schemeClr>
                </a:solidFill>
                <a:latin typeface="Arial" panose="020B0604020202020204" pitchFamily="34" charset="0"/>
                <a:cs typeface="Arial" panose="020B0604020202020204" pitchFamily="34" charset="0"/>
              </a:rPr>
              <a:t>lokalnog </a:t>
            </a:r>
            <a:r>
              <a:rPr lang="en-US" sz="1100" b="1" spc="-30" dirty="0">
                <a:solidFill>
                  <a:schemeClr val="accent3">
                    <a:lumMod val="75000"/>
                  </a:schemeClr>
                </a:solidFill>
                <a:latin typeface="Arial" panose="020B0604020202020204" pitchFamily="34" charset="0"/>
                <a:cs typeface="Arial" panose="020B0604020202020204" pitchFamily="34" charset="0"/>
              </a:rPr>
              <a:t>nivoa </a:t>
            </a:r>
            <a:r>
              <a:rPr lang="sr-Latn-ME" sz="1100" b="1" spc="-30" dirty="0">
                <a:solidFill>
                  <a:schemeClr val="accent3">
                    <a:lumMod val="75000"/>
                  </a:schemeClr>
                </a:solidFill>
                <a:latin typeface="Arial" panose="020B0604020202020204" pitchFamily="34" charset="0"/>
                <a:cs typeface="Arial" panose="020B0604020202020204" pitchFamily="34" charset="0"/>
              </a:rPr>
              <a:t>propisuju i implementiraju JLS.</a:t>
            </a:r>
            <a:endParaRPr sz="1100" b="1" dirty="0">
              <a:solidFill>
                <a:schemeClr val="accent3">
                  <a:lumMod val="75000"/>
                </a:schemeClr>
              </a:solidFill>
              <a:latin typeface="Arial" panose="020B0604020202020204" pitchFamily="34" charset="0"/>
              <a:cs typeface="Arial" panose="020B0604020202020204" pitchFamily="34" charset="0"/>
            </a:endParaRPr>
          </a:p>
        </p:txBody>
      </p:sp>
      <p:sp>
        <p:nvSpPr>
          <p:cNvPr id="98" name="object 34"/>
          <p:cNvSpPr/>
          <p:nvPr/>
        </p:nvSpPr>
        <p:spPr>
          <a:xfrm>
            <a:off x="7432341" y="4057521"/>
            <a:ext cx="4424046" cy="1330706"/>
          </a:xfrm>
          <a:custGeom>
            <a:avLst/>
            <a:gdLst/>
            <a:ahLst/>
            <a:cxnLst/>
            <a:rect l="l" t="t" r="r" b="b"/>
            <a:pathLst>
              <a:path w="3583304" h="485139">
                <a:moveTo>
                  <a:pt x="3340607" y="0"/>
                </a:moveTo>
                <a:lnTo>
                  <a:pt x="242315" y="0"/>
                </a:lnTo>
                <a:lnTo>
                  <a:pt x="193472" y="4921"/>
                </a:lnTo>
                <a:lnTo>
                  <a:pt x="147982" y="19038"/>
                </a:lnTo>
                <a:lnTo>
                  <a:pt x="106821" y="41375"/>
                </a:lnTo>
                <a:lnTo>
                  <a:pt x="70961" y="70961"/>
                </a:lnTo>
                <a:lnTo>
                  <a:pt x="41375" y="106821"/>
                </a:lnTo>
                <a:lnTo>
                  <a:pt x="19038" y="147982"/>
                </a:lnTo>
                <a:lnTo>
                  <a:pt x="4921" y="193472"/>
                </a:lnTo>
                <a:lnTo>
                  <a:pt x="0" y="242315"/>
                </a:lnTo>
                <a:lnTo>
                  <a:pt x="4921" y="291159"/>
                </a:lnTo>
                <a:lnTo>
                  <a:pt x="19038" y="336649"/>
                </a:lnTo>
                <a:lnTo>
                  <a:pt x="41375" y="377810"/>
                </a:lnTo>
                <a:lnTo>
                  <a:pt x="70961" y="413670"/>
                </a:lnTo>
                <a:lnTo>
                  <a:pt x="106821" y="443256"/>
                </a:lnTo>
                <a:lnTo>
                  <a:pt x="147982" y="465593"/>
                </a:lnTo>
                <a:lnTo>
                  <a:pt x="193472" y="479710"/>
                </a:lnTo>
                <a:lnTo>
                  <a:pt x="242315" y="484631"/>
                </a:lnTo>
                <a:lnTo>
                  <a:pt x="3340607" y="484631"/>
                </a:lnTo>
                <a:lnTo>
                  <a:pt x="3389451" y="479710"/>
                </a:lnTo>
                <a:lnTo>
                  <a:pt x="3434941" y="465593"/>
                </a:lnTo>
                <a:lnTo>
                  <a:pt x="3476102" y="443256"/>
                </a:lnTo>
                <a:lnTo>
                  <a:pt x="3511962" y="413670"/>
                </a:lnTo>
                <a:lnTo>
                  <a:pt x="3541548" y="377810"/>
                </a:lnTo>
                <a:lnTo>
                  <a:pt x="3563885" y="336649"/>
                </a:lnTo>
                <a:lnTo>
                  <a:pt x="3578002" y="291159"/>
                </a:lnTo>
                <a:lnTo>
                  <a:pt x="3582924" y="242315"/>
                </a:lnTo>
                <a:lnTo>
                  <a:pt x="3578002" y="193472"/>
                </a:lnTo>
                <a:lnTo>
                  <a:pt x="3563885" y="147982"/>
                </a:lnTo>
                <a:lnTo>
                  <a:pt x="3541548" y="106821"/>
                </a:lnTo>
                <a:lnTo>
                  <a:pt x="3511962" y="70961"/>
                </a:lnTo>
                <a:lnTo>
                  <a:pt x="3476102" y="41375"/>
                </a:lnTo>
                <a:lnTo>
                  <a:pt x="3434941" y="19038"/>
                </a:lnTo>
                <a:lnTo>
                  <a:pt x="3389451" y="4921"/>
                </a:lnTo>
                <a:lnTo>
                  <a:pt x="3340607" y="0"/>
                </a:lnTo>
                <a:close/>
              </a:path>
            </a:pathLst>
          </a:custGeom>
          <a:solidFill>
            <a:schemeClr val="accent1">
              <a:lumMod val="60000"/>
              <a:lumOff val="40000"/>
            </a:schemeClr>
          </a:solidFill>
        </p:spPr>
        <p:txBody>
          <a:bodyPr wrap="square" lIns="0" tIns="0" rIns="0" bIns="0" rtlCol="0"/>
          <a:lstStyle/>
          <a:p>
            <a:pPr algn="ctr"/>
            <a:r>
              <a:rPr lang="sr-Latn-ME" sz="1200" b="1" dirty="0">
                <a:latin typeface="Arial" panose="020B0604020202020204" pitchFamily="34" charset="0"/>
                <a:ea typeface="Verdana" panose="020B0604030504040204" pitchFamily="34" charset="0"/>
                <a:cs typeface="Arial" panose="020B0604020202020204" pitchFamily="34" charset="0"/>
              </a:rPr>
              <a:t>  </a:t>
            </a:r>
            <a:r>
              <a:rPr lang="sr-Latn-ME" sz="1200" b="1" dirty="0">
                <a:solidFill>
                  <a:schemeClr val="tx2"/>
                </a:solidFill>
                <a:latin typeface="Arial" panose="020B0604020202020204" pitchFamily="34" charset="0"/>
                <a:ea typeface="Verdana" panose="020B0604030504040204" pitchFamily="34" charset="0"/>
                <a:cs typeface="Arial" panose="020B0604020202020204" pitchFamily="34" charset="0"/>
              </a:rPr>
              <a:t>Registar investicionih podsticajnih mjera Crne Gore dostupan na zvaničnoj web stranici Ministarstva ekonomskog razvoja i turizma i Agencije za investicije Crne Gore  </a:t>
            </a:r>
          </a:p>
          <a:p>
            <a:pPr algn="ctr"/>
            <a:r>
              <a:rPr lang="sr-Latn-ME" sz="1400" b="1" dirty="0">
                <a:solidFill>
                  <a:schemeClr val="tx2"/>
                </a:solidFill>
                <a:latin typeface="Arial" panose="020B0604020202020204" pitchFamily="34" charset="0"/>
                <a:ea typeface="Verdana" panose="020B0604030504040204" pitchFamily="34" charset="0"/>
                <a:cs typeface="Arial" panose="020B0604020202020204" pitchFamily="34" charset="0"/>
              </a:rPr>
              <a:t> </a:t>
            </a:r>
            <a:r>
              <a:rPr lang="sr-Latn-ME" sz="1200" b="1" i="1" dirty="0">
                <a:solidFill>
                  <a:srgbClr val="0070C0"/>
                </a:solidFill>
                <a:latin typeface="Arial" panose="020B0604020202020204" pitchFamily="34" charset="0"/>
                <a:ea typeface="Verdana" panose="020B0604030504040204" pitchFamily="34" charset="0"/>
                <a:cs typeface="Arial" panose="020B0604020202020204" pitchFamily="34" charset="0"/>
              </a:rPr>
              <a:t>https://gov.me/mek</a:t>
            </a:r>
          </a:p>
          <a:p>
            <a:pPr algn="ctr"/>
            <a:r>
              <a:rPr lang="en-US" sz="1200" b="1" dirty="0">
                <a:solidFill>
                  <a:srgbClr val="0070C0"/>
                </a:solidFill>
                <a:latin typeface="Arial" panose="020B0604020202020204" pitchFamily="34" charset="0"/>
                <a:ea typeface="Verdana" panose="020B0604030504040204" pitchFamily="34" charset="0"/>
                <a:cs typeface="Arial" panose="020B0604020202020204" pitchFamily="34" charset="0"/>
              </a:rPr>
              <a:t>https://mia.gov.me/me/registar-podsticajnih-mjera-za-investicije</a:t>
            </a:r>
            <a:r>
              <a:rPr lang="en-US" sz="1200" dirty="0">
                <a:solidFill>
                  <a:srgbClr val="0070C0"/>
                </a:solidFill>
                <a:latin typeface="Arial" panose="020B0604020202020204" pitchFamily="34" charset="0"/>
                <a:ea typeface="Verdana" panose="020B0604030504040204" pitchFamily="34" charset="0"/>
                <a:cs typeface="Arial" panose="020B0604020202020204" pitchFamily="34" charset="0"/>
              </a:rPr>
              <a:t>/</a:t>
            </a:r>
            <a:endParaRPr sz="12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pic>
        <p:nvPicPr>
          <p:cNvPr id="103" name="Picture 102">
            <a:extLst>
              <a:ext uri="{FF2B5EF4-FFF2-40B4-BE49-F238E27FC236}">
                <a16:creationId xmlns:a16="http://schemas.microsoft.com/office/drawing/2014/main" id="{971804E7-4515-132D-FF09-BF83B1E54E70}"/>
              </a:ext>
            </a:extLst>
          </p:cNvPr>
          <p:cNvPicPr>
            <a:picLocks noChangeAspect="1"/>
          </p:cNvPicPr>
          <p:nvPr/>
        </p:nvPicPr>
        <p:blipFill>
          <a:blip r:embed="rId36" cstate="print">
            <a:extLst>
              <a:ext uri="{BEBA8EAE-BF5A-486C-A8C5-ECC9F3942E4B}">
                <a14:imgProps xmlns:a14="http://schemas.microsoft.com/office/drawing/2010/main">
                  <a14:imgLayer r:embed="rId3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737803" cy="990600"/>
          </a:xfrm>
          <a:prstGeom prst="rect">
            <a:avLst/>
          </a:prstGeom>
        </p:spPr>
      </p:pic>
      <p:pic>
        <p:nvPicPr>
          <p:cNvPr id="104" name="Picture 103">
            <a:extLst>
              <a:ext uri="{FF2B5EF4-FFF2-40B4-BE49-F238E27FC236}">
                <a16:creationId xmlns:a16="http://schemas.microsoft.com/office/drawing/2014/main" id="{9A349DF1-8046-915A-7156-C513A28B1353}"/>
              </a:ext>
            </a:extLst>
          </p:cNvPr>
          <p:cNvPicPr>
            <a:picLocks noChangeAspect="1"/>
          </p:cNvPicPr>
          <p:nvPr/>
        </p:nvPicPr>
        <p:blipFill>
          <a:blip r:embed="rId36" cstate="print">
            <a:extLst>
              <a:ext uri="{BEBA8EAE-BF5A-486C-A8C5-ECC9F3942E4B}">
                <a14:imgProps xmlns:a14="http://schemas.microsoft.com/office/drawing/2010/main">
                  <a14:imgLayer r:embed="rId3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439400" y="5867400"/>
            <a:ext cx="1737803" cy="99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969508" cy="6857999"/>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1143000" y="246760"/>
            <a:ext cx="12191999" cy="6857996"/>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txBox="1">
            <a:spLocks noGrp="1"/>
          </p:cNvSpPr>
          <p:nvPr>
            <p:ph type="title"/>
          </p:nvPr>
        </p:nvSpPr>
        <p:spPr>
          <a:xfrm>
            <a:off x="7399019" y="343284"/>
            <a:ext cx="3725545" cy="443070"/>
          </a:xfrm>
          <a:prstGeom prst="rect">
            <a:avLst/>
          </a:prstGeom>
        </p:spPr>
        <p:txBody>
          <a:bodyPr vert="horz" wrap="square" lIns="0" tIns="12065" rIns="0" bIns="0" rtlCol="0">
            <a:spAutoFit/>
          </a:bodyPr>
          <a:lstStyle/>
          <a:p>
            <a:pPr marL="12700">
              <a:lnSpc>
                <a:spcPct val="100000"/>
              </a:lnSpc>
              <a:spcBef>
                <a:spcPts val="95"/>
              </a:spcBef>
            </a:pPr>
            <a:r>
              <a:rPr lang="sr-Latn-ME" sz="2800" spc="-50" dirty="0">
                <a:latin typeface="Arial" panose="020B0604020202020204" pitchFamily="34" charset="0"/>
                <a:cs typeface="Arial" panose="020B0604020202020204" pitchFamily="34" charset="0"/>
              </a:rPr>
              <a:t>Sadržaj </a:t>
            </a:r>
            <a:endParaRPr sz="2800" dirty="0">
              <a:latin typeface="Arial" panose="020B0604020202020204" pitchFamily="34" charset="0"/>
              <a:cs typeface="Arial" panose="020B0604020202020204" pitchFamily="34" charset="0"/>
            </a:endParaRPr>
          </a:p>
        </p:txBody>
      </p:sp>
      <p:sp>
        <p:nvSpPr>
          <p:cNvPr id="5" name="object 5"/>
          <p:cNvSpPr/>
          <p:nvPr/>
        </p:nvSpPr>
        <p:spPr>
          <a:xfrm>
            <a:off x="7403592" y="1371600"/>
            <a:ext cx="567055" cy="568960"/>
          </a:xfrm>
          <a:custGeom>
            <a:avLst/>
            <a:gdLst/>
            <a:ahLst/>
            <a:cxnLst/>
            <a:rect l="l" t="t" r="r" b="b"/>
            <a:pathLst>
              <a:path w="567054" h="568960">
                <a:moveTo>
                  <a:pt x="283463" y="0"/>
                </a:moveTo>
                <a:lnTo>
                  <a:pt x="237475" y="3720"/>
                </a:lnTo>
                <a:lnTo>
                  <a:pt x="193852" y="14490"/>
                </a:lnTo>
                <a:lnTo>
                  <a:pt x="153179" y="31725"/>
                </a:lnTo>
                <a:lnTo>
                  <a:pt x="116037" y="54839"/>
                </a:lnTo>
                <a:lnTo>
                  <a:pt x="83010" y="83248"/>
                </a:lnTo>
                <a:lnTo>
                  <a:pt x="54681" y="116366"/>
                </a:lnTo>
                <a:lnTo>
                  <a:pt x="31632" y="153608"/>
                </a:lnTo>
                <a:lnTo>
                  <a:pt x="14447" y="194389"/>
                </a:lnTo>
                <a:lnTo>
                  <a:pt x="3709" y="238123"/>
                </a:lnTo>
                <a:lnTo>
                  <a:pt x="0" y="284225"/>
                </a:lnTo>
                <a:lnTo>
                  <a:pt x="3709" y="330328"/>
                </a:lnTo>
                <a:lnTo>
                  <a:pt x="14447" y="374062"/>
                </a:lnTo>
                <a:lnTo>
                  <a:pt x="31632" y="414843"/>
                </a:lnTo>
                <a:lnTo>
                  <a:pt x="54681" y="452085"/>
                </a:lnTo>
                <a:lnTo>
                  <a:pt x="83010" y="485203"/>
                </a:lnTo>
                <a:lnTo>
                  <a:pt x="116037" y="513612"/>
                </a:lnTo>
                <a:lnTo>
                  <a:pt x="153179" y="536726"/>
                </a:lnTo>
                <a:lnTo>
                  <a:pt x="193852" y="553961"/>
                </a:lnTo>
                <a:lnTo>
                  <a:pt x="237475" y="564731"/>
                </a:lnTo>
                <a:lnTo>
                  <a:pt x="283463" y="568451"/>
                </a:lnTo>
                <a:lnTo>
                  <a:pt x="329452" y="564731"/>
                </a:lnTo>
                <a:lnTo>
                  <a:pt x="373075" y="553961"/>
                </a:lnTo>
                <a:lnTo>
                  <a:pt x="413748" y="536726"/>
                </a:lnTo>
                <a:lnTo>
                  <a:pt x="450890" y="513612"/>
                </a:lnTo>
                <a:lnTo>
                  <a:pt x="483917" y="485203"/>
                </a:lnTo>
                <a:lnTo>
                  <a:pt x="512246" y="452085"/>
                </a:lnTo>
                <a:lnTo>
                  <a:pt x="535295" y="414843"/>
                </a:lnTo>
                <a:lnTo>
                  <a:pt x="552480" y="374062"/>
                </a:lnTo>
                <a:lnTo>
                  <a:pt x="563218" y="330328"/>
                </a:lnTo>
                <a:lnTo>
                  <a:pt x="566927" y="284225"/>
                </a:lnTo>
                <a:lnTo>
                  <a:pt x="563218" y="238123"/>
                </a:lnTo>
                <a:lnTo>
                  <a:pt x="552480" y="194389"/>
                </a:lnTo>
                <a:lnTo>
                  <a:pt x="535295" y="153608"/>
                </a:lnTo>
                <a:lnTo>
                  <a:pt x="512246" y="116366"/>
                </a:lnTo>
                <a:lnTo>
                  <a:pt x="483917" y="83248"/>
                </a:lnTo>
                <a:lnTo>
                  <a:pt x="450890" y="54839"/>
                </a:lnTo>
                <a:lnTo>
                  <a:pt x="413748" y="31725"/>
                </a:lnTo>
                <a:lnTo>
                  <a:pt x="373075" y="14490"/>
                </a:lnTo>
                <a:lnTo>
                  <a:pt x="329452" y="3720"/>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txBox="1"/>
          <p:nvPr/>
        </p:nvSpPr>
        <p:spPr>
          <a:xfrm>
            <a:off x="7612126" y="1501903"/>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p:txBody>
      </p:sp>
      <p:sp>
        <p:nvSpPr>
          <p:cNvPr id="8" name="object 8"/>
          <p:cNvSpPr/>
          <p:nvPr/>
        </p:nvSpPr>
        <p:spPr>
          <a:xfrm>
            <a:off x="7403592" y="2322576"/>
            <a:ext cx="567055" cy="567055"/>
          </a:xfrm>
          <a:custGeom>
            <a:avLst/>
            <a:gdLst/>
            <a:ahLst/>
            <a:cxnLst/>
            <a:rect l="l" t="t" r="r" b="b"/>
            <a:pathLst>
              <a:path w="567054" h="567055">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3"/>
                </a:lnTo>
                <a:lnTo>
                  <a:pt x="3709" y="329452"/>
                </a:lnTo>
                <a:lnTo>
                  <a:pt x="14447" y="373075"/>
                </a:lnTo>
                <a:lnTo>
                  <a:pt x="31632" y="413748"/>
                </a:lnTo>
                <a:lnTo>
                  <a:pt x="54681" y="450890"/>
                </a:lnTo>
                <a:lnTo>
                  <a:pt x="83010" y="483917"/>
                </a:lnTo>
                <a:lnTo>
                  <a:pt x="116037" y="512246"/>
                </a:lnTo>
                <a:lnTo>
                  <a:pt x="153179" y="535295"/>
                </a:lnTo>
                <a:lnTo>
                  <a:pt x="193852" y="552480"/>
                </a:lnTo>
                <a:lnTo>
                  <a:pt x="237475" y="563218"/>
                </a:lnTo>
                <a:lnTo>
                  <a:pt x="283463" y="566927"/>
                </a:lnTo>
                <a:lnTo>
                  <a:pt x="329452" y="563218"/>
                </a:lnTo>
                <a:lnTo>
                  <a:pt x="373075" y="552480"/>
                </a:lnTo>
                <a:lnTo>
                  <a:pt x="413748" y="535295"/>
                </a:lnTo>
                <a:lnTo>
                  <a:pt x="450890" y="512246"/>
                </a:lnTo>
                <a:lnTo>
                  <a:pt x="483917" y="483917"/>
                </a:lnTo>
                <a:lnTo>
                  <a:pt x="512246" y="450890"/>
                </a:lnTo>
                <a:lnTo>
                  <a:pt x="535295" y="413748"/>
                </a:lnTo>
                <a:lnTo>
                  <a:pt x="552480" y="373075"/>
                </a:lnTo>
                <a:lnTo>
                  <a:pt x="563218" y="329452"/>
                </a:lnTo>
                <a:lnTo>
                  <a:pt x="566927" y="283463"/>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txBox="1"/>
          <p:nvPr/>
        </p:nvSpPr>
        <p:spPr>
          <a:xfrm>
            <a:off x="7612126" y="2451862"/>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p:txBody>
      </p:sp>
      <p:sp>
        <p:nvSpPr>
          <p:cNvPr id="11" name="object 11"/>
          <p:cNvSpPr/>
          <p:nvPr/>
        </p:nvSpPr>
        <p:spPr>
          <a:xfrm>
            <a:off x="7403592" y="3279649"/>
            <a:ext cx="567055" cy="567055"/>
          </a:xfrm>
          <a:custGeom>
            <a:avLst/>
            <a:gdLst/>
            <a:ahLst/>
            <a:cxnLst/>
            <a:rect l="l" t="t" r="r" b="b"/>
            <a:pathLst>
              <a:path w="567054" h="567054">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3"/>
                </a:lnTo>
                <a:lnTo>
                  <a:pt x="3709" y="329452"/>
                </a:lnTo>
                <a:lnTo>
                  <a:pt x="14447" y="373075"/>
                </a:lnTo>
                <a:lnTo>
                  <a:pt x="31632" y="413748"/>
                </a:lnTo>
                <a:lnTo>
                  <a:pt x="54681" y="450890"/>
                </a:lnTo>
                <a:lnTo>
                  <a:pt x="83010" y="483917"/>
                </a:lnTo>
                <a:lnTo>
                  <a:pt x="116037" y="512246"/>
                </a:lnTo>
                <a:lnTo>
                  <a:pt x="153179" y="535295"/>
                </a:lnTo>
                <a:lnTo>
                  <a:pt x="193852" y="552480"/>
                </a:lnTo>
                <a:lnTo>
                  <a:pt x="237475" y="563218"/>
                </a:lnTo>
                <a:lnTo>
                  <a:pt x="283463" y="566927"/>
                </a:lnTo>
                <a:lnTo>
                  <a:pt x="329452" y="563218"/>
                </a:lnTo>
                <a:lnTo>
                  <a:pt x="373075" y="552480"/>
                </a:lnTo>
                <a:lnTo>
                  <a:pt x="413748" y="535295"/>
                </a:lnTo>
                <a:lnTo>
                  <a:pt x="450890" y="512246"/>
                </a:lnTo>
                <a:lnTo>
                  <a:pt x="483917" y="483917"/>
                </a:lnTo>
                <a:lnTo>
                  <a:pt x="512246" y="450890"/>
                </a:lnTo>
                <a:lnTo>
                  <a:pt x="535295" y="413748"/>
                </a:lnTo>
                <a:lnTo>
                  <a:pt x="552480" y="373075"/>
                </a:lnTo>
                <a:lnTo>
                  <a:pt x="563218" y="329452"/>
                </a:lnTo>
                <a:lnTo>
                  <a:pt x="566927" y="283463"/>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txBox="1"/>
          <p:nvPr/>
        </p:nvSpPr>
        <p:spPr>
          <a:xfrm>
            <a:off x="7612126" y="3408935"/>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3</a:t>
            </a:r>
            <a:endParaRPr sz="1800" dirty="0">
              <a:latin typeface="Arial" panose="020B0604020202020204" pitchFamily="34" charset="0"/>
              <a:cs typeface="Arial" panose="020B0604020202020204" pitchFamily="34" charset="0"/>
            </a:endParaRPr>
          </a:p>
        </p:txBody>
      </p:sp>
      <p:sp>
        <p:nvSpPr>
          <p:cNvPr id="14" name="object 14"/>
          <p:cNvSpPr/>
          <p:nvPr/>
        </p:nvSpPr>
        <p:spPr>
          <a:xfrm>
            <a:off x="7403592" y="4198620"/>
            <a:ext cx="567055" cy="567055"/>
          </a:xfrm>
          <a:custGeom>
            <a:avLst/>
            <a:gdLst/>
            <a:ahLst/>
            <a:cxnLst/>
            <a:rect l="l" t="t" r="r" b="b"/>
            <a:pathLst>
              <a:path w="567054" h="567054">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3"/>
                </a:lnTo>
                <a:lnTo>
                  <a:pt x="3709" y="329452"/>
                </a:lnTo>
                <a:lnTo>
                  <a:pt x="14447" y="373075"/>
                </a:lnTo>
                <a:lnTo>
                  <a:pt x="31632" y="413748"/>
                </a:lnTo>
                <a:lnTo>
                  <a:pt x="54681" y="450890"/>
                </a:lnTo>
                <a:lnTo>
                  <a:pt x="83010" y="483917"/>
                </a:lnTo>
                <a:lnTo>
                  <a:pt x="116037" y="512246"/>
                </a:lnTo>
                <a:lnTo>
                  <a:pt x="153179" y="535295"/>
                </a:lnTo>
                <a:lnTo>
                  <a:pt x="193852" y="552480"/>
                </a:lnTo>
                <a:lnTo>
                  <a:pt x="237475" y="563218"/>
                </a:lnTo>
                <a:lnTo>
                  <a:pt x="283463" y="566927"/>
                </a:lnTo>
                <a:lnTo>
                  <a:pt x="329452" y="563218"/>
                </a:lnTo>
                <a:lnTo>
                  <a:pt x="373075" y="552480"/>
                </a:lnTo>
                <a:lnTo>
                  <a:pt x="413748" y="535295"/>
                </a:lnTo>
                <a:lnTo>
                  <a:pt x="450890" y="512246"/>
                </a:lnTo>
                <a:lnTo>
                  <a:pt x="483917" y="483917"/>
                </a:lnTo>
                <a:lnTo>
                  <a:pt x="512246" y="450890"/>
                </a:lnTo>
                <a:lnTo>
                  <a:pt x="535295" y="413748"/>
                </a:lnTo>
                <a:lnTo>
                  <a:pt x="552480" y="373075"/>
                </a:lnTo>
                <a:lnTo>
                  <a:pt x="563218" y="329452"/>
                </a:lnTo>
                <a:lnTo>
                  <a:pt x="566927" y="283463"/>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txBox="1"/>
          <p:nvPr/>
        </p:nvSpPr>
        <p:spPr>
          <a:xfrm>
            <a:off x="7612126" y="4328287"/>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4</a:t>
            </a:r>
            <a:endParaRPr sz="1800" dirty="0">
              <a:latin typeface="Arial" panose="020B0604020202020204" pitchFamily="34" charset="0"/>
              <a:cs typeface="Arial" panose="020B0604020202020204" pitchFamily="34" charset="0"/>
            </a:endParaRPr>
          </a:p>
        </p:txBody>
      </p:sp>
      <p:sp>
        <p:nvSpPr>
          <p:cNvPr id="17" name="object 17"/>
          <p:cNvSpPr/>
          <p:nvPr/>
        </p:nvSpPr>
        <p:spPr>
          <a:xfrm>
            <a:off x="6909816" y="2973323"/>
            <a:ext cx="89916" cy="91439"/>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5543550" y="90677"/>
            <a:ext cx="1425575" cy="2969895"/>
          </a:xfrm>
          <a:custGeom>
            <a:avLst/>
            <a:gdLst/>
            <a:ahLst/>
            <a:cxnLst/>
            <a:rect l="l" t="t" r="r" b="b"/>
            <a:pathLst>
              <a:path w="1425575" h="2969895">
                <a:moveTo>
                  <a:pt x="1425194" y="2969387"/>
                </a:moveTo>
                <a:lnTo>
                  <a:pt x="1418597" y="2919390"/>
                </a:lnTo>
                <a:lnTo>
                  <a:pt x="1411523" y="2869499"/>
                </a:lnTo>
                <a:lnTo>
                  <a:pt x="1403974" y="2819715"/>
                </a:lnTo>
                <a:lnTo>
                  <a:pt x="1395951" y="2770042"/>
                </a:lnTo>
                <a:lnTo>
                  <a:pt x="1387455" y="2720483"/>
                </a:lnTo>
                <a:lnTo>
                  <a:pt x="1378488" y="2671041"/>
                </a:lnTo>
                <a:lnTo>
                  <a:pt x="1369052" y="2621719"/>
                </a:lnTo>
                <a:lnTo>
                  <a:pt x="1359148" y="2572520"/>
                </a:lnTo>
                <a:lnTo>
                  <a:pt x="1348776" y="2523448"/>
                </a:lnTo>
                <a:lnTo>
                  <a:pt x="1337940" y="2474506"/>
                </a:lnTo>
                <a:lnTo>
                  <a:pt x="1326641" y="2425696"/>
                </a:lnTo>
                <a:lnTo>
                  <a:pt x="1314879" y="2377021"/>
                </a:lnTo>
                <a:lnTo>
                  <a:pt x="1302656" y="2328486"/>
                </a:lnTo>
                <a:lnTo>
                  <a:pt x="1289975" y="2280093"/>
                </a:lnTo>
                <a:lnTo>
                  <a:pt x="1276836" y="2231844"/>
                </a:lnTo>
                <a:lnTo>
                  <a:pt x="1263240" y="2183744"/>
                </a:lnTo>
                <a:lnTo>
                  <a:pt x="1249190" y="2135795"/>
                </a:lnTo>
                <a:lnTo>
                  <a:pt x="1234687" y="2088001"/>
                </a:lnTo>
                <a:lnTo>
                  <a:pt x="1219732" y="2040364"/>
                </a:lnTo>
                <a:lnTo>
                  <a:pt x="1204327" y="1992887"/>
                </a:lnTo>
                <a:lnTo>
                  <a:pt x="1188474" y="1945574"/>
                </a:lnTo>
                <a:lnTo>
                  <a:pt x="1172173" y="1898429"/>
                </a:lnTo>
                <a:lnTo>
                  <a:pt x="1155427" y="1851453"/>
                </a:lnTo>
                <a:lnTo>
                  <a:pt x="1138236" y="1804650"/>
                </a:lnTo>
                <a:lnTo>
                  <a:pt x="1120602" y="1758023"/>
                </a:lnTo>
                <a:lnTo>
                  <a:pt x="1102528" y="1711576"/>
                </a:lnTo>
                <a:lnTo>
                  <a:pt x="1084013" y="1665311"/>
                </a:lnTo>
                <a:lnTo>
                  <a:pt x="1065061" y="1619232"/>
                </a:lnTo>
                <a:lnTo>
                  <a:pt x="1045672" y="1573341"/>
                </a:lnTo>
                <a:lnTo>
                  <a:pt x="1025847" y="1527642"/>
                </a:lnTo>
                <a:lnTo>
                  <a:pt x="1005589" y="1482138"/>
                </a:lnTo>
                <a:lnTo>
                  <a:pt x="984898" y="1436831"/>
                </a:lnTo>
                <a:lnTo>
                  <a:pt x="963777" y="1391726"/>
                </a:lnTo>
                <a:lnTo>
                  <a:pt x="942226" y="1346825"/>
                </a:lnTo>
                <a:lnTo>
                  <a:pt x="920248" y="1302132"/>
                </a:lnTo>
                <a:lnTo>
                  <a:pt x="897843" y="1257648"/>
                </a:lnTo>
                <a:lnTo>
                  <a:pt x="875014" y="1213378"/>
                </a:lnTo>
                <a:lnTo>
                  <a:pt x="851761" y="1169325"/>
                </a:lnTo>
                <a:lnTo>
                  <a:pt x="828086" y="1125492"/>
                </a:lnTo>
                <a:lnTo>
                  <a:pt x="803991" y="1081881"/>
                </a:lnTo>
                <a:lnTo>
                  <a:pt x="779478" y="1038497"/>
                </a:lnTo>
                <a:lnTo>
                  <a:pt x="754547" y="995341"/>
                </a:lnTo>
                <a:lnTo>
                  <a:pt x="729200" y="952418"/>
                </a:lnTo>
                <a:lnTo>
                  <a:pt x="703438" y="909729"/>
                </a:lnTo>
                <a:lnTo>
                  <a:pt x="677264" y="867280"/>
                </a:lnTo>
                <a:lnTo>
                  <a:pt x="650679" y="825072"/>
                </a:lnTo>
                <a:lnTo>
                  <a:pt x="623683" y="783108"/>
                </a:lnTo>
                <a:lnTo>
                  <a:pt x="596280" y="741392"/>
                </a:lnTo>
                <a:lnTo>
                  <a:pt x="568469" y="699927"/>
                </a:lnTo>
                <a:lnTo>
                  <a:pt x="540253" y="658716"/>
                </a:lnTo>
                <a:lnTo>
                  <a:pt x="511633" y="617762"/>
                </a:lnTo>
                <a:lnTo>
                  <a:pt x="482610" y="577069"/>
                </a:lnTo>
                <a:lnTo>
                  <a:pt x="453187" y="536638"/>
                </a:lnTo>
                <a:lnTo>
                  <a:pt x="423364" y="496474"/>
                </a:lnTo>
                <a:lnTo>
                  <a:pt x="393144" y="456579"/>
                </a:lnTo>
                <a:lnTo>
                  <a:pt x="362527" y="416958"/>
                </a:lnTo>
                <a:lnTo>
                  <a:pt x="331514" y="377611"/>
                </a:lnTo>
                <a:lnTo>
                  <a:pt x="300109" y="338544"/>
                </a:lnTo>
                <a:lnTo>
                  <a:pt x="268311" y="299759"/>
                </a:lnTo>
                <a:lnTo>
                  <a:pt x="236123" y="261258"/>
                </a:lnTo>
                <a:lnTo>
                  <a:pt x="203546" y="223046"/>
                </a:lnTo>
                <a:lnTo>
                  <a:pt x="170582" y="185125"/>
                </a:lnTo>
                <a:lnTo>
                  <a:pt x="137232" y="147499"/>
                </a:lnTo>
                <a:lnTo>
                  <a:pt x="103497" y="110170"/>
                </a:lnTo>
                <a:lnTo>
                  <a:pt x="69379" y="73142"/>
                </a:lnTo>
                <a:lnTo>
                  <a:pt x="34879" y="36417"/>
                </a:lnTo>
                <a:lnTo>
                  <a:pt x="0" y="0"/>
                </a:lnTo>
              </a:path>
            </a:pathLst>
          </a:custGeom>
          <a:ln w="6095">
            <a:solidFill>
              <a:srgbClr val="477A78"/>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6224015" y="2921507"/>
            <a:ext cx="77724" cy="77724"/>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5713476" y="1222247"/>
            <a:ext cx="173736" cy="173736"/>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4012946" y="1350772"/>
            <a:ext cx="2261235" cy="5485765"/>
          </a:xfrm>
          <a:custGeom>
            <a:avLst/>
            <a:gdLst/>
            <a:ahLst/>
            <a:cxnLst/>
            <a:rect l="l" t="t" r="r" b="b"/>
            <a:pathLst>
              <a:path w="2261235" h="5485765">
                <a:moveTo>
                  <a:pt x="0" y="5485710"/>
                </a:moveTo>
                <a:lnTo>
                  <a:pt x="43219" y="5463984"/>
                </a:lnTo>
                <a:lnTo>
                  <a:pt x="86067" y="5441815"/>
                </a:lnTo>
                <a:lnTo>
                  <a:pt x="128544" y="5419207"/>
                </a:lnTo>
                <a:lnTo>
                  <a:pt x="170648" y="5396163"/>
                </a:lnTo>
                <a:lnTo>
                  <a:pt x="212377" y="5372689"/>
                </a:lnTo>
                <a:lnTo>
                  <a:pt x="253729" y="5348787"/>
                </a:lnTo>
                <a:lnTo>
                  <a:pt x="294705" y="5324463"/>
                </a:lnTo>
                <a:lnTo>
                  <a:pt x="335301" y="5299721"/>
                </a:lnTo>
                <a:lnTo>
                  <a:pt x="375517" y="5274564"/>
                </a:lnTo>
                <a:lnTo>
                  <a:pt x="415352" y="5248997"/>
                </a:lnTo>
                <a:lnTo>
                  <a:pt x="454803" y="5223024"/>
                </a:lnTo>
                <a:lnTo>
                  <a:pt x="493870" y="5196649"/>
                </a:lnTo>
                <a:lnTo>
                  <a:pt x="532551" y="5169876"/>
                </a:lnTo>
                <a:lnTo>
                  <a:pt x="570844" y="5142710"/>
                </a:lnTo>
                <a:lnTo>
                  <a:pt x="608749" y="5115155"/>
                </a:lnTo>
                <a:lnTo>
                  <a:pt x="646264" y="5087215"/>
                </a:lnTo>
                <a:lnTo>
                  <a:pt x="683387" y="5058894"/>
                </a:lnTo>
                <a:lnTo>
                  <a:pt x="720117" y="5030196"/>
                </a:lnTo>
                <a:lnTo>
                  <a:pt x="756452" y="5001125"/>
                </a:lnTo>
                <a:lnTo>
                  <a:pt x="792392" y="4971686"/>
                </a:lnTo>
                <a:lnTo>
                  <a:pt x="827935" y="4941883"/>
                </a:lnTo>
                <a:lnTo>
                  <a:pt x="863079" y="4911720"/>
                </a:lnTo>
                <a:lnTo>
                  <a:pt x="897823" y="4881201"/>
                </a:lnTo>
                <a:lnTo>
                  <a:pt x="932165" y="4850330"/>
                </a:lnTo>
                <a:lnTo>
                  <a:pt x="966105" y="4819112"/>
                </a:lnTo>
                <a:lnTo>
                  <a:pt x="999641" y="4787550"/>
                </a:lnTo>
                <a:lnTo>
                  <a:pt x="1032771" y="4755650"/>
                </a:lnTo>
                <a:lnTo>
                  <a:pt x="1065493" y="4723414"/>
                </a:lnTo>
                <a:lnTo>
                  <a:pt x="1097808" y="4690847"/>
                </a:lnTo>
                <a:lnTo>
                  <a:pt x="1129712" y="4657954"/>
                </a:lnTo>
                <a:lnTo>
                  <a:pt x="1161205" y="4624738"/>
                </a:lnTo>
                <a:lnTo>
                  <a:pt x="1192286" y="4591204"/>
                </a:lnTo>
                <a:lnTo>
                  <a:pt x="1222952" y="4557356"/>
                </a:lnTo>
                <a:lnTo>
                  <a:pt x="1253203" y="4523198"/>
                </a:lnTo>
                <a:lnTo>
                  <a:pt x="1283037" y="4488734"/>
                </a:lnTo>
                <a:lnTo>
                  <a:pt x="1312452" y="4453969"/>
                </a:lnTo>
                <a:lnTo>
                  <a:pt x="1341448" y="4418906"/>
                </a:lnTo>
                <a:lnTo>
                  <a:pt x="1370023" y="4383549"/>
                </a:lnTo>
                <a:lnTo>
                  <a:pt x="1398175" y="4347904"/>
                </a:lnTo>
                <a:lnTo>
                  <a:pt x="1425903" y="4311974"/>
                </a:lnTo>
                <a:lnTo>
                  <a:pt x="1453205" y="4275763"/>
                </a:lnTo>
                <a:lnTo>
                  <a:pt x="1480081" y="4239276"/>
                </a:lnTo>
                <a:lnTo>
                  <a:pt x="1506529" y="4202516"/>
                </a:lnTo>
                <a:lnTo>
                  <a:pt x="1532547" y="4165488"/>
                </a:lnTo>
                <a:lnTo>
                  <a:pt x="1558134" y="4128196"/>
                </a:lnTo>
                <a:lnTo>
                  <a:pt x="1583289" y="4090644"/>
                </a:lnTo>
                <a:lnTo>
                  <a:pt x="1608010" y="4052837"/>
                </a:lnTo>
                <a:lnTo>
                  <a:pt x="1632296" y="4014778"/>
                </a:lnTo>
                <a:lnTo>
                  <a:pt x="1656145" y="3976471"/>
                </a:lnTo>
                <a:lnTo>
                  <a:pt x="1679555" y="3937922"/>
                </a:lnTo>
                <a:lnTo>
                  <a:pt x="1702527" y="3899133"/>
                </a:lnTo>
                <a:lnTo>
                  <a:pt x="1725057" y="3860110"/>
                </a:lnTo>
                <a:lnTo>
                  <a:pt x="1747146" y="3820856"/>
                </a:lnTo>
                <a:lnTo>
                  <a:pt x="1768790" y="3781376"/>
                </a:lnTo>
                <a:lnTo>
                  <a:pt x="1789990" y="3741673"/>
                </a:lnTo>
                <a:lnTo>
                  <a:pt x="1810743" y="3701752"/>
                </a:lnTo>
                <a:lnTo>
                  <a:pt x="1831048" y="3661618"/>
                </a:lnTo>
                <a:lnTo>
                  <a:pt x="1850904" y="3621273"/>
                </a:lnTo>
                <a:lnTo>
                  <a:pt x="1870309" y="3580723"/>
                </a:lnTo>
                <a:lnTo>
                  <a:pt x="1889261" y="3539972"/>
                </a:lnTo>
                <a:lnTo>
                  <a:pt x="1907761" y="3499023"/>
                </a:lnTo>
                <a:lnTo>
                  <a:pt x="1925805" y="3457882"/>
                </a:lnTo>
                <a:lnTo>
                  <a:pt x="1943393" y="3416551"/>
                </a:lnTo>
                <a:lnTo>
                  <a:pt x="1960523" y="3375036"/>
                </a:lnTo>
                <a:lnTo>
                  <a:pt x="1977194" y="3333340"/>
                </a:lnTo>
                <a:lnTo>
                  <a:pt x="1993405" y="3291468"/>
                </a:lnTo>
                <a:lnTo>
                  <a:pt x="2009153" y="3249424"/>
                </a:lnTo>
                <a:lnTo>
                  <a:pt x="2024438" y="3207211"/>
                </a:lnTo>
                <a:lnTo>
                  <a:pt x="2039258" y="3164835"/>
                </a:lnTo>
                <a:lnTo>
                  <a:pt x="2053612" y="3122300"/>
                </a:lnTo>
                <a:lnTo>
                  <a:pt x="2067498" y="3079608"/>
                </a:lnTo>
                <a:lnTo>
                  <a:pt x="2080915" y="3036766"/>
                </a:lnTo>
                <a:lnTo>
                  <a:pt x="2093862" y="2993776"/>
                </a:lnTo>
                <a:lnTo>
                  <a:pt x="2106337" y="2950643"/>
                </a:lnTo>
                <a:lnTo>
                  <a:pt x="2118339" y="2907372"/>
                </a:lnTo>
                <a:lnTo>
                  <a:pt x="2129866" y="2863966"/>
                </a:lnTo>
                <a:lnTo>
                  <a:pt x="2140916" y="2820430"/>
                </a:lnTo>
                <a:lnTo>
                  <a:pt x="2151490" y="2776767"/>
                </a:lnTo>
                <a:lnTo>
                  <a:pt x="2161584" y="2732982"/>
                </a:lnTo>
                <a:lnTo>
                  <a:pt x="2171198" y="2689079"/>
                </a:lnTo>
                <a:lnTo>
                  <a:pt x="2180331" y="2645063"/>
                </a:lnTo>
                <a:lnTo>
                  <a:pt x="2188980" y="2600937"/>
                </a:lnTo>
                <a:lnTo>
                  <a:pt x="2197145" y="2556706"/>
                </a:lnTo>
                <a:lnTo>
                  <a:pt x="2204823" y="2512373"/>
                </a:lnTo>
                <a:lnTo>
                  <a:pt x="2212015" y="2467943"/>
                </a:lnTo>
                <a:lnTo>
                  <a:pt x="2218717" y="2423421"/>
                </a:lnTo>
                <a:lnTo>
                  <a:pt x="2224930" y="2378810"/>
                </a:lnTo>
                <a:lnTo>
                  <a:pt x="2230651" y="2334114"/>
                </a:lnTo>
                <a:lnTo>
                  <a:pt x="2235878" y="2289338"/>
                </a:lnTo>
                <a:lnTo>
                  <a:pt x="2240612" y="2244486"/>
                </a:lnTo>
                <a:lnTo>
                  <a:pt x="2244849" y="2199562"/>
                </a:lnTo>
                <a:lnTo>
                  <a:pt x="2248590" y="2154570"/>
                </a:lnTo>
                <a:lnTo>
                  <a:pt x="2251831" y="2109515"/>
                </a:lnTo>
                <a:lnTo>
                  <a:pt x="2254573" y="2064400"/>
                </a:lnTo>
                <a:lnTo>
                  <a:pt x="2256813" y="2019229"/>
                </a:lnTo>
                <a:lnTo>
                  <a:pt x="2258551" y="1974008"/>
                </a:lnTo>
                <a:lnTo>
                  <a:pt x="2259784" y="1928740"/>
                </a:lnTo>
                <a:lnTo>
                  <a:pt x="2260511" y="1883429"/>
                </a:lnTo>
                <a:lnTo>
                  <a:pt x="2260732" y="1838079"/>
                </a:lnTo>
                <a:lnTo>
                  <a:pt x="2260444" y="1792695"/>
                </a:lnTo>
                <a:lnTo>
                  <a:pt x="2259646" y="1747281"/>
                </a:lnTo>
                <a:lnTo>
                  <a:pt x="2258336" y="1701841"/>
                </a:lnTo>
                <a:lnTo>
                  <a:pt x="2256514" y="1656378"/>
                </a:lnTo>
                <a:lnTo>
                  <a:pt x="2254178" y="1610898"/>
                </a:lnTo>
                <a:lnTo>
                  <a:pt x="2251326" y="1565405"/>
                </a:lnTo>
                <a:lnTo>
                  <a:pt x="2247957" y="1519902"/>
                </a:lnTo>
                <a:lnTo>
                  <a:pt x="2244070" y="1474394"/>
                </a:lnTo>
                <a:lnTo>
                  <a:pt x="2239664" y="1428885"/>
                </a:lnTo>
                <a:lnTo>
                  <a:pt x="2234736" y="1383379"/>
                </a:lnTo>
                <a:lnTo>
                  <a:pt x="2229285" y="1337881"/>
                </a:lnTo>
                <a:lnTo>
                  <a:pt x="2223310" y="1292394"/>
                </a:lnTo>
                <a:lnTo>
                  <a:pt x="2216810" y="1246923"/>
                </a:lnTo>
                <a:lnTo>
                  <a:pt x="2209784" y="1201471"/>
                </a:lnTo>
                <a:lnTo>
                  <a:pt x="2202229" y="1156044"/>
                </a:lnTo>
                <a:lnTo>
                  <a:pt x="2194144" y="1110645"/>
                </a:lnTo>
                <a:lnTo>
                  <a:pt x="2185528" y="1065278"/>
                </a:lnTo>
                <a:lnTo>
                  <a:pt x="2176380" y="1019948"/>
                </a:lnTo>
                <a:lnTo>
                  <a:pt x="2166698" y="974658"/>
                </a:lnTo>
                <a:lnTo>
                  <a:pt x="2156481" y="929414"/>
                </a:lnTo>
                <a:lnTo>
                  <a:pt x="2145727" y="884218"/>
                </a:lnTo>
                <a:lnTo>
                  <a:pt x="2134435" y="839076"/>
                </a:lnTo>
                <a:lnTo>
                  <a:pt x="2122604" y="793992"/>
                </a:lnTo>
                <a:lnTo>
                  <a:pt x="2110231" y="748969"/>
                </a:lnTo>
                <a:lnTo>
                  <a:pt x="2097317" y="704011"/>
                </a:lnTo>
                <a:lnTo>
                  <a:pt x="2083858" y="659124"/>
                </a:lnTo>
                <a:lnTo>
                  <a:pt x="2069855" y="614311"/>
                </a:lnTo>
                <a:lnTo>
                  <a:pt x="2055305" y="569576"/>
                </a:lnTo>
                <a:lnTo>
                  <a:pt x="2040207" y="524923"/>
                </a:lnTo>
                <a:lnTo>
                  <a:pt x="2024560" y="480358"/>
                </a:lnTo>
                <a:lnTo>
                  <a:pt x="2008362" y="435883"/>
                </a:lnTo>
                <a:lnTo>
                  <a:pt x="1991611" y="391503"/>
                </a:lnTo>
                <a:lnTo>
                  <a:pt x="1974308" y="347222"/>
                </a:lnTo>
                <a:lnTo>
                  <a:pt x="1956449" y="303045"/>
                </a:lnTo>
                <a:lnTo>
                  <a:pt x="1938034" y="258975"/>
                </a:lnTo>
                <a:lnTo>
                  <a:pt x="1919061" y="215017"/>
                </a:lnTo>
                <a:lnTo>
                  <a:pt x="1899528" y="171175"/>
                </a:lnTo>
                <a:lnTo>
                  <a:pt x="1879436" y="127453"/>
                </a:lnTo>
                <a:lnTo>
                  <a:pt x="1858781" y="83855"/>
                </a:lnTo>
                <a:lnTo>
                  <a:pt x="1837563" y="40386"/>
                </a:lnTo>
                <a:lnTo>
                  <a:pt x="1822364" y="10096"/>
                </a:lnTo>
                <a:lnTo>
                  <a:pt x="1817242" y="0"/>
                </a:lnTo>
              </a:path>
            </a:pathLst>
          </a:custGeom>
          <a:ln w="6095">
            <a:solidFill>
              <a:srgbClr val="477A78"/>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6129528" y="3790188"/>
            <a:ext cx="172212" cy="173735"/>
          </a:xfrm>
          <a:prstGeom prst="rect">
            <a:avLst/>
          </a:prstGeom>
          <a:blipFill>
            <a:blip r:embed="rId8"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7399019" y="5093208"/>
            <a:ext cx="567055" cy="567055"/>
          </a:xfrm>
          <a:custGeom>
            <a:avLst/>
            <a:gdLst/>
            <a:ahLst/>
            <a:cxnLst/>
            <a:rect l="l" t="t" r="r" b="b"/>
            <a:pathLst>
              <a:path w="567054" h="567054">
                <a:moveTo>
                  <a:pt x="283463" y="0"/>
                </a:moveTo>
                <a:lnTo>
                  <a:pt x="237475" y="3709"/>
                </a:lnTo>
                <a:lnTo>
                  <a:pt x="193852" y="14447"/>
                </a:lnTo>
                <a:lnTo>
                  <a:pt x="153179" y="31632"/>
                </a:lnTo>
                <a:lnTo>
                  <a:pt x="116037" y="54681"/>
                </a:lnTo>
                <a:lnTo>
                  <a:pt x="83010" y="83010"/>
                </a:lnTo>
                <a:lnTo>
                  <a:pt x="54681" y="116037"/>
                </a:lnTo>
                <a:lnTo>
                  <a:pt x="31632" y="153179"/>
                </a:lnTo>
                <a:lnTo>
                  <a:pt x="14447" y="193852"/>
                </a:lnTo>
                <a:lnTo>
                  <a:pt x="3709" y="237475"/>
                </a:lnTo>
                <a:lnTo>
                  <a:pt x="0" y="283464"/>
                </a:lnTo>
                <a:lnTo>
                  <a:pt x="3709" y="329443"/>
                </a:lnTo>
                <a:lnTo>
                  <a:pt x="14447" y="373060"/>
                </a:lnTo>
                <a:lnTo>
                  <a:pt x="31632" y="413732"/>
                </a:lnTo>
                <a:lnTo>
                  <a:pt x="54681" y="450874"/>
                </a:lnTo>
                <a:lnTo>
                  <a:pt x="83010" y="483903"/>
                </a:lnTo>
                <a:lnTo>
                  <a:pt x="116037" y="512235"/>
                </a:lnTo>
                <a:lnTo>
                  <a:pt x="153179" y="535288"/>
                </a:lnTo>
                <a:lnTo>
                  <a:pt x="193852" y="552476"/>
                </a:lnTo>
                <a:lnTo>
                  <a:pt x="237475" y="563217"/>
                </a:lnTo>
                <a:lnTo>
                  <a:pt x="283463" y="566928"/>
                </a:lnTo>
                <a:lnTo>
                  <a:pt x="329452" y="563217"/>
                </a:lnTo>
                <a:lnTo>
                  <a:pt x="373075" y="552476"/>
                </a:lnTo>
                <a:lnTo>
                  <a:pt x="413748" y="535288"/>
                </a:lnTo>
                <a:lnTo>
                  <a:pt x="450890" y="512235"/>
                </a:lnTo>
                <a:lnTo>
                  <a:pt x="483917" y="483903"/>
                </a:lnTo>
                <a:lnTo>
                  <a:pt x="512246" y="450874"/>
                </a:lnTo>
                <a:lnTo>
                  <a:pt x="535295" y="413732"/>
                </a:lnTo>
                <a:lnTo>
                  <a:pt x="552480" y="373060"/>
                </a:lnTo>
                <a:lnTo>
                  <a:pt x="563218" y="329443"/>
                </a:lnTo>
                <a:lnTo>
                  <a:pt x="566927" y="283464"/>
                </a:lnTo>
                <a:lnTo>
                  <a:pt x="563218" y="237475"/>
                </a:lnTo>
                <a:lnTo>
                  <a:pt x="552480" y="193852"/>
                </a:lnTo>
                <a:lnTo>
                  <a:pt x="535295" y="153179"/>
                </a:lnTo>
                <a:lnTo>
                  <a:pt x="512246" y="116037"/>
                </a:lnTo>
                <a:lnTo>
                  <a:pt x="483917" y="83010"/>
                </a:lnTo>
                <a:lnTo>
                  <a:pt x="450890" y="54681"/>
                </a:lnTo>
                <a:lnTo>
                  <a:pt x="413748" y="31632"/>
                </a:lnTo>
                <a:lnTo>
                  <a:pt x="373075" y="14447"/>
                </a:lnTo>
                <a:lnTo>
                  <a:pt x="329452" y="3709"/>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txBox="1"/>
          <p:nvPr/>
        </p:nvSpPr>
        <p:spPr>
          <a:xfrm>
            <a:off x="7608189" y="5223460"/>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5</a:t>
            </a:r>
            <a:endParaRPr sz="1800" dirty="0">
              <a:latin typeface="Arial" panose="020B0604020202020204" pitchFamily="34" charset="0"/>
              <a:cs typeface="Arial" panose="020B0604020202020204" pitchFamily="34" charset="0"/>
            </a:endParaRPr>
          </a:p>
        </p:txBody>
      </p:sp>
      <p:sp>
        <p:nvSpPr>
          <p:cNvPr id="25" name="object 25"/>
          <p:cNvSpPr txBox="1"/>
          <p:nvPr/>
        </p:nvSpPr>
        <p:spPr>
          <a:xfrm>
            <a:off x="8130329" y="5089909"/>
            <a:ext cx="3895344" cy="628377"/>
          </a:xfrm>
          <a:prstGeom prst="rect">
            <a:avLst/>
          </a:prstGeom>
        </p:spPr>
        <p:txBody>
          <a:bodyPr vert="horz" wrap="square" lIns="0" tIns="12700" rIns="0" bIns="0" rtlCol="0">
            <a:spAutoFit/>
          </a:bodyPr>
          <a:lstStyle/>
          <a:p>
            <a:pPr marL="12700">
              <a:lnSpc>
                <a:spcPct val="100000"/>
              </a:lnSpc>
              <a:spcBef>
                <a:spcPts val="100"/>
              </a:spcBef>
            </a:pPr>
            <a:r>
              <a:rPr lang="sr-Latn-ME" sz="2000" spc="-25" dirty="0">
                <a:latin typeface="Arial" panose="020B0604020202020204" pitchFamily="34" charset="0"/>
                <a:cs typeface="Arial" panose="020B0604020202020204" pitchFamily="34" charset="0"/>
              </a:rPr>
              <a:t>Registar podsticajnih mjera </a:t>
            </a:r>
            <a:r>
              <a:rPr lang="en-US" sz="2000" spc="-25" dirty="0">
                <a:latin typeface="Arial" panose="020B0604020202020204" pitchFamily="34" charset="0"/>
                <a:cs typeface="Arial" panose="020B0604020202020204" pitchFamily="34" charset="0"/>
              </a:rPr>
              <a:t> -  </a:t>
            </a:r>
            <a:r>
              <a:rPr lang="sr-Latn-ME" sz="2000" spc="-25" dirty="0">
                <a:latin typeface="Arial" panose="020B0604020202020204" pitchFamily="34" charset="0"/>
                <a:cs typeface="Arial" panose="020B0604020202020204" pitchFamily="34" charset="0"/>
              </a:rPr>
              <a:t>S</a:t>
            </a:r>
            <a:r>
              <a:rPr lang="en-US" sz="2000" spc="-25" dirty="0">
                <a:latin typeface="Arial" panose="020B0604020202020204" pitchFamily="34" charset="0"/>
                <a:cs typeface="Arial" panose="020B0604020202020204" pitchFamily="34" charset="0"/>
              </a:rPr>
              <a:t>vrha i </a:t>
            </a:r>
            <a:r>
              <a:rPr lang="sr-Latn-ME" sz="2000" spc="-25" dirty="0">
                <a:latin typeface="Arial" panose="020B0604020202020204" pitchFamily="34" charset="0"/>
                <a:cs typeface="Arial" panose="020B0604020202020204" pitchFamily="34" charset="0"/>
              </a:rPr>
              <a:t>značaj</a:t>
            </a:r>
            <a:endParaRPr sz="2000" dirty="0">
              <a:latin typeface="Arial" panose="020B0604020202020204" pitchFamily="34" charset="0"/>
              <a:cs typeface="Arial" panose="020B0604020202020204" pitchFamily="34" charset="0"/>
            </a:endParaRPr>
          </a:p>
        </p:txBody>
      </p:sp>
      <p:sp>
        <p:nvSpPr>
          <p:cNvPr id="27" name="object 27"/>
          <p:cNvSpPr/>
          <p:nvPr/>
        </p:nvSpPr>
        <p:spPr>
          <a:xfrm>
            <a:off x="7403592" y="6044185"/>
            <a:ext cx="567055" cy="567055"/>
          </a:xfrm>
          <a:custGeom>
            <a:avLst/>
            <a:gdLst/>
            <a:ahLst/>
            <a:cxnLst/>
            <a:rect l="l" t="t" r="r" b="b"/>
            <a:pathLst>
              <a:path w="567054" h="567054">
                <a:moveTo>
                  <a:pt x="283463" y="0"/>
                </a:moveTo>
                <a:lnTo>
                  <a:pt x="237475" y="3710"/>
                </a:lnTo>
                <a:lnTo>
                  <a:pt x="193852" y="14451"/>
                </a:lnTo>
                <a:lnTo>
                  <a:pt x="153179" y="31639"/>
                </a:lnTo>
                <a:lnTo>
                  <a:pt x="116037" y="54692"/>
                </a:lnTo>
                <a:lnTo>
                  <a:pt x="83010" y="83024"/>
                </a:lnTo>
                <a:lnTo>
                  <a:pt x="54681" y="116053"/>
                </a:lnTo>
                <a:lnTo>
                  <a:pt x="31632" y="153195"/>
                </a:lnTo>
                <a:lnTo>
                  <a:pt x="14447" y="193867"/>
                </a:lnTo>
                <a:lnTo>
                  <a:pt x="3709" y="237484"/>
                </a:lnTo>
                <a:lnTo>
                  <a:pt x="0" y="283464"/>
                </a:lnTo>
                <a:lnTo>
                  <a:pt x="3709" y="329443"/>
                </a:lnTo>
                <a:lnTo>
                  <a:pt x="14447" y="373060"/>
                </a:lnTo>
                <a:lnTo>
                  <a:pt x="31632" y="413732"/>
                </a:lnTo>
                <a:lnTo>
                  <a:pt x="54681" y="450874"/>
                </a:lnTo>
                <a:lnTo>
                  <a:pt x="83010" y="483903"/>
                </a:lnTo>
                <a:lnTo>
                  <a:pt x="116037" y="512235"/>
                </a:lnTo>
                <a:lnTo>
                  <a:pt x="153179" y="535288"/>
                </a:lnTo>
                <a:lnTo>
                  <a:pt x="193852" y="552476"/>
                </a:lnTo>
                <a:lnTo>
                  <a:pt x="237475" y="563217"/>
                </a:lnTo>
                <a:lnTo>
                  <a:pt x="283463" y="566928"/>
                </a:lnTo>
                <a:lnTo>
                  <a:pt x="329452" y="563217"/>
                </a:lnTo>
                <a:lnTo>
                  <a:pt x="373075" y="552476"/>
                </a:lnTo>
                <a:lnTo>
                  <a:pt x="413748" y="535288"/>
                </a:lnTo>
                <a:lnTo>
                  <a:pt x="450890" y="512235"/>
                </a:lnTo>
                <a:lnTo>
                  <a:pt x="483917" y="483903"/>
                </a:lnTo>
                <a:lnTo>
                  <a:pt x="512246" y="450874"/>
                </a:lnTo>
                <a:lnTo>
                  <a:pt x="535295" y="413732"/>
                </a:lnTo>
                <a:lnTo>
                  <a:pt x="552480" y="373060"/>
                </a:lnTo>
                <a:lnTo>
                  <a:pt x="563218" y="329443"/>
                </a:lnTo>
                <a:lnTo>
                  <a:pt x="566927" y="283464"/>
                </a:lnTo>
                <a:lnTo>
                  <a:pt x="563218" y="237484"/>
                </a:lnTo>
                <a:lnTo>
                  <a:pt x="552480" y="193867"/>
                </a:lnTo>
                <a:lnTo>
                  <a:pt x="535295" y="153195"/>
                </a:lnTo>
                <a:lnTo>
                  <a:pt x="512246" y="116053"/>
                </a:lnTo>
                <a:lnTo>
                  <a:pt x="483917" y="83024"/>
                </a:lnTo>
                <a:lnTo>
                  <a:pt x="450890" y="54692"/>
                </a:lnTo>
                <a:lnTo>
                  <a:pt x="413748" y="31639"/>
                </a:lnTo>
                <a:lnTo>
                  <a:pt x="373075" y="14451"/>
                </a:lnTo>
                <a:lnTo>
                  <a:pt x="329452" y="3710"/>
                </a:lnTo>
                <a:lnTo>
                  <a:pt x="283463" y="0"/>
                </a:lnTo>
                <a:close/>
              </a:path>
            </a:pathLst>
          </a:custGeom>
          <a:solidFill>
            <a:srgbClr val="42B99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txBox="1"/>
          <p:nvPr/>
        </p:nvSpPr>
        <p:spPr>
          <a:xfrm>
            <a:off x="7612506" y="6173826"/>
            <a:ext cx="152400" cy="299720"/>
          </a:xfrm>
          <a:prstGeom prst="rect">
            <a:avLst/>
          </a:prstGeom>
        </p:spPr>
        <p:txBody>
          <a:bodyPr vert="horz" wrap="square" lIns="0" tIns="12700" rIns="0" bIns="0" rtlCol="0">
            <a:spAutoFit/>
          </a:bodyPr>
          <a:lstStyle/>
          <a:p>
            <a:pPr marL="12700">
              <a:lnSpc>
                <a:spcPct val="100000"/>
              </a:lnSpc>
              <a:spcBef>
                <a:spcPts val="100"/>
              </a:spcBef>
            </a:pPr>
            <a:r>
              <a:rPr sz="1800" spc="-150" dirty="0">
                <a:solidFill>
                  <a:srgbClr val="FFFFFF"/>
                </a:solidFill>
                <a:latin typeface="Arial" panose="020B0604020202020204" pitchFamily="34" charset="0"/>
                <a:cs typeface="Arial" panose="020B0604020202020204" pitchFamily="34" charset="0"/>
              </a:rPr>
              <a:t>6</a:t>
            </a:r>
            <a:endParaRPr sz="1800" dirty="0">
              <a:latin typeface="Arial" panose="020B0604020202020204" pitchFamily="34" charset="0"/>
              <a:cs typeface="Arial" panose="020B0604020202020204" pitchFamily="34" charset="0"/>
            </a:endParaRPr>
          </a:p>
        </p:txBody>
      </p:sp>
      <p:sp>
        <p:nvSpPr>
          <p:cNvPr id="30" name="object 25">
            <a:extLst>
              <a:ext uri="{FF2B5EF4-FFF2-40B4-BE49-F238E27FC236}">
                <a16:creationId xmlns:a16="http://schemas.microsoft.com/office/drawing/2014/main" id="{74B4F77F-1F1D-497D-9B63-085304DEE5FD}"/>
              </a:ext>
            </a:extLst>
          </p:cNvPr>
          <p:cNvSpPr txBox="1"/>
          <p:nvPr/>
        </p:nvSpPr>
        <p:spPr>
          <a:xfrm>
            <a:off x="8130329" y="6040275"/>
            <a:ext cx="3895344" cy="628377"/>
          </a:xfrm>
          <a:prstGeom prst="rect">
            <a:avLst/>
          </a:prstGeom>
        </p:spPr>
        <p:txBody>
          <a:bodyPr vert="horz" wrap="square" lIns="0" tIns="12700" rIns="0" bIns="0" rtlCol="0">
            <a:spAutoFit/>
          </a:bodyPr>
          <a:lstStyle/>
          <a:p>
            <a:pPr marL="12700">
              <a:lnSpc>
                <a:spcPct val="100000"/>
              </a:lnSpc>
              <a:spcBef>
                <a:spcPts val="100"/>
              </a:spcBef>
            </a:pPr>
            <a:r>
              <a:rPr lang="sr-Latn-ME" sz="2000" spc="-25" dirty="0">
                <a:latin typeface="Arial" panose="020B0604020202020204" pitchFamily="34" charset="0"/>
                <a:cs typeface="Arial" panose="020B0604020202020204" pitchFamily="34" charset="0"/>
              </a:rPr>
              <a:t>Registar podsticajnih mjera </a:t>
            </a:r>
            <a:r>
              <a:rPr lang="en-GB" sz="2000" spc="-25" dirty="0">
                <a:latin typeface="Arial" panose="020B0604020202020204" pitchFamily="34" charset="0"/>
                <a:cs typeface="Arial" panose="020B0604020202020204" pitchFamily="34" charset="0"/>
              </a:rPr>
              <a:t>za investicije</a:t>
            </a:r>
            <a:r>
              <a:rPr lang="sr-Latn-ME" sz="2000" spc="-25" dirty="0">
                <a:latin typeface="Arial" panose="020B0604020202020204" pitchFamily="34" charset="0"/>
                <a:cs typeface="Arial" panose="020B0604020202020204" pitchFamily="34" charset="0"/>
              </a:rPr>
              <a:t> Crnoj Gori </a:t>
            </a:r>
            <a:r>
              <a:rPr lang="en-US" sz="2000" spc="-25" dirty="0">
                <a:latin typeface="Arial" panose="020B0604020202020204" pitchFamily="34" charset="0"/>
                <a:cs typeface="Arial" panose="020B0604020202020204" pitchFamily="34" charset="0"/>
              </a:rPr>
              <a:t>– </a:t>
            </a:r>
            <a:r>
              <a:rPr lang="sr-Latn-ME" sz="2000" spc="-25" dirty="0">
                <a:latin typeface="Arial" panose="020B0604020202020204" pitchFamily="34" charset="0"/>
                <a:cs typeface="Arial" panose="020B0604020202020204" pitchFamily="34" charset="0"/>
              </a:rPr>
              <a:t>Pregled</a:t>
            </a:r>
            <a:endParaRPr sz="2000" dirty="0">
              <a:latin typeface="Arial" panose="020B0604020202020204" pitchFamily="34" charset="0"/>
              <a:cs typeface="Arial" panose="020B0604020202020204" pitchFamily="34" charset="0"/>
            </a:endParaRPr>
          </a:p>
        </p:txBody>
      </p:sp>
      <p:sp>
        <p:nvSpPr>
          <p:cNvPr id="31" name="object 25">
            <a:extLst>
              <a:ext uri="{FF2B5EF4-FFF2-40B4-BE49-F238E27FC236}">
                <a16:creationId xmlns:a16="http://schemas.microsoft.com/office/drawing/2014/main" id="{AE0E521F-C7AA-4C98-A464-1D3F15076E85}"/>
              </a:ext>
            </a:extLst>
          </p:cNvPr>
          <p:cNvSpPr txBox="1"/>
          <p:nvPr/>
        </p:nvSpPr>
        <p:spPr>
          <a:xfrm>
            <a:off x="8130329" y="3402876"/>
            <a:ext cx="3895344" cy="628377"/>
          </a:xfrm>
          <a:prstGeom prst="rect">
            <a:avLst/>
          </a:prstGeom>
        </p:spPr>
        <p:txBody>
          <a:bodyPr vert="horz" wrap="square" lIns="0" tIns="12700" rIns="0" bIns="0" rtlCol="0">
            <a:spAutoFit/>
          </a:bodyPr>
          <a:lstStyle/>
          <a:p>
            <a:pPr marL="12700">
              <a:lnSpc>
                <a:spcPct val="100000"/>
              </a:lnSpc>
              <a:spcBef>
                <a:spcPts val="100"/>
              </a:spcBef>
            </a:pPr>
            <a:r>
              <a:rPr lang="sr-Latn-ME" sz="2000" dirty="0">
                <a:latin typeface="Arial" panose="020B0604020202020204" pitchFamily="34" charset="0"/>
                <a:cs typeface="Arial" panose="020B0604020202020204" pitchFamily="34" charset="0"/>
              </a:rPr>
              <a:t>Investiciona oblast CRM 2021-2024 - ciljevi</a:t>
            </a:r>
            <a:endParaRPr sz="2000" dirty="0">
              <a:latin typeface="Arial" panose="020B0604020202020204" pitchFamily="34" charset="0"/>
              <a:cs typeface="Arial" panose="020B0604020202020204" pitchFamily="34" charset="0"/>
            </a:endParaRPr>
          </a:p>
        </p:txBody>
      </p:sp>
      <p:sp>
        <p:nvSpPr>
          <p:cNvPr id="32" name="object 25">
            <a:extLst>
              <a:ext uri="{FF2B5EF4-FFF2-40B4-BE49-F238E27FC236}">
                <a16:creationId xmlns:a16="http://schemas.microsoft.com/office/drawing/2014/main" id="{F02E1AAB-51DB-4236-8222-59E727736F22}"/>
              </a:ext>
            </a:extLst>
          </p:cNvPr>
          <p:cNvSpPr txBox="1"/>
          <p:nvPr/>
        </p:nvSpPr>
        <p:spPr>
          <a:xfrm>
            <a:off x="8130329" y="2445803"/>
            <a:ext cx="3895344" cy="320601"/>
          </a:xfrm>
          <a:prstGeom prst="rect">
            <a:avLst/>
          </a:prstGeom>
        </p:spPr>
        <p:txBody>
          <a:bodyPr vert="horz" wrap="square" lIns="0" tIns="12700" rIns="0" bIns="0" rtlCol="0">
            <a:spAutoFit/>
          </a:bodyPr>
          <a:lstStyle/>
          <a:p>
            <a:pPr marL="12700">
              <a:lnSpc>
                <a:spcPct val="100000"/>
              </a:lnSpc>
              <a:spcBef>
                <a:spcPts val="100"/>
              </a:spcBef>
            </a:pPr>
            <a:r>
              <a:rPr lang="sr-Latn-ME" sz="2000" spc="-25" dirty="0">
                <a:latin typeface="Arial" panose="020B0604020202020204" pitchFamily="34" charset="0"/>
                <a:cs typeface="Arial" panose="020B0604020202020204" pitchFamily="34" charset="0"/>
              </a:rPr>
              <a:t>CRM 2021-2024 </a:t>
            </a:r>
            <a:r>
              <a:rPr lang="en-US" sz="2000" spc="-25" dirty="0">
                <a:latin typeface="Arial" panose="020B0604020202020204" pitchFamily="34" charset="0"/>
                <a:cs typeface="Arial" panose="020B0604020202020204" pitchFamily="34" charset="0"/>
              </a:rPr>
              <a:t>– </a:t>
            </a:r>
            <a:r>
              <a:rPr lang="sr-Latn-ME" sz="2000" spc="-25" dirty="0">
                <a:latin typeface="Arial" panose="020B0604020202020204" pitchFamily="34" charset="0"/>
                <a:cs typeface="Arial" panose="020B0604020202020204" pitchFamily="34" charset="0"/>
              </a:rPr>
              <a:t> opšti ciljevi</a:t>
            </a:r>
            <a:endParaRPr sz="2000" dirty="0">
              <a:latin typeface="Arial" panose="020B0604020202020204" pitchFamily="34" charset="0"/>
              <a:cs typeface="Arial" panose="020B0604020202020204" pitchFamily="34" charset="0"/>
            </a:endParaRPr>
          </a:p>
        </p:txBody>
      </p:sp>
      <p:sp>
        <p:nvSpPr>
          <p:cNvPr id="33" name="object 25">
            <a:extLst>
              <a:ext uri="{FF2B5EF4-FFF2-40B4-BE49-F238E27FC236}">
                <a16:creationId xmlns:a16="http://schemas.microsoft.com/office/drawing/2014/main" id="{AC0A3787-6E97-4AE6-8CCF-B6A2480FDE62}"/>
              </a:ext>
            </a:extLst>
          </p:cNvPr>
          <p:cNvSpPr txBox="1"/>
          <p:nvPr/>
        </p:nvSpPr>
        <p:spPr>
          <a:xfrm>
            <a:off x="8130329" y="1495780"/>
            <a:ext cx="3895344" cy="320601"/>
          </a:xfrm>
          <a:prstGeom prst="rect">
            <a:avLst/>
          </a:prstGeom>
        </p:spPr>
        <p:txBody>
          <a:bodyPr vert="horz" wrap="square" lIns="0" tIns="12700" rIns="0" bIns="0" rtlCol="0">
            <a:spAutoFit/>
          </a:bodyPr>
          <a:lstStyle/>
          <a:p>
            <a:pPr marL="12700">
              <a:lnSpc>
                <a:spcPct val="100000"/>
              </a:lnSpc>
              <a:spcBef>
                <a:spcPts val="100"/>
              </a:spcBef>
            </a:pPr>
            <a:r>
              <a:rPr lang="sr-Latn-ME" sz="2000" spc="-25" dirty="0">
                <a:latin typeface="Arial" panose="020B0604020202020204" pitchFamily="34" charset="0"/>
                <a:cs typeface="Arial" panose="020B0604020202020204" pitchFamily="34" charset="0"/>
              </a:rPr>
              <a:t>CRM 2021-2024 - U</a:t>
            </a:r>
            <a:r>
              <a:rPr lang="en-US" sz="2000" spc="-25" dirty="0">
                <a:latin typeface="Arial" panose="020B0604020202020204" pitchFamily="34" charset="0"/>
                <a:cs typeface="Arial" panose="020B0604020202020204" pitchFamily="34" charset="0"/>
              </a:rPr>
              <a:t>vod</a:t>
            </a:r>
            <a:endParaRPr sz="2000" dirty="0">
              <a:latin typeface="Arial" panose="020B0604020202020204" pitchFamily="34" charset="0"/>
              <a:cs typeface="Arial" panose="020B0604020202020204" pitchFamily="34" charset="0"/>
            </a:endParaRPr>
          </a:p>
        </p:txBody>
      </p:sp>
      <p:sp>
        <p:nvSpPr>
          <p:cNvPr id="34" name="object 25">
            <a:extLst>
              <a:ext uri="{FF2B5EF4-FFF2-40B4-BE49-F238E27FC236}">
                <a16:creationId xmlns:a16="http://schemas.microsoft.com/office/drawing/2014/main" id="{F95BD155-D00E-41FD-BAFA-6E23C0A0E7C5}"/>
              </a:ext>
            </a:extLst>
          </p:cNvPr>
          <p:cNvSpPr txBox="1"/>
          <p:nvPr/>
        </p:nvSpPr>
        <p:spPr>
          <a:xfrm>
            <a:off x="8130329" y="4321847"/>
            <a:ext cx="3895344" cy="628377"/>
          </a:xfrm>
          <a:prstGeom prst="rect">
            <a:avLst/>
          </a:prstGeom>
        </p:spPr>
        <p:txBody>
          <a:bodyPr vert="horz" wrap="square" lIns="0" tIns="12700" rIns="0" bIns="0" rtlCol="0">
            <a:spAutoFit/>
          </a:bodyPr>
          <a:lstStyle/>
          <a:p>
            <a:pPr marL="12700">
              <a:lnSpc>
                <a:spcPct val="100000"/>
              </a:lnSpc>
              <a:spcBef>
                <a:spcPts val="100"/>
              </a:spcBef>
            </a:pPr>
            <a:r>
              <a:rPr lang="sr-Latn-ME" sz="2000" spc="-25" dirty="0">
                <a:latin typeface="Arial" panose="020B0604020202020204" pitchFamily="34" charset="0"/>
                <a:cs typeface="Arial" panose="020B0604020202020204" pitchFamily="34" charset="0"/>
              </a:rPr>
              <a:t>Ekonomski benefiti regionalne ekonomske integracije</a:t>
            </a:r>
            <a:endParaRPr sz="20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4D72-EC49-419C-BF76-A2B126B751C9}"/>
              </a:ext>
            </a:extLst>
          </p:cNvPr>
          <p:cNvSpPr>
            <a:spLocks noGrp="1"/>
          </p:cNvSpPr>
          <p:nvPr>
            <p:ph type="title"/>
          </p:nvPr>
        </p:nvSpPr>
        <p:spPr>
          <a:xfrm>
            <a:off x="1828800" y="381000"/>
            <a:ext cx="9335388" cy="369333"/>
          </a:xfrm>
        </p:spPr>
        <p:txBody>
          <a:bodyPr/>
          <a:lstStyle/>
          <a:p>
            <a:pPr algn="ctr"/>
            <a:r>
              <a:rPr lang="sr-Latn-ME" sz="2400" b="1" spc="-5" dirty="0">
                <a:latin typeface="Arial" panose="020B0604020202020204" pitchFamily="34" charset="0"/>
                <a:cs typeface="Arial" panose="020B0604020202020204" pitchFamily="34" charset="0"/>
              </a:rPr>
              <a:t>Z</a:t>
            </a:r>
            <a:r>
              <a:rPr lang="en-US" sz="2400" b="1" spc="-5" dirty="0">
                <a:latin typeface="Arial" panose="020B0604020202020204" pitchFamily="34" charset="0"/>
                <a:cs typeface="Arial" panose="020B0604020202020204" pitchFamily="34" charset="0"/>
              </a:rPr>
              <a:t>ajedni</a:t>
            </a:r>
            <a:r>
              <a:rPr lang="sr-Latn-ME" sz="2400" b="1" spc="-5" dirty="0">
                <a:latin typeface="Arial" panose="020B0604020202020204" pitchFamily="34" charset="0"/>
                <a:cs typeface="Arial" panose="020B0604020202020204" pitchFamily="34" charset="0"/>
              </a:rPr>
              <a:t>čko regionalno tržište CRM (2021-2024)</a:t>
            </a:r>
            <a:endParaRPr lang="en-US" sz="2400" b="1" dirty="0"/>
          </a:p>
        </p:txBody>
      </p:sp>
      <p:sp>
        <p:nvSpPr>
          <p:cNvPr id="3" name="Text Placeholder 2">
            <a:extLst>
              <a:ext uri="{FF2B5EF4-FFF2-40B4-BE49-F238E27FC236}">
                <a16:creationId xmlns:a16="http://schemas.microsoft.com/office/drawing/2014/main" id="{2D59D3A1-28DA-4AA9-8765-84DD462D6E20}"/>
              </a:ext>
            </a:extLst>
          </p:cNvPr>
          <p:cNvSpPr>
            <a:spLocks noGrp="1"/>
          </p:cNvSpPr>
          <p:nvPr>
            <p:ph type="body" idx="1"/>
          </p:nvPr>
        </p:nvSpPr>
        <p:spPr>
          <a:xfrm>
            <a:off x="533400" y="1295400"/>
            <a:ext cx="10630788" cy="4247317"/>
          </a:xfrm>
        </p:spPr>
        <p:txBody>
          <a:bodyPr/>
          <a:lstStyle/>
          <a:p>
            <a:pPr marL="285750" indent="-285750" algn="just">
              <a:buFont typeface="Arial" panose="020B0604020202020204" pitchFamily="34" charset="0"/>
              <a:buChar char="•"/>
            </a:pPr>
            <a:r>
              <a:rPr lang="en-US" sz="2000" dirty="0"/>
              <a:t>Ekonomije </a:t>
            </a:r>
            <a:r>
              <a:rPr lang="sr-Latn-ME" sz="2000" dirty="0"/>
              <a:t>z</a:t>
            </a:r>
            <a:r>
              <a:rPr lang="en-US" sz="2000" dirty="0"/>
              <a:t>apadnog Balkana su se obavezale da će sarađivati na unapređenju ekonomske saradnje i regionalne integracije kroz usvajanje </a:t>
            </a:r>
            <a:r>
              <a:rPr lang="sr-Latn-ME" sz="2000" dirty="0"/>
              <a:t>Z</a:t>
            </a:r>
            <a:r>
              <a:rPr lang="en-US" sz="2000" dirty="0"/>
              <a:t>ajedničko</a:t>
            </a:r>
            <a:r>
              <a:rPr lang="sr-Latn-ME" sz="2000" dirty="0"/>
              <a:t>g</a:t>
            </a:r>
            <a:r>
              <a:rPr lang="en-US" sz="2000" dirty="0"/>
              <a:t> regionalno</a:t>
            </a:r>
            <a:r>
              <a:rPr lang="sr-Latn-ME" sz="2000" dirty="0"/>
              <a:t>g</a:t>
            </a:r>
            <a:r>
              <a:rPr lang="en-US" sz="2000" dirty="0"/>
              <a:t> tržišt</a:t>
            </a:r>
            <a:r>
              <a:rPr lang="sr-Latn-ME" sz="2000" dirty="0"/>
              <a:t>a</a:t>
            </a:r>
            <a:r>
              <a:rPr lang="en-US" sz="2000" dirty="0"/>
              <a:t> (u daljem tekstu „CRM 2021-2024) na Samitu premijera </a:t>
            </a:r>
            <a:r>
              <a:rPr lang="sr-Latn-ME" sz="2000" dirty="0"/>
              <a:t>z</a:t>
            </a:r>
            <a:r>
              <a:rPr lang="en-US" sz="2000" dirty="0"/>
              <a:t>apadnog Balkana održanom 10. novembra 2020</a:t>
            </a:r>
            <a:r>
              <a:rPr lang="sr-Latn-ME" sz="2000" dirty="0"/>
              <a:t>.</a:t>
            </a:r>
            <a:r>
              <a:rPr lang="en-US" sz="2000" dirty="0"/>
              <a:t> godine u Sofiji, kako bi prioritetne ciljeve regionalne saradnje pretvorile u djelotvorne reforme</a:t>
            </a:r>
            <a:r>
              <a:rPr lang="sr-Latn-ME" sz="2000" dirty="0"/>
              <a:t>.</a:t>
            </a:r>
            <a:endParaRPr lang="en-US" sz="2000" dirty="0"/>
          </a:p>
          <a:p>
            <a:pPr algn="just"/>
            <a:r>
              <a:rPr lang="sr-Latn-BA" sz="2000" dirty="0"/>
              <a:t> </a:t>
            </a:r>
            <a:endParaRPr lang="en-US" sz="2000" dirty="0"/>
          </a:p>
          <a:p>
            <a:pPr marL="285750" indent="-285750" algn="just">
              <a:buFont typeface="Arial" panose="020B0604020202020204" pitchFamily="34" charset="0"/>
              <a:buChar char="•"/>
            </a:pPr>
            <a:r>
              <a:rPr lang="sr-Latn-ME" sz="2000" dirty="0"/>
              <a:t>Z</a:t>
            </a:r>
            <a:r>
              <a:rPr lang="en-US" sz="2000" dirty="0"/>
              <a:t>ajedničko regionalno tržište ZB6  CRM (2021-2024) nastavlja se na rezultatima Višegodišnjeg </a:t>
            </a:r>
            <a:r>
              <a:rPr lang="sr-Latn-ME" sz="2000" dirty="0"/>
              <a:t>a</a:t>
            </a:r>
            <a:r>
              <a:rPr lang="en-US" sz="2000" dirty="0"/>
              <a:t>kcionog plana za regionalni ekonomski prostor (MAP REA 2017-2020) i ima za cilj da poveže ekonomije zapadnog Balkana kroz slobodno kretanje ljudi, robe, usluga i kapitala i time podstakne stvaranje regionalnih digitalnih, industrijskih, investicionih i inovacionih veza. </a:t>
            </a:r>
          </a:p>
          <a:p>
            <a:pPr algn="just"/>
            <a:r>
              <a:rPr lang="sr-Latn-ME" sz="2000" dirty="0"/>
              <a:t> </a:t>
            </a:r>
            <a:endParaRPr lang="en-US" sz="2000" dirty="0"/>
          </a:p>
          <a:p>
            <a:pPr marL="285750" indent="-285750" algn="just">
              <a:buFont typeface="Arial" panose="020B0604020202020204" pitchFamily="34" charset="0"/>
              <a:buChar char="•"/>
            </a:pPr>
            <a:r>
              <a:rPr lang="sr-Latn-ME" sz="2000" dirty="0"/>
              <a:t>C</a:t>
            </a:r>
            <a:r>
              <a:rPr lang="en-US" sz="2000" dirty="0"/>
              <a:t>ilj je stvaranje regionalnog tržišta zasnovanog na pravilima i procedurama EU i približavanje Zapadnog Balkana jedinstvenom evropskom tržištu.</a:t>
            </a:r>
          </a:p>
          <a:p>
            <a:pPr algn="just"/>
            <a:endParaRPr lang="en-US" dirty="0"/>
          </a:p>
          <a:p>
            <a:endParaRPr lang="en-US" dirty="0"/>
          </a:p>
        </p:txBody>
      </p:sp>
    </p:spTree>
    <p:extLst>
      <p:ext uri="{BB962C8B-B14F-4D97-AF65-F5344CB8AC3E}">
        <p14:creationId xmlns:p14="http://schemas.microsoft.com/office/powerpoint/2010/main" val="425215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3FAC-A155-4674-8DB3-B707A47A5F89}"/>
              </a:ext>
            </a:extLst>
          </p:cNvPr>
          <p:cNvSpPr>
            <a:spLocks noGrp="1"/>
          </p:cNvSpPr>
          <p:nvPr>
            <p:ph type="title"/>
          </p:nvPr>
        </p:nvSpPr>
        <p:spPr>
          <a:xfrm>
            <a:off x="1752600" y="457199"/>
            <a:ext cx="9411588" cy="861774"/>
          </a:xfrm>
        </p:spPr>
        <p:txBody>
          <a:bodyPr/>
          <a:lstStyle/>
          <a:p>
            <a:pPr algn="ctr"/>
            <a:r>
              <a:rPr lang="en-US" sz="2400" b="1" dirty="0">
                <a:latin typeface="Arial" panose="020B0604020202020204" pitchFamily="34" charset="0"/>
                <a:cs typeface="Arial" panose="020B0604020202020204" pitchFamily="34" charset="0"/>
              </a:rPr>
              <a:t>REGIONALNA INVESTICIONA OBLAST – CILJEVI </a:t>
            </a:r>
            <a:br>
              <a:rPr lang="en-US" dirty="0"/>
            </a:br>
            <a:endParaRPr lang="en-US" dirty="0"/>
          </a:p>
        </p:txBody>
      </p:sp>
      <p:sp>
        <p:nvSpPr>
          <p:cNvPr id="3" name="Text Placeholder 2">
            <a:extLst>
              <a:ext uri="{FF2B5EF4-FFF2-40B4-BE49-F238E27FC236}">
                <a16:creationId xmlns:a16="http://schemas.microsoft.com/office/drawing/2014/main" id="{3FEEC47D-CE19-4D91-92F8-940AEBA78F6E}"/>
              </a:ext>
            </a:extLst>
          </p:cNvPr>
          <p:cNvSpPr>
            <a:spLocks noGrp="1"/>
          </p:cNvSpPr>
          <p:nvPr>
            <p:ph type="body" idx="1"/>
          </p:nvPr>
        </p:nvSpPr>
        <p:spPr>
          <a:xfrm>
            <a:off x="304800" y="1143000"/>
            <a:ext cx="11639994" cy="4985980"/>
          </a:xfrm>
        </p:spPr>
        <p:txBody>
          <a:bodyPr/>
          <a:lstStyle/>
          <a:p>
            <a:pPr marL="285750" indent="-285750" algn="just">
              <a:buFont typeface="Arial" panose="020B0604020202020204" pitchFamily="34" charset="0"/>
              <a:buChar char="•"/>
            </a:pPr>
            <a:r>
              <a:rPr lang="en-US" b="1" dirty="0"/>
              <a:t>Stvaranje dinamičnog regionalnog investicionog prostora </a:t>
            </a:r>
            <a:r>
              <a:rPr lang="sr-Latn-ME" b="1" dirty="0"/>
              <a:t>z</a:t>
            </a:r>
            <a:r>
              <a:rPr lang="en-US" b="1" dirty="0"/>
              <a:t>apadnog Balkana, u pogledu rasta </a:t>
            </a:r>
            <a:r>
              <a:rPr lang="sr-Latn-ME" b="1" dirty="0"/>
              <a:t>stranih direktnih investicija (SDI) </a:t>
            </a:r>
            <a:r>
              <a:rPr lang="en-US" b="1" dirty="0"/>
              <a:t>, obnavljanja i izgradnje novih lanaca vrijednosti, uz istovremeno jačanje njihovog učešća u evropskim i globalnim lancima vrijednosti i otvaranje novih radnih mjesta</a:t>
            </a:r>
            <a:r>
              <a:rPr lang="sr-Latn-ME" b="1" dirty="0"/>
              <a:t>.</a:t>
            </a:r>
          </a:p>
          <a:p>
            <a:pPr marL="285750" indent="-285750" algn="just">
              <a:buFont typeface="Arial" panose="020B0604020202020204" pitchFamily="34" charset="0"/>
              <a:buChar char="•"/>
            </a:pPr>
            <a:endParaRPr lang="sr-Latn-ME" b="1" dirty="0"/>
          </a:p>
          <a:p>
            <a:pPr marL="285750" indent="-285750" algn="just">
              <a:buFont typeface="Arial" panose="020B0604020202020204" pitchFamily="34" charset="0"/>
              <a:buChar char="•"/>
            </a:pPr>
            <a:r>
              <a:rPr lang="en-US" b="1" dirty="0"/>
              <a:t>Uklanjanje barijera za regionalne investicione ponude </a:t>
            </a:r>
            <a:r>
              <a:rPr lang="sr-Latn-ME" b="1" dirty="0"/>
              <a:t> </a:t>
            </a:r>
            <a:r>
              <a:rPr lang="sr-Latn-ME" dirty="0"/>
              <a:t>čime se </a:t>
            </a:r>
            <a:r>
              <a:rPr lang="en-US" dirty="0"/>
              <a:t>pruža mogućnost za ekonomije obima, geografsko divetzifikovano poslovanje i sveukupno efikasniju raspodjelu resursa u okviru regionalnog tržišta, čime se podstiže integracija kompanija iz regiona u medjunarodne lance vrijednosti. </a:t>
            </a:r>
            <a:endParaRPr lang="sr-Latn-ME" dirty="0"/>
          </a:p>
          <a:p>
            <a:pPr marL="285750" indent="-285750" algn="just">
              <a:buFont typeface="Arial" panose="020B0604020202020204" pitchFamily="34" charset="0"/>
              <a:buChar char="•"/>
            </a:pPr>
            <a:endParaRPr lang="sr-Latn-ME" dirty="0"/>
          </a:p>
          <a:p>
            <a:pPr marL="285750" indent="-285750" algn="just">
              <a:buFont typeface="Arial" panose="020B0604020202020204" pitchFamily="34" charset="0"/>
              <a:buChar char="•"/>
            </a:pPr>
            <a:r>
              <a:rPr lang="en-US" b="1" dirty="0"/>
              <a:t>Pristup većim i sofisticiranijim regionalnim tržištima </a:t>
            </a:r>
            <a:r>
              <a:rPr lang="en-US" dirty="0"/>
              <a:t>poželjan je za investitore, jer im omogućava da imaju koristi od ekonomije obima i organizuju svoje proizvodne procese u regionu na mnogo efikasniji način. U slučaju investicije čiji je cilj efikasnost, investitori će odlučiti da se lociraju u određenoj ekonomiji samo ako je ta ekonomija dobro integrisana sa susjednim tržištima (npr. funkcionalna prekogranična infrastruktura, pojednostavljene izvozne procedure, zahtjevi za izdavanje dozvola, standardi itd.)</a:t>
            </a:r>
            <a:r>
              <a:rPr lang="sr-Latn-ME" dirty="0"/>
              <a:t>.</a:t>
            </a:r>
          </a:p>
          <a:p>
            <a:pPr algn="just"/>
            <a:endParaRPr lang="sr-Latn-ME" dirty="0"/>
          </a:p>
          <a:p>
            <a:pPr marL="285750" indent="-285750" algn="just">
              <a:buFont typeface="Arial" panose="020B0604020202020204" pitchFamily="34" charset="0"/>
              <a:buChar char="•"/>
            </a:pPr>
            <a:r>
              <a:rPr lang="en-US" b="1" dirty="0"/>
              <a:t>Povećana koherentnost investicionih politika i integrisanih tržišta </a:t>
            </a:r>
            <a:r>
              <a:rPr lang="en-US" dirty="0"/>
              <a:t>omogućava kompanijama da fragmentišu svoje proizvodne procese širom regiona, što smanjuje vrijeme i troškove investiranja i može podstaći razvoj regionalnih lanaca vrijednosti. </a:t>
            </a:r>
          </a:p>
          <a:p>
            <a:endParaRPr lang="en-US" dirty="0"/>
          </a:p>
        </p:txBody>
      </p:sp>
    </p:spTree>
    <p:extLst>
      <p:ext uri="{BB962C8B-B14F-4D97-AF65-F5344CB8AC3E}">
        <p14:creationId xmlns:p14="http://schemas.microsoft.com/office/powerpoint/2010/main" val="20394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9665-BBE3-41E6-A93C-387DFBFEA96B}"/>
              </a:ext>
            </a:extLst>
          </p:cNvPr>
          <p:cNvSpPr>
            <a:spLocks noGrp="1"/>
          </p:cNvSpPr>
          <p:nvPr>
            <p:ph type="title"/>
          </p:nvPr>
        </p:nvSpPr>
        <p:spPr>
          <a:xfrm>
            <a:off x="990600" y="304800"/>
            <a:ext cx="10591800" cy="492443"/>
          </a:xfrm>
        </p:spPr>
        <p:txBody>
          <a:bodyPr/>
          <a:lstStyle/>
          <a:p>
            <a:pPr algn="ctr"/>
            <a:r>
              <a:rPr lang="sr-Latn-ME" sz="1800" b="1" dirty="0">
                <a:latin typeface="Arial" panose="020B0604020202020204" pitchFamily="34" charset="0"/>
                <a:cs typeface="Arial" panose="020B0604020202020204" pitchFamily="34" charset="0"/>
              </a:rPr>
              <a:t>EKONOMSKI BENEFITI REGIONALNE EKONOMSKE INTEGRACIJE</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433427D-8764-437F-BC9D-8C38384E23DE}"/>
              </a:ext>
            </a:extLst>
          </p:cNvPr>
          <p:cNvSpPr>
            <a:spLocks noGrp="1"/>
          </p:cNvSpPr>
          <p:nvPr>
            <p:ph type="body" idx="1"/>
          </p:nvPr>
        </p:nvSpPr>
        <p:spPr>
          <a:xfrm>
            <a:off x="457200" y="1143000"/>
            <a:ext cx="11125200" cy="5478423"/>
          </a:xfrm>
        </p:spPr>
        <p:txBody>
          <a:bodyPr/>
          <a:lstStyle/>
          <a:p>
            <a:r>
              <a:rPr lang="sr-Latn-ME" sz="1600" b="1" dirty="0"/>
              <a:t>ZA GRAĐANE</a:t>
            </a:r>
            <a:endParaRPr lang="en-US" sz="1600" dirty="0"/>
          </a:p>
          <a:p>
            <a:r>
              <a:rPr lang="en-US" sz="1600" dirty="0"/>
              <a:t> </a:t>
            </a:r>
          </a:p>
          <a:p>
            <a:pPr marL="285750" lvl="0" indent="-285750">
              <a:buFont typeface="Arial" panose="020B0604020202020204" pitchFamily="34" charset="0"/>
              <a:buChar char="•"/>
            </a:pPr>
            <a:r>
              <a:rPr lang="sr-Latn-ME" sz="1600" dirty="0"/>
              <a:t>Omogućavanje nesmetanog protoka roba, usluga,kapitala i visoko-kvalifikovane radne snage,</a:t>
            </a:r>
            <a:endParaRPr lang="en-US" sz="1600" dirty="0"/>
          </a:p>
          <a:p>
            <a:pPr marL="285750" lvl="0" indent="-285750">
              <a:buFont typeface="Arial" panose="020B0604020202020204" pitchFamily="34" charset="0"/>
              <a:buChar char="•"/>
            </a:pPr>
            <a:r>
              <a:rPr lang="sr-Latn-ME" sz="1600" dirty="0"/>
              <a:t>Ubrzavanje ekonomskog prosperiteta i stabilnosti,</a:t>
            </a:r>
            <a:endParaRPr lang="en-US" sz="1600" dirty="0"/>
          </a:p>
          <a:p>
            <a:pPr marL="285750" lvl="0" indent="-285750">
              <a:buFont typeface="Arial" panose="020B0604020202020204" pitchFamily="34" charset="0"/>
              <a:buChar char="•"/>
            </a:pPr>
            <a:r>
              <a:rPr lang="sr-Latn-ME" sz="1600" dirty="0"/>
              <a:t>Otvaranje novih radnih mjesta i unaprjeđenje životnog standarda.</a:t>
            </a:r>
            <a:endParaRPr lang="en-US" sz="1600" dirty="0"/>
          </a:p>
          <a:p>
            <a:r>
              <a:rPr lang="en-US" sz="1600" dirty="0"/>
              <a:t> </a:t>
            </a:r>
          </a:p>
          <a:p>
            <a:r>
              <a:rPr lang="sr-Latn-ME" sz="1600" b="1" dirty="0"/>
              <a:t>ZA PREDUZETNIKE</a:t>
            </a:r>
            <a:endParaRPr lang="en-US" sz="1600" dirty="0"/>
          </a:p>
          <a:p>
            <a:r>
              <a:rPr lang="en-US" sz="1600" dirty="0"/>
              <a:t> </a:t>
            </a:r>
          </a:p>
          <a:p>
            <a:pPr marL="285750" lvl="0" indent="-285750">
              <a:buFont typeface="Arial" panose="020B0604020202020204" pitchFamily="34" charset="0"/>
              <a:buChar char="•"/>
            </a:pPr>
            <a:r>
              <a:rPr lang="sr-Latn-ME" sz="1600" dirty="0"/>
              <a:t>Lakši pristup investicijama i pojednostavljenje procedura za uspostavljanje biznisa,</a:t>
            </a:r>
            <a:endParaRPr lang="en-US" sz="1600" dirty="0"/>
          </a:p>
          <a:p>
            <a:pPr marL="285750" lvl="0" indent="-285750">
              <a:buFont typeface="Arial" panose="020B0604020202020204" pitchFamily="34" charset="0"/>
              <a:buChar char="•"/>
            </a:pPr>
            <a:r>
              <a:rPr lang="sr-Latn-ME" sz="1600" dirty="0"/>
              <a:t>Pristup tržištu od preko 20 miliona potrošača,</a:t>
            </a:r>
            <a:endParaRPr lang="en-US" sz="1600" dirty="0"/>
          </a:p>
          <a:p>
            <a:pPr marL="285750" lvl="0" indent="-285750">
              <a:buFont typeface="Arial" panose="020B0604020202020204" pitchFamily="34" charset="0"/>
              <a:buChar char="•"/>
            </a:pPr>
            <a:r>
              <a:rPr lang="sr-Latn-ME" sz="1600" dirty="0"/>
              <a:t>Bolja integrisanost u EU i svjetske lance trgovine,</a:t>
            </a:r>
            <a:endParaRPr lang="en-US" sz="1600" dirty="0"/>
          </a:p>
          <a:p>
            <a:pPr marL="285750" lvl="0" indent="-285750">
              <a:buFont typeface="Arial" panose="020B0604020202020204" pitchFamily="34" charset="0"/>
              <a:buChar char="•"/>
            </a:pPr>
            <a:r>
              <a:rPr lang="sr-Latn-ME" sz="1600" dirty="0"/>
              <a:t>Primjena inovacija  i digitalizacije u poslovanju.</a:t>
            </a:r>
            <a:endParaRPr lang="en-US" sz="1600" dirty="0"/>
          </a:p>
          <a:p>
            <a:r>
              <a:rPr lang="en-US" sz="1600" dirty="0"/>
              <a:t> </a:t>
            </a:r>
          </a:p>
          <a:p>
            <a:r>
              <a:rPr lang="sr-Latn-ME" sz="1600" b="1" dirty="0"/>
              <a:t>ZA VLADU</a:t>
            </a:r>
            <a:endParaRPr lang="en-US" sz="1600" dirty="0"/>
          </a:p>
          <a:p>
            <a:r>
              <a:rPr lang="en-US" sz="1600" dirty="0"/>
              <a:t> </a:t>
            </a:r>
          </a:p>
          <a:p>
            <a:pPr marL="285750" lvl="0" indent="-285750">
              <a:buFont typeface="Arial" panose="020B0604020202020204" pitchFamily="34" charset="0"/>
              <a:buChar char="•"/>
            </a:pPr>
            <a:r>
              <a:rPr lang="sr-Latn-ME" sz="1600" dirty="0"/>
              <a:t>Povećanje priliva stranih i intra-regionalnih investicija,</a:t>
            </a:r>
            <a:endParaRPr lang="en-US" sz="1600" dirty="0"/>
          </a:p>
          <a:p>
            <a:pPr marL="285750" lvl="0" indent="-285750">
              <a:buFont typeface="Arial" panose="020B0604020202020204" pitchFamily="34" charset="0"/>
              <a:buChar char="•"/>
            </a:pPr>
            <a:r>
              <a:rPr lang="sr-Latn-ME" sz="1600" dirty="0"/>
              <a:t>Ubrzavanje ekonomskog rasta, preduzetničke aktivnosti  i trgovine,</a:t>
            </a:r>
            <a:endParaRPr lang="en-US" sz="1600" dirty="0"/>
          </a:p>
          <a:p>
            <a:pPr marL="285750" lvl="0" indent="-285750">
              <a:buFont typeface="Arial" panose="020B0604020202020204" pitchFamily="34" charset="0"/>
              <a:buChar char="•"/>
            </a:pPr>
            <a:r>
              <a:rPr lang="sr-Latn-ME" sz="1600" dirty="0"/>
              <a:t>Povoljniji uslovi za investiranje čine da investicioni ambijent postane privlačniji za strana ulaganja,</a:t>
            </a:r>
            <a:endParaRPr lang="en-US" sz="1600" dirty="0"/>
          </a:p>
          <a:p>
            <a:pPr marL="285750" lvl="0" indent="-285750">
              <a:buFont typeface="Arial" panose="020B0604020202020204" pitchFamily="34" charset="0"/>
              <a:buChar char="•"/>
            </a:pPr>
            <a:r>
              <a:rPr lang="sr-Latn-ME" sz="1600" dirty="0"/>
              <a:t>Robe i usluge iz regiona postaju konkurentnije  na globalnom tržištu,</a:t>
            </a:r>
            <a:endParaRPr lang="en-US" sz="1600" dirty="0"/>
          </a:p>
          <a:p>
            <a:pPr marL="285750" lvl="0" indent="-285750">
              <a:buFont typeface="Arial" panose="020B0604020202020204" pitchFamily="34" charset="0"/>
              <a:buChar char="•"/>
            </a:pPr>
            <a:r>
              <a:rPr lang="sr-Latn-ME" sz="1600" dirty="0"/>
              <a:t>Bolja pripremljenost za ulazak u EU.</a:t>
            </a:r>
            <a:endParaRPr lang="en-US" sz="1600" dirty="0"/>
          </a:p>
          <a:p>
            <a:r>
              <a:rPr lang="en-US" dirty="0"/>
              <a:t> </a:t>
            </a:r>
          </a:p>
          <a:p>
            <a:endParaRPr lang="en-US" dirty="0"/>
          </a:p>
        </p:txBody>
      </p:sp>
    </p:spTree>
    <p:extLst>
      <p:ext uri="{BB962C8B-B14F-4D97-AF65-F5344CB8AC3E}">
        <p14:creationId xmlns:p14="http://schemas.microsoft.com/office/powerpoint/2010/main" val="115591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p:nvPr/>
        </p:nvSpPr>
        <p:spPr>
          <a:xfrm>
            <a:off x="9224771" y="2293620"/>
            <a:ext cx="1929764" cy="597535"/>
          </a:xfrm>
          <a:custGeom>
            <a:avLst/>
            <a:gdLst/>
            <a:ahLst/>
            <a:cxnLst/>
            <a:rect l="l" t="t" r="r" b="b"/>
            <a:pathLst>
              <a:path w="1929765" h="597535">
                <a:moveTo>
                  <a:pt x="0" y="0"/>
                </a:moveTo>
                <a:lnTo>
                  <a:pt x="0" y="128269"/>
                </a:lnTo>
                <a:lnTo>
                  <a:pt x="1166" y="137169"/>
                </a:lnTo>
                <a:lnTo>
                  <a:pt x="903731" y="583310"/>
                </a:lnTo>
                <a:lnTo>
                  <a:pt x="964691" y="597312"/>
                </a:lnTo>
                <a:lnTo>
                  <a:pt x="995564" y="593812"/>
                </a:lnTo>
                <a:lnTo>
                  <a:pt x="1025651" y="583310"/>
                </a:lnTo>
                <a:lnTo>
                  <a:pt x="1262943" y="469074"/>
                </a:lnTo>
                <a:lnTo>
                  <a:pt x="964692" y="469074"/>
                </a:lnTo>
                <a:lnTo>
                  <a:pt x="933819" y="465597"/>
                </a:lnTo>
                <a:lnTo>
                  <a:pt x="18669" y="28955"/>
                </a:lnTo>
                <a:lnTo>
                  <a:pt x="1166" y="8899"/>
                </a:lnTo>
                <a:lnTo>
                  <a:pt x="0" y="0"/>
                </a:lnTo>
                <a:close/>
              </a:path>
              <a:path w="1929765" h="597535">
                <a:moveTo>
                  <a:pt x="1929383" y="0"/>
                </a:moveTo>
                <a:lnTo>
                  <a:pt x="1025651" y="455167"/>
                </a:lnTo>
                <a:lnTo>
                  <a:pt x="964692" y="469074"/>
                </a:lnTo>
                <a:lnTo>
                  <a:pt x="1262943" y="469074"/>
                </a:lnTo>
                <a:lnTo>
                  <a:pt x="1910714" y="157225"/>
                </a:lnTo>
                <a:lnTo>
                  <a:pt x="1929383" y="128269"/>
                </a:lnTo>
                <a:lnTo>
                  <a:pt x="1929383" y="0"/>
                </a:lnTo>
                <a:close/>
              </a:path>
            </a:pathLst>
          </a:custGeom>
          <a:solidFill>
            <a:srgbClr val="9F293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9610343" y="1362455"/>
            <a:ext cx="1170431" cy="1170432"/>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0276331" y="1400555"/>
            <a:ext cx="399415" cy="306705"/>
          </a:xfrm>
          <a:custGeom>
            <a:avLst/>
            <a:gdLst/>
            <a:ahLst/>
            <a:cxnLst/>
            <a:rect l="l" t="t" r="r" b="b"/>
            <a:pathLst>
              <a:path w="399415" h="306705">
                <a:moveTo>
                  <a:pt x="377811" y="263779"/>
                </a:moveTo>
                <a:lnTo>
                  <a:pt x="193675" y="263779"/>
                </a:lnTo>
                <a:lnTo>
                  <a:pt x="246880" y="266493"/>
                </a:lnTo>
                <a:lnTo>
                  <a:pt x="298513" y="274447"/>
                </a:lnTo>
                <a:lnTo>
                  <a:pt x="348337" y="287353"/>
                </a:lnTo>
                <a:lnTo>
                  <a:pt x="396113" y="304927"/>
                </a:lnTo>
                <a:lnTo>
                  <a:pt x="399288" y="306324"/>
                </a:lnTo>
                <a:lnTo>
                  <a:pt x="392049" y="290322"/>
                </a:lnTo>
                <a:lnTo>
                  <a:pt x="377811" y="263779"/>
                </a:lnTo>
                <a:close/>
              </a:path>
              <a:path w="399415" h="306705">
                <a:moveTo>
                  <a:pt x="0" y="0"/>
                </a:moveTo>
                <a:lnTo>
                  <a:pt x="40658" y="43294"/>
                </a:lnTo>
                <a:lnTo>
                  <a:pt x="68518" y="79826"/>
                </a:lnTo>
                <a:lnTo>
                  <a:pt x="93154" y="118792"/>
                </a:lnTo>
                <a:lnTo>
                  <a:pt x="114361" y="159991"/>
                </a:lnTo>
                <a:lnTo>
                  <a:pt x="131934" y="203222"/>
                </a:lnTo>
                <a:lnTo>
                  <a:pt x="145669" y="248285"/>
                </a:lnTo>
                <a:lnTo>
                  <a:pt x="149733" y="265811"/>
                </a:lnTo>
                <a:lnTo>
                  <a:pt x="167004" y="264541"/>
                </a:lnTo>
                <a:lnTo>
                  <a:pt x="173618" y="264207"/>
                </a:lnTo>
                <a:lnTo>
                  <a:pt x="180292" y="263969"/>
                </a:lnTo>
                <a:lnTo>
                  <a:pt x="186989" y="263826"/>
                </a:lnTo>
                <a:lnTo>
                  <a:pt x="377811" y="263779"/>
                </a:lnTo>
                <a:lnTo>
                  <a:pt x="369754" y="248756"/>
                </a:lnTo>
                <a:lnTo>
                  <a:pt x="343932" y="209547"/>
                </a:lnTo>
                <a:lnTo>
                  <a:pt x="314797" y="172911"/>
                </a:lnTo>
                <a:lnTo>
                  <a:pt x="282562" y="139063"/>
                </a:lnTo>
                <a:lnTo>
                  <a:pt x="247443" y="108219"/>
                </a:lnTo>
                <a:lnTo>
                  <a:pt x="209653" y="80595"/>
                </a:lnTo>
                <a:lnTo>
                  <a:pt x="169406" y="56405"/>
                </a:lnTo>
                <a:lnTo>
                  <a:pt x="126917" y="35866"/>
                </a:lnTo>
                <a:lnTo>
                  <a:pt x="82400" y="19194"/>
                </a:lnTo>
                <a:lnTo>
                  <a:pt x="36068" y="6604"/>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7196328" y="3261359"/>
            <a:ext cx="1927860" cy="597535"/>
          </a:xfrm>
          <a:custGeom>
            <a:avLst/>
            <a:gdLst/>
            <a:ahLst/>
            <a:cxnLst/>
            <a:rect l="l" t="t" r="r" b="b"/>
            <a:pathLst>
              <a:path w="1927859" h="597535">
                <a:moveTo>
                  <a:pt x="0" y="0"/>
                </a:moveTo>
                <a:lnTo>
                  <a:pt x="0" y="128269"/>
                </a:lnTo>
                <a:lnTo>
                  <a:pt x="1164" y="137169"/>
                </a:lnTo>
                <a:lnTo>
                  <a:pt x="902970" y="583310"/>
                </a:lnTo>
                <a:lnTo>
                  <a:pt x="963929" y="597312"/>
                </a:lnTo>
                <a:lnTo>
                  <a:pt x="994802" y="593812"/>
                </a:lnTo>
                <a:lnTo>
                  <a:pt x="1024890" y="583310"/>
                </a:lnTo>
                <a:lnTo>
                  <a:pt x="1262011" y="469074"/>
                </a:lnTo>
                <a:lnTo>
                  <a:pt x="963930" y="469074"/>
                </a:lnTo>
                <a:lnTo>
                  <a:pt x="933057" y="465597"/>
                </a:lnTo>
                <a:lnTo>
                  <a:pt x="18542" y="28955"/>
                </a:lnTo>
                <a:lnTo>
                  <a:pt x="1164" y="8899"/>
                </a:lnTo>
                <a:lnTo>
                  <a:pt x="0" y="0"/>
                </a:lnTo>
                <a:close/>
              </a:path>
              <a:path w="1927859" h="597535">
                <a:moveTo>
                  <a:pt x="1927860" y="0"/>
                </a:moveTo>
                <a:lnTo>
                  <a:pt x="1024890" y="455167"/>
                </a:lnTo>
                <a:lnTo>
                  <a:pt x="963930" y="469074"/>
                </a:lnTo>
                <a:lnTo>
                  <a:pt x="1262011" y="469074"/>
                </a:lnTo>
                <a:lnTo>
                  <a:pt x="1909318" y="157225"/>
                </a:lnTo>
                <a:lnTo>
                  <a:pt x="1927860" y="128269"/>
                </a:lnTo>
                <a:lnTo>
                  <a:pt x="1927860" y="0"/>
                </a:lnTo>
                <a:close/>
              </a:path>
            </a:pathLst>
          </a:custGeom>
          <a:solidFill>
            <a:srgbClr val="1B577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7560564" y="2287523"/>
            <a:ext cx="1170431" cy="1170431"/>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8226552" y="2324100"/>
            <a:ext cx="399415" cy="306705"/>
          </a:xfrm>
          <a:custGeom>
            <a:avLst/>
            <a:gdLst/>
            <a:ahLst/>
            <a:cxnLst/>
            <a:rect l="l" t="t" r="r" b="b"/>
            <a:pathLst>
              <a:path w="399415" h="306705">
                <a:moveTo>
                  <a:pt x="377811" y="263778"/>
                </a:moveTo>
                <a:lnTo>
                  <a:pt x="193675" y="263778"/>
                </a:lnTo>
                <a:lnTo>
                  <a:pt x="246880" y="266493"/>
                </a:lnTo>
                <a:lnTo>
                  <a:pt x="298513" y="274446"/>
                </a:lnTo>
                <a:lnTo>
                  <a:pt x="348337" y="287353"/>
                </a:lnTo>
                <a:lnTo>
                  <a:pt x="396113" y="304926"/>
                </a:lnTo>
                <a:lnTo>
                  <a:pt x="399288" y="306324"/>
                </a:lnTo>
                <a:lnTo>
                  <a:pt x="392049" y="290322"/>
                </a:lnTo>
                <a:lnTo>
                  <a:pt x="377811" y="263778"/>
                </a:lnTo>
                <a:close/>
              </a:path>
              <a:path w="399415" h="306705">
                <a:moveTo>
                  <a:pt x="0" y="0"/>
                </a:moveTo>
                <a:lnTo>
                  <a:pt x="40658" y="43294"/>
                </a:lnTo>
                <a:lnTo>
                  <a:pt x="68518" y="79826"/>
                </a:lnTo>
                <a:lnTo>
                  <a:pt x="93154" y="118792"/>
                </a:lnTo>
                <a:lnTo>
                  <a:pt x="114361" y="159991"/>
                </a:lnTo>
                <a:lnTo>
                  <a:pt x="131934" y="203222"/>
                </a:lnTo>
                <a:lnTo>
                  <a:pt x="145669" y="248285"/>
                </a:lnTo>
                <a:lnTo>
                  <a:pt x="149732" y="265811"/>
                </a:lnTo>
                <a:lnTo>
                  <a:pt x="167004" y="264540"/>
                </a:lnTo>
                <a:lnTo>
                  <a:pt x="173618" y="264207"/>
                </a:lnTo>
                <a:lnTo>
                  <a:pt x="180292" y="263969"/>
                </a:lnTo>
                <a:lnTo>
                  <a:pt x="186989" y="263826"/>
                </a:lnTo>
                <a:lnTo>
                  <a:pt x="377811" y="263778"/>
                </a:lnTo>
                <a:lnTo>
                  <a:pt x="369754" y="248756"/>
                </a:lnTo>
                <a:lnTo>
                  <a:pt x="343932" y="209547"/>
                </a:lnTo>
                <a:lnTo>
                  <a:pt x="314797" y="172911"/>
                </a:lnTo>
                <a:lnTo>
                  <a:pt x="282562" y="139063"/>
                </a:lnTo>
                <a:lnTo>
                  <a:pt x="247443" y="108219"/>
                </a:lnTo>
                <a:lnTo>
                  <a:pt x="209653" y="80595"/>
                </a:lnTo>
                <a:lnTo>
                  <a:pt x="169406" y="56405"/>
                </a:lnTo>
                <a:lnTo>
                  <a:pt x="126917" y="35866"/>
                </a:lnTo>
                <a:lnTo>
                  <a:pt x="82400" y="19194"/>
                </a:lnTo>
                <a:lnTo>
                  <a:pt x="36068" y="6603"/>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5131308" y="4229100"/>
            <a:ext cx="1929764" cy="599440"/>
          </a:xfrm>
          <a:custGeom>
            <a:avLst/>
            <a:gdLst/>
            <a:ahLst/>
            <a:cxnLst/>
            <a:rect l="l" t="t" r="r" b="b"/>
            <a:pathLst>
              <a:path w="1929765" h="599439">
                <a:moveTo>
                  <a:pt x="0" y="0"/>
                </a:moveTo>
                <a:lnTo>
                  <a:pt x="0" y="128524"/>
                </a:lnTo>
                <a:lnTo>
                  <a:pt x="1166" y="137443"/>
                </a:lnTo>
                <a:lnTo>
                  <a:pt x="903731" y="584835"/>
                </a:lnTo>
                <a:lnTo>
                  <a:pt x="964691" y="598836"/>
                </a:lnTo>
                <a:lnTo>
                  <a:pt x="995564" y="595336"/>
                </a:lnTo>
                <a:lnTo>
                  <a:pt x="1025651" y="584835"/>
                </a:lnTo>
                <a:lnTo>
                  <a:pt x="1262900" y="470312"/>
                </a:lnTo>
                <a:lnTo>
                  <a:pt x="964691" y="470312"/>
                </a:lnTo>
                <a:lnTo>
                  <a:pt x="933819" y="466812"/>
                </a:lnTo>
                <a:lnTo>
                  <a:pt x="18668" y="29082"/>
                </a:lnTo>
                <a:lnTo>
                  <a:pt x="1166" y="8919"/>
                </a:lnTo>
                <a:lnTo>
                  <a:pt x="0" y="0"/>
                </a:lnTo>
                <a:close/>
              </a:path>
              <a:path w="1929765" h="599439">
                <a:moveTo>
                  <a:pt x="1929384" y="0"/>
                </a:moveTo>
                <a:lnTo>
                  <a:pt x="1025651" y="456311"/>
                </a:lnTo>
                <a:lnTo>
                  <a:pt x="964691" y="470312"/>
                </a:lnTo>
                <a:lnTo>
                  <a:pt x="1262900" y="470312"/>
                </a:lnTo>
                <a:lnTo>
                  <a:pt x="1910714" y="157606"/>
                </a:lnTo>
                <a:lnTo>
                  <a:pt x="1929384" y="128524"/>
                </a:lnTo>
                <a:lnTo>
                  <a:pt x="1929384" y="0"/>
                </a:lnTo>
                <a:close/>
              </a:path>
            </a:pathLst>
          </a:custGeom>
          <a:solidFill>
            <a:srgbClr val="C19758"/>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5510784" y="3265932"/>
            <a:ext cx="1170432" cy="1170431"/>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6175247" y="3304032"/>
            <a:ext cx="401320" cy="306705"/>
          </a:xfrm>
          <a:custGeom>
            <a:avLst/>
            <a:gdLst/>
            <a:ahLst/>
            <a:cxnLst/>
            <a:rect l="l" t="t" r="r" b="b"/>
            <a:pathLst>
              <a:path w="401320" h="306704">
                <a:moveTo>
                  <a:pt x="379282" y="263778"/>
                </a:moveTo>
                <a:lnTo>
                  <a:pt x="194437" y="263778"/>
                </a:lnTo>
                <a:lnTo>
                  <a:pt x="247850" y="266493"/>
                </a:lnTo>
                <a:lnTo>
                  <a:pt x="299704" y="274446"/>
                </a:lnTo>
                <a:lnTo>
                  <a:pt x="349724" y="287353"/>
                </a:lnTo>
                <a:lnTo>
                  <a:pt x="397636" y="304926"/>
                </a:lnTo>
                <a:lnTo>
                  <a:pt x="400811" y="306323"/>
                </a:lnTo>
                <a:lnTo>
                  <a:pt x="393573" y="290321"/>
                </a:lnTo>
                <a:lnTo>
                  <a:pt x="379282" y="263778"/>
                </a:lnTo>
                <a:close/>
              </a:path>
              <a:path w="401320" h="306704">
                <a:moveTo>
                  <a:pt x="0" y="0"/>
                </a:moveTo>
                <a:lnTo>
                  <a:pt x="40829" y="43294"/>
                </a:lnTo>
                <a:lnTo>
                  <a:pt x="68824" y="79826"/>
                </a:lnTo>
                <a:lnTo>
                  <a:pt x="93567" y="118792"/>
                </a:lnTo>
                <a:lnTo>
                  <a:pt x="114859" y="159991"/>
                </a:lnTo>
                <a:lnTo>
                  <a:pt x="132504" y="203222"/>
                </a:lnTo>
                <a:lnTo>
                  <a:pt x="146303" y="248284"/>
                </a:lnTo>
                <a:lnTo>
                  <a:pt x="150367" y="265810"/>
                </a:lnTo>
                <a:lnTo>
                  <a:pt x="167639" y="264540"/>
                </a:lnTo>
                <a:lnTo>
                  <a:pt x="174309" y="264207"/>
                </a:lnTo>
                <a:lnTo>
                  <a:pt x="180990" y="263969"/>
                </a:lnTo>
                <a:lnTo>
                  <a:pt x="187696" y="263826"/>
                </a:lnTo>
                <a:lnTo>
                  <a:pt x="379282" y="263778"/>
                </a:lnTo>
                <a:lnTo>
                  <a:pt x="371194" y="248756"/>
                </a:lnTo>
                <a:lnTo>
                  <a:pt x="345274" y="209547"/>
                </a:lnTo>
                <a:lnTo>
                  <a:pt x="316027" y="172911"/>
                </a:lnTo>
                <a:lnTo>
                  <a:pt x="283668" y="139063"/>
                </a:lnTo>
                <a:lnTo>
                  <a:pt x="248411" y="108219"/>
                </a:lnTo>
                <a:lnTo>
                  <a:pt x="210473" y="80595"/>
                </a:lnTo>
                <a:lnTo>
                  <a:pt x="170067" y="56405"/>
                </a:lnTo>
                <a:lnTo>
                  <a:pt x="127409" y="35866"/>
                </a:lnTo>
                <a:lnTo>
                  <a:pt x="82713" y="19194"/>
                </a:lnTo>
                <a:lnTo>
                  <a:pt x="36194" y="6603"/>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3066288" y="3261359"/>
            <a:ext cx="1929764" cy="597535"/>
          </a:xfrm>
          <a:custGeom>
            <a:avLst/>
            <a:gdLst/>
            <a:ahLst/>
            <a:cxnLst/>
            <a:rect l="l" t="t" r="r" b="b"/>
            <a:pathLst>
              <a:path w="1929764" h="597535">
                <a:moveTo>
                  <a:pt x="0" y="0"/>
                </a:moveTo>
                <a:lnTo>
                  <a:pt x="0" y="128269"/>
                </a:lnTo>
                <a:lnTo>
                  <a:pt x="1166" y="137169"/>
                </a:lnTo>
                <a:lnTo>
                  <a:pt x="903732" y="583310"/>
                </a:lnTo>
                <a:lnTo>
                  <a:pt x="964691" y="597312"/>
                </a:lnTo>
                <a:lnTo>
                  <a:pt x="995564" y="593812"/>
                </a:lnTo>
                <a:lnTo>
                  <a:pt x="1025651" y="583310"/>
                </a:lnTo>
                <a:lnTo>
                  <a:pt x="1262943" y="469074"/>
                </a:lnTo>
                <a:lnTo>
                  <a:pt x="964692" y="469074"/>
                </a:lnTo>
                <a:lnTo>
                  <a:pt x="933819" y="465597"/>
                </a:lnTo>
                <a:lnTo>
                  <a:pt x="18668" y="28955"/>
                </a:lnTo>
                <a:lnTo>
                  <a:pt x="1166" y="8899"/>
                </a:lnTo>
                <a:lnTo>
                  <a:pt x="0" y="0"/>
                </a:lnTo>
                <a:close/>
              </a:path>
              <a:path w="1929764" h="597535">
                <a:moveTo>
                  <a:pt x="1929384" y="0"/>
                </a:moveTo>
                <a:lnTo>
                  <a:pt x="1025651" y="455167"/>
                </a:lnTo>
                <a:lnTo>
                  <a:pt x="964692" y="469074"/>
                </a:lnTo>
                <a:lnTo>
                  <a:pt x="1262943" y="469074"/>
                </a:lnTo>
                <a:lnTo>
                  <a:pt x="1910714" y="157225"/>
                </a:lnTo>
                <a:lnTo>
                  <a:pt x="1929384" y="128269"/>
                </a:lnTo>
                <a:lnTo>
                  <a:pt x="1929384" y="0"/>
                </a:lnTo>
                <a:close/>
              </a:path>
            </a:pathLst>
          </a:custGeom>
          <a:solidFill>
            <a:srgbClr val="4E854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3435096" y="2272283"/>
            <a:ext cx="1170431" cy="1170431"/>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4099559" y="2310383"/>
            <a:ext cx="401320" cy="304800"/>
          </a:xfrm>
          <a:custGeom>
            <a:avLst/>
            <a:gdLst/>
            <a:ahLst/>
            <a:cxnLst/>
            <a:rect l="l" t="t" r="r" b="b"/>
            <a:pathLst>
              <a:path w="401320" h="304800">
                <a:moveTo>
                  <a:pt x="379285" y="262508"/>
                </a:moveTo>
                <a:lnTo>
                  <a:pt x="194437" y="262508"/>
                </a:lnTo>
                <a:lnTo>
                  <a:pt x="247850" y="265201"/>
                </a:lnTo>
                <a:lnTo>
                  <a:pt x="299704" y="273097"/>
                </a:lnTo>
                <a:lnTo>
                  <a:pt x="349724" y="285922"/>
                </a:lnTo>
                <a:lnTo>
                  <a:pt x="397637" y="303402"/>
                </a:lnTo>
                <a:lnTo>
                  <a:pt x="400812" y="304800"/>
                </a:lnTo>
                <a:lnTo>
                  <a:pt x="393573" y="288925"/>
                </a:lnTo>
                <a:lnTo>
                  <a:pt x="379285" y="262508"/>
                </a:lnTo>
                <a:close/>
              </a:path>
              <a:path w="401320" h="304800">
                <a:moveTo>
                  <a:pt x="0" y="0"/>
                </a:moveTo>
                <a:lnTo>
                  <a:pt x="40829" y="43030"/>
                </a:lnTo>
                <a:lnTo>
                  <a:pt x="68824" y="79403"/>
                </a:lnTo>
                <a:lnTo>
                  <a:pt x="93567" y="118189"/>
                </a:lnTo>
                <a:lnTo>
                  <a:pt x="114859" y="159187"/>
                </a:lnTo>
                <a:lnTo>
                  <a:pt x="132504" y="202196"/>
                </a:lnTo>
                <a:lnTo>
                  <a:pt x="146303" y="247014"/>
                </a:lnTo>
                <a:lnTo>
                  <a:pt x="150367" y="264540"/>
                </a:lnTo>
                <a:lnTo>
                  <a:pt x="167639" y="263143"/>
                </a:lnTo>
                <a:lnTo>
                  <a:pt x="180990" y="262683"/>
                </a:lnTo>
                <a:lnTo>
                  <a:pt x="187696" y="262554"/>
                </a:lnTo>
                <a:lnTo>
                  <a:pt x="379285" y="262508"/>
                </a:lnTo>
                <a:lnTo>
                  <a:pt x="371194" y="247549"/>
                </a:lnTo>
                <a:lnTo>
                  <a:pt x="345274" y="208527"/>
                </a:lnTo>
                <a:lnTo>
                  <a:pt x="316027" y="172072"/>
                </a:lnTo>
                <a:lnTo>
                  <a:pt x="283668" y="138396"/>
                </a:lnTo>
                <a:lnTo>
                  <a:pt x="248412" y="107711"/>
                </a:lnTo>
                <a:lnTo>
                  <a:pt x="210473" y="80231"/>
                </a:lnTo>
                <a:lnTo>
                  <a:pt x="170067" y="56167"/>
                </a:lnTo>
                <a:lnTo>
                  <a:pt x="127409" y="35733"/>
                </a:lnTo>
                <a:lnTo>
                  <a:pt x="82713" y="19141"/>
                </a:lnTo>
                <a:lnTo>
                  <a:pt x="36194" y="6603"/>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1036319" y="2293620"/>
            <a:ext cx="1929764" cy="597535"/>
          </a:xfrm>
          <a:custGeom>
            <a:avLst/>
            <a:gdLst/>
            <a:ahLst/>
            <a:cxnLst/>
            <a:rect l="l" t="t" r="r" b="b"/>
            <a:pathLst>
              <a:path w="1929764" h="597535">
                <a:moveTo>
                  <a:pt x="0" y="0"/>
                </a:moveTo>
                <a:lnTo>
                  <a:pt x="0" y="128269"/>
                </a:lnTo>
                <a:lnTo>
                  <a:pt x="1162" y="137169"/>
                </a:lnTo>
                <a:lnTo>
                  <a:pt x="903732" y="583310"/>
                </a:lnTo>
                <a:lnTo>
                  <a:pt x="964692" y="597312"/>
                </a:lnTo>
                <a:lnTo>
                  <a:pt x="995564" y="593812"/>
                </a:lnTo>
                <a:lnTo>
                  <a:pt x="1025652" y="583310"/>
                </a:lnTo>
                <a:lnTo>
                  <a:pt x="1262943" y="469074"/>
                </a:lnTo>
                <a:lnTo>
                  <a:pt x="964692" y="469074"/>
                </a:lnTo>
                <a:lnTo>
                  <a:pt x="933819" y="465597"/>
                </a:lnTo>
                <a:lnTo>
                  <a:pt x="18605" y="28955"/>
                </a:lnTo>
                <a:lnTo>
                  <a:pt x="1162" y="8899"/>
                </a:lnTo>
                <a:lnTo>
                  <a:pt x="0" y="0"/>
                </a:lnTo>
                <a:close/>
              </a:path>
              <a:path w="1929764" h="597535">
                <a:moveTo>
                  <a:pt x="1929384" y="0"/>
                </a:moveTo>
                <a:lnTo>
                  <a:pt x="1025652" y="455167"/>
                </a:lnTo>
                <a:lnTo>
                  <a:pt x="964692" y="469074"/>
                </a:lnTo>
                <a:lnTo>
                  <a:pt x="1262943" y="469074"/>
                </a:lnTo>
                <a:lnTo>
                  <a:pt x="1910715" y="157225"/>
                </a:lnTo>
                <a:lnTo>
                  <a:pt x="1929384" y="128269"/>
                </a:lnTo>
                <a:lnTo>
                  <a:pt x="1929384" y="0"/>
                </a:lnTo>
                <a:close/>
              </a:path>
            </a:pathLst>
          </a:custGeom>
          <a:solidFill>
            <a:srgbClr val="EF7E09"/>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1409700" y="1362455"/>
            <a:ext cx="1165860" cy="1164336"/>
          </a:xfrm>
          <a:prstGeom prst="rect">
            <a:avLst/>
          </a:prstGeom>
          <a:blipFill>
            <a:blip r:embed="rId3" cstate="print">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colorTemperature colorTemp="5900"/>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2072639" y="1400555"/>
            <a:ext cx="398145" cy="303530"/>
          </a:xfrm>
          <a:custGeom>
            <a:avLst/>
            <a:gdLst/>
            <a:ahLst/>
            <a:cxnLst/>
            <a:rect l="l" t="t" r="r" b="b"/>
            <a:pathLst>
              <a:path w="398144" h="303530">
                <a:moveTo>
                  <a:pt x="376510" y="261239"/>
                </a:moveTo>
                <a:lnTo>
                  <a:pt x="193040" y="261239"/>
                </a:lnTo>
                <a:lnTo>
                  <a:pt x="245983" y="263909"/>
                </a:lnTo>
                <a:lnTo>
                  <a:pt x="297402" y="271748"/>
                </a:lnTo>
                <a:lnTo>
                  <a:pt x="347059" y="284491"/>
                </a:lnTo>
                <a:lnTo>
                  <a:pt x="394716" y="301879"/>
                </a:lnTo>
                <a:lnTo>
                  <a:pt x="397764" y="303276"/>
                </a:lnTo>
                <a:lnTo>
                  <a:pt x="390652" y="287401"/>
                </a:lnTo>
                <a:lnTo>
                  <a:pt x="376510" y="261239"/>
                </a:lnTo>
                <a:close/>
              </a:path>
              <a:path w="398144" h="303530">
                <a:moveTo>
                  <a:pt x="0" y="0"/>
                </a:moveTo>
                <a:lnTo>
                  <a:pt x="46340" y="49872"/>
                </a:lnTo>
                <a:lnTo>
                  <a:pt x="78519" y="94174"/>
                </a:lnTo>
                <a:lnTo>
                  <a:pt x="105955" y="141822"/>
                </a:lnTo>
                <a:lnTo>
                  <a:pt x="128289" y="192463"/>
                </a:lnTo>
                <a:lnTo>
                  <a:pt x="145161" y="245745"/>
                </a:lnTo>
                <a:lnTo>
                  <a:pt x="149225" y="263144"/>
                </a:lnTo>
                <a:lnTo>
                  <a:pt x="166370" y="261874"/>
                </a:lnTo>
                <a:lnTo>
                  <a:pt x="179609" y="261413"/>
                </a:lnTo>
                <a:lnTo>
                  <a:pt x="186301" y="261284"/>
                </a:lnTo>
                <a:lnTo>
                  <a:pt x="376510" y="261239"/>
                </a:lnTo>
                <a:lnTo>
                  <a:pt x="368406" y="246246"/>
                </a:lnTo>
                <a:lnTo>
                  <a:pt x="342655" y="207430"/>
                </a:lnTo>
                <a:lnTo>
                  <a:pt x="313610" y="171165"/>
                </a:lnTo>
                <a:lnTo>
                  <a:pt x="281484" y="137664"/>
                </a:lnTo>
                <a:lnTo>
                  <a:pt x="246491" y="107140"/>
                </a:lnTo>
                <a:lnTo>
                  <a:pt x="208841" y="79804"/>
                </a:lnTo>
                <a:lnTo>
                  <a:pt x="168749" y="55870"/>
                </a:lnTo>
                <a:lnTo>
                  <a:pt x="126426" y="35550"/>
                </a:lnTo>
                <a:lnTo>
                  <a:pt x="82086" y="19057"/>
                </a:lnTo>
                <a:lnTo>
                  <a:pt x="35941" y="6604"/>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1809750" y="1804293"/>
            <a:ext cx="365760" cy="365760"/>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3837431" y="2734055"/>
            <a:ext cx="365760" cy="365760"/>
          </a:xfrm>
          <a:custGeom>
            <a:avLst/>
            <a:gdLst/>
            <a:ahLst/>
            <a:cxnLst/>
            <a:rect l="l" t="t" r="r" b="b"/>
            <a:pathLst>
              <a:path w="287020" h="340360">
                <a:moveTo>
                  <a:pt x="78994" y="283718"/>
                </a:moveTo>
                <a:lnTo>
                  <a:pt x="95206" y="297525"/>
                </a:lnTo>
                <a:lnTo>
                  <a:pt x="143890" y="339852"/>
                </a:lnTo>
                <a:lnTo>
                  <a:pt x="206703" y="284607"/>
                </a:lnTo>
                <a:lnTo>
                  <a:pt x="166115" y="284607"/>
                </a:lnTo>
                <a:lnTo>
                  <a:pt x="166024" y="283845"/>
                </a:lnTo>
                <a:lnTo>
                  <a:pt x="118237" y="283845"/>
                </a:lnTo>
                <a:lnTo>
                  <a:pt x="78994" y="283718"/>
                </a:lnTo>
                <a:close/>
              </a:path>
              <a:path w="287020" h="340360">
                <a:moveTo>
                  <a:pt x="207137" y="284226"/>
                </a:moveTo>
                <a:lnTo>
                  <a:pt x="166115" y="284607"/>
                </a:lnTo>
                <a:lnTo>
                  <a:pt x="206703" y="284607"/>
                </a:lnTo>
                <a:lnTo>
                  <a:pt x="207137" y="284226"/>
                </a:lnTo>
                <a:close/>
              </a:path>
              <a:path w="287020" h="340360">
                <a:moveTo>
                  <a:pt x="160527" y="251968"/>
                </a:moveTo>
                <a:lnTo>
                  <a:pt x="125095" y="252476"/>
                </a:lnTo>
                <a:lnTo>
                  <a:pt x="118237" y="283845"/>
                </a:lnTo>
                <a:lnTo>
                  <a:pt x="166024" y="283845"/>
                </a:lnTo>
                <a:lnTo>
                  <a:pt x="164878" y="274447"/>
                </a:lnTo>
                <a:lnTo>
                  <a:pt x="164036" y="267858"/>
                </a:lnTo>
                <a:lnTo>
                  <a:pt x="162561" y="259335"/>
                </a:lnTo>
                <a:lnTo>
                  <a:pt x="160527" y="251968"/>
                </a:lnTo>
                <a:close/>
              </a:path>
              <a:path w="287020" h="340360">
                <a:moveTo>
                  <a:pt x="190500" y="230251"/>
                </a:moveTo>
                <a:lnTo>
                  <a:pt x="176657" y="255905"/>
                </a:lnTo>
                <a:lnTo>
                  <a:pt x="226695" y="255905"/>
                </a:lnTo>
                <a:lnTo>
                  <a:pt x="224409" y="263525"/>
                </a:lnTo>
                <a:lnTo>
                  <a:pt x="222758" y="265557"/>
                </a:lnTo>
                <a:lnTo>
                  <a:pt x="219328" y="275336"/>
                </a:lnTo>
                <a:lnTo>
                  <a:pt x="236523" y="267356"/>
                </a:lnTo>
                <a:lnTo>
                  <a:pt x="270960" y="252350"/>
                </a:lnTo>
                <a:lnTo>
                  <a:pt x="286512" y="244729"/>
                </a:lnTo>
                <a:lnTo>
                  <a:pt x="263228" y="230759"/>
                </a:lnTo>
                <a:lnTo>
                  <a:pt x="236855" y="230759"/>
                </a:lnTo>
                <a:lnTo>
                  <a:pt x="190500" y="230251"/>
                </a:lnTo>
                <a:close/>
              </a:path>
              <a:path w="287020" h="340360">
                <a:moveTo>
                  <a:pt x="45465" y="217297"/>
                </a:moveTo>
                <a:lnTo>
                  <a:pt x="33968" y="223918"/>
                </a:lnTo>
                <a:lnTo>
                  <a:pt x="22351" y="230457"/>
                </a:lnTo>
                <a:lnTo>
                  <a:pt x="10925" y="237210"/>
                </a:lnTo>
                <a:lnTo>
                  <a:pt x="0" y="244475"/>
                </a:lnTo>
                <a:lnTo>
                  <a:pt x="17246" y="251997"/>
                </a:lnTo>
                <a:lnTo>
                  <a:pt x="67056" y="274447"/>
                </a:lnTo>
                <a:lnTo>
                  <a:pt x="60198" y="256286"/>
                </a:lnTo>
                <a:lnTo>
                  <a:pt x="107314" y="255905"/>
                </a:lnTo>
                <a:lnTo>
                  <a:pt x="93980" y="229743"/>
                </a:lnTo>
                <a:lnTo>
                  <a:pt x="50164" y="229743"/>
                </a:lnTo>
                <a:lnTo>
                  <a:pt x="45465" y="217297"/>
                </a:lnTo>
                <a:close/>
              </a:path>
              <a:path w="287020" h="340360">
                <a:moveTo>
                  <a:pt x="159512" y="62357"/>
                </a:moveTo>
                <a:lnTo>
                  <a:pt x="126619" y="62357"/>
                </a:lnTo>
                <a:lnTo>
                  <a:pt x="115883" y="64519"/>
                </a:lnTo>
                <a:lnTo>
                  <a:pt x="107124" y="70421"/>
                </a:lnTo>
                <a:lnTo>
                  <a:pt x="101222" y="79180"/>
                </a:lnTo>
                <a:lnTo>
                  <a:pt x="99060" y="89916"/>
                </a:lnTo>
                <a:lnTo>
                  <a:pt x="99060" y="140716"/>
                </a:lnTo>
                <a:lnTo>
                  <a:pt x="102235" y="147701"/>
                </a:lnTo>
                <a:lnTo>
                  <a:pt x="107187" y="152654"/>
                </a:lnTo>
                <a:lnTo>
                  <a:pt x="112902" y="157988"/>
                </a:lnTo>
                <a:lnTo>
                  <a:pt x="112902" y="241427"/>
                </a:lnTo>
                <a:lnTo>
                  <a:pt x="133476" y="241427"/>
                </a:lnTo>
                <a:lnTo>
                  <a:pt x="141732" y="196850"/>
                </a:lnTo>
                <a:lnTo>
                  <a:pt x="142247" y="190956"/>
                </a:lnTo>
                <a:lnTo>
                  <a:pt x="142811" y="188087"/>
                </a:lnTo>
                <a:lnTo>
                  <a:pt x="171069" y="188087"/>
                </a:lnTo>
                <a:lnTo>
                  <a:pt x="171069" y="157988"/>
                </a:lnTo>
                <a:lnTo>
                  <a:pt x="179070" y="152654"/>
                </a:lnTo>
                <a:lnTo>
                  <a:pt x="184023" y="147701"/>
                </a:lnTo>
                <a:lnTo>
                  <a:pt x="187071" y="140716"/>
                </a:lnTo>
                <a:lnTo>
                  <a:pt x="187071" y="89916"/>
                </a:lnTo>
                <a:lnTo>
                  <a:pt x="184908" y="79180"/>
                </a:lnTo>
                <a:lnTo>
                  <a:pt x="179006" y="70421"/>
                </a:lnTo>
                <a:lnTo>
                  <a:pt x="170247" y="64519"/>
                </a:lnTo>
                <a:lnTo>
                  <a:pt x="159512" y="62357"/>
                </a:lnTo>
                <a:close/>
              </a:path>
              <a:path w="287020" h="340360">
                <a:moveTo>
                  <a:pt x="171069" y="188087"/>
                </a:moveTo>
                <a:lnTo>
                  <a:pt x="142811" y="188087"/>
                </a:lnTo>
                <a:lnTo>
                  <a:pt x="143660" y="189884"/>
                </a:lnTo>
                <a:lnTo>
                  <a:pt x="145034" y="197993"/>
                </a:lnTo>
                <a:lnTo>
                  <a:pt x="147147" y="209833"/>
                </a:lnTo>
                <a:lnTo>
                  <a:pt x="148986" y="220614"/>
                </a:lnTo>
                <a:lnTo>
                  <a:pt x="150659" y="230943"/>
                </a:lnTo>
                <a:lnTo>
                  <a:pt x="152273" y="241427"/>
                </a:lnTo>
                <a:lnTo>
                  <a:pt x="171069" y="241427"/>
                </a:lnTo>
                <a:lnTo>
                  <a:pt x="171069" y="188087"/>
                </a:lnTo>
                <a:close/>
              </a:path>
              <a:path w="287020" h="340360">
                <a:moveTo>
                  <a:pt x="242062" y="218059"/>
                </a:moveTo>
                <a:lnTo>
                  <a:pt x="236855" y="230759"/>
                </a:lnTo>
                <a:lnTo>
                  <a:pt x="263228" y="230759"/>
                </a:lnTo>
                <a:lnTo>
                  <a:pt x="242062" y="218059"/>
                </a:lnTo>
                <a:close/>
              </a:path>
              <a:path w="287020" h="340360">
                <a:moveTo>
                  <a:pt x="143383" y="0"/>
                </a:moveTo>
                <a:lnTo>
                  <a:pt x="132127" y="2274"/>
                </a:lnTo>
                <a:lnTo>
                  <a:pt x="122967" y="8477"/>
                </a:lnTo>
                <a:lnTo>
                  <a:pt x="116808" y="17680"/>
                </a:lnTo>
                <a:lnTo>
                  <a:pt x="114553" y="28956"/>
                </a:lnTo>
                <a:lnTo>
                  <a:pt x="116808" y="40211"/>
                </a:lnTo>
                <a:lnTo>
                  <a:pt x="122967" y="49371"/>
                </a:lnTo>
                <a:lnTo>
                  <a:pt x="132127" y="55530"/>
                </a:lnTo>
                <a:lnTo>
                  <a:pt x="143383" y="57785"/>
                </a:lnTo>
                <a:lnTo>
                  <a:pt x="154584" y="55530"/>
                </a:lnTo>
                <a:lnTo>
                  <a:pt x="163750" y="49371"/>
                </a:lnTo>
                <a:lnTo>
                  <a:pt x="169939" y="40211"/>
                </a:lnTo>
                <a:lnTo>
                  <a:pt x="172212" y="28956"/>
                </a:lnTo>
                <a:lnTo>
                  <a:pt x="169939" y="17680"/>
                </a:lnTo>
                <a:lnTo>
                  <a:pt x="163750" y="8477"/>
                </a:lnTo>
                <a:lnTo>
                  <a:pt x="154584" y="2274"/>
                </a:lnTo>
                <a:lnTo>
                  <a:pt x="143383"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5913120" y="3727703"/>
            <a:ext cx="365760" cy="365760"/>
          </a:xfrm>
          <a:custGeom>
            <a:avLst/>
            <a:gdLst/>
            <a:ahLst/>
            <a:cxnLst/>
            <a:rect l="l" t="t" r="r" b="b"/>
            <a:pathLst>
              <a:path w="274320" h="273050">
                <a:moveTo>
                  <a:pt x="256382" y="236474"/>
                </a:moveTo>
                <a:lnTo>
                  <a:pt x="220979" y="236474"/>
                </a:lnTo>
                <a:lnTo>
                  <a:pt x="253237" y="272796"/>
                </a:lnTo>
                <a:lnTo>
                  <a:pt x="274320" y="255524"/>
                </a:lnTo>
                <a:lnTo>
                  <a:pt x="256382" y="236474"/>
                </a:lnTo>
                <a:close/>
              </a:path>
              <a:path w="274320" h="273050">
                <a:moveTo>
                  <a:pt x="132334" y="0"/>
                </a:moveTo>
                <a:lnTo>
                  <a:pt x="90529" y="6766"/>
                </a:lnTo>
                <a:lnTo>
                  <a:pt x="54205" y="25603"/>
                </a:lnTo>
                <a:lnTo>
                  <a:pt x="25550" y="54315"/>
                </a:lnTo>
                <a:lnTo>
                  <a:pt x="6752" y="90708"/>
                </a:lnTo>
                <a:lnTo>
                  <a:pt x="0" y="132588"/>
                </a:lnTo>
                <a:lnTo>
                  <a:pt x="6752" y="174529"/>
                </a:lnTo>
                <a:lnTo>
                  <a:pt x="25550" y="210960"/>
                </a:lnTo>
                <a:lnTo>
                  <a:pt x="54205" y="239691"/>
                </a:lnTo>
                <a:lnTo>
                  <a:pt x="90529" y="258535"/>
                </a:lnTo>
                <a:lnTo>
                  <a:pt x="132334" y="265303"/>
                </a:lnTo>
                <a:lnTo>
                  <a:pt x="145873" y="264604"/>
                </a:lnTo>
                <a:lnTo>
                  <a:pt x="159019" y="262572"/>
                </a:lnTo>
                <a:lnTo>
                  <a:pt x="171713" y="259302"/>
                </a:lnTo>
                <a:lnTo>
                  <a:pt x="183896" y="254889"/>
                </a:lnTo>
                <a:lnTo>
                  <a:pt x="187071" y="253238"/>
                </a:lnTo>
                <a:lnTo>
                  <a:pt x="183701" y="242443"/>
                </a:lnTo>
                <a:lnTo>
                  <a:pt x="132334" y="242443"/>
                </a:lnTo>
                <a:lnTo>
                  <a:pt x="89693" y="233807"/>
                </a:lnTo>
                <a:lnTo>
                  <a:pt x="54863" y="210280"/>
                </a:lnTo>
                <a:lnTo>
                  <a:pt x="31373" y="175387"/>
                </a:lnTo>
                <a:lnTo>
                  <a:pt x="22733" y="132588"/>
                </a:lnTo>
                <a:lnTo>
                  <a:pt x="31357" y="89886"/>
                </a:lnTo>
                <a:lnTo>
                  <a:pt x="54864" y="55006"/>
                </a:lnTo>
                <a:lnTo>
                  <a:pt x="89705" y="31486"/>
                </a:lnTo>
                <a:lnTo>
                  <a:pt x="132334" y="22860"/>
                </a:lnTo>
                <a:lnTo>
                  <a:pt x="205172" y="22860"/>
                </a:lnTo>
                <a:lnTo>
                  <a:pt x="174138" y="6766"/>
                </a:lnTo>
                <a:lnTo>
                  <a:pt x="132334" y="0"/>
                </a:lnTo>
                <a:close/>
              </a:path>
              <a:path w="274320" h="273050">
                <a:moveTo>
                  <a:pt x="164591" y="163322"/>
                </a:moveTo>
                <a:lnTo>
                  <a:pt x="196850" y="259080"/>
                </a:lnTo>
                <a:lnTo>
                  <a:pt x="220979" y="236474"/>
                </a:lnTo>
                <a:lnTo>
                  <a:pt x="256382" y="236474"/>
                </a:lnTo>
                <a:lnTo>
                  <a:pt x="239522" y="218567"/>
                </a:lnTo>
                <a:lnTo>
                  <a:pt x="262889" y="199390"/>
                </a:lnTo>
                <a:lnTo>
                  <a:pt x="164591" y="163322"/>
                </a:lnTo>
                <a:close/>
              </a:path>
              <a:path w="274320" h="273050">
                <a:moveTo>
                  <a:pt x="180212" y="231267"/>
                </a:moveTo>
                <a:lnTo>
                  <a:pt x="143537" y="241879"/>
                </a:lnTo>
                <a:lnTo>
                  <a:pt x="132334" y="242443"/>
                </a:lnTo>
                <a:lnTo>
                  <a:pt x="183701" y="242443"/>
                </a:lnTo>
                <a:lnTo>
                  <a:pt x="180212" y="231267"/>
                </a:lnTo>
                <a:close/>
              </a:path>
              <a:path w="274320" h="273050">
                <a:moveTo>
                  <a:pt x="132334" y="51943"/>
                </a:moveTo>
                <a:lnTo>
                  <a:pt x="101000" y="58293"/>
                </a:lnTo>
                <a:lnTo>
                  <a:pt x="75406" y="75596"/>
                </a:lnTo>
                <a:lnTo>
                  <a:pt x="58146" y="101234"/>
                </a:lnTo>
                <a:lnTo>
                  <a:pt x="51815" y="132588"/>
                </a:lnTo>
                <a:lnTo>
                  <a:pt x="58146" y="163994"/>
                </a:lnTo>
                <a:lnTo>
                  <a:pt x="75406" y="189626"/>
                </a:lnTo>
                <a:lnTo>
                  <a:pt x="101000" y="206900"/>
                </a:lnTo>
                <a:lnTo>
                  <a:pt x="132334" y="213233"/>
                </a:lnTo>
                <a:lnTo>
                  <a:pt x="140539" y="212812"/>
                </a:lnTo>
                <a:lnTo>
                  <a:pt x="148542" y="211582"/>
                </a:lnTo>
                <a:lnTo>
                  <a:pt x="156283" y="209589"/>
                </a:lnTo>
                <a:lnTo>
                  <a:pt x="163702" y="206883"/>
                </a:lnTo>
                <a:lnTo>
                  <a:pt x="171196" y="202819"/>
                </a:lnTo>
                <a:lnTo>
                  <a:pt x="167986" y="192405"/>
                </a:lnTo>
                <a:lnTo>
                  <a:pt x="132334" y="192405"/>
                </a:lnTo>
                <a:lnTo>
                  <a:pt x="109077" y="187702"/>
                </a:lnTo>
                <a:lnTo>
                  <a:pt x="90106" y="174879"/>
                </a:lnTo>
                <a:lnTo>
                  <a:pt x="77327" y="155864"/>
                </a:lnTo>
                <a:lnTo>
                  <a:pt x="72644" y="132588"/>
                </a:lnTo>
                <a:lnTo>
                  <a:pt x="77327" y="109311"/>
                </a:lnTo>
                <a:lnTo>
                  <a:pt x="90106" y="90297"/>
                </a:lnTo>
                <a:lnTo>
                  <a:pt x="109077" y="77473"/>
                </a:lnTo>
                <a:lnTo>
                  <a:pt x="132334" y="72771"/>
                </a:lnTo>
                <a:lnTo>
                  <a:pt x="185082" y="72771"/>
                </a:lnTo>
                <a:lnTo>
                  <a:pt x="163667" y="58293"/>
                </a:lnTo>
                <a:lnTo>
                  <a:pt x="132334" y="51943"/>
                </a:lnTo>
                <a:close/>
              </a:path>
              <a:path w="274320" h="273050">
                <a:moveTo>
                  <a:pt x="164973" y="182626"/>
                </a:moveTo>
                <a:lnTo>
                  <a:pt x="155575" y="187706"/>
                </a:lnTo>
                <a:lnTo>
                  <a:pt x="148462" y="190754"/>
                </a:lnTo>
                <a:lnTo>
                  <a:pt x="140588" y="192405"/>
                </a:lnTo>
                <a:lnTo>
                  <a:pt x="167986" y="192405"/>
                </a:lnTo>
                <a:lnTo>
                  <a:pt x="164973" y="182626"/>
                </a:lnTo>
                <a:close/>
              </a:path>
              <a:path w="274320" h="273050">
                <a:moveTo>
                  <a:pt x="205172" y="22860"/>
                </a:moveTo>
                <a:lnTo>
                  <a:pt x="132334" y="22860"/>
                </a:lnTo>
                <a:lnTo>
                  <a:pt x="174942" y="31486"/>
                </a:lnTo>
                <a:lnTo>
                  <a:pt x="209740" y="55006"/>
                </a:lnTo>
                <a:lnTo>
                  <a:pt x="233203" y="89886"/>
                </a:lnTo>
                <a:lnTo>
                  <a:pt x="241808" y="132588"/>
                </a:lnTo>
                <a:lnTo>
                  <a:pt x="241246" y="143847"/>
                </a:lnTo>
                <a:lnTo>
                  <a:pt x="239601" y="154749"/>
                </a:lnTo>
                <a:lnTo>
                  <a:pt x="236932" y="165270"/>
                </a:lnTo>
                <a:lnTo>
                  <a:pt x="233299" y="175387"/>
                </a:lnTo>
                <a:lnTo>
                  <a:pt x="230250" y="181610"/>
                </a:lnTo>
                <a:lnTo>
                  <a:pt x="252095" y="188849"/>
                </a:lnTo>
                <a:lnTo>
                  <a:pt x="263987" y="146147"/>
                </a:lnTo>
                <a:lnTo>
                  <a:pt x="264668" y="132588"/>
                </a:lnTo>
                <a:lnTo>
                  <a:pt x="257915" y="90708"/>
                </a:lnTo>
                <a:lnTo>
                  <a:pt x="239117" y="54315"/>
                </a:lnTo>
                <a:lnTo>
                  <a:pt x="210462" y="25603"/>
                </a:lnTo>
                <a:lnTo>
                  <a:pt x="205172" y="22860"/>
                </a:lnTo>
                <a:close/>
              </a:path>
              <a:path w="274320" h="273050">
                <a:moveTo>
                  <a:pt x="185082" y="72771"/>
                </a:moveTo>
                <a:lnTo>
                  <a:pt x="132334" y="72771"/>
                </a:lnTo>
                <a:lnTo>
                  <a:pt x="155590" y="77473"/>
                </a:lnTo>
                <a:lnTo>
                  <a:pt x="174561" y="90297"/>
                </a:lnTo>
                <a:lnTo>
                  <a:pt x="187340" y="109311"/>
                </a:lnTo>
                <a:lnTo>
                  <a:pt x="192024" y="132588"/>
                </a:lnTo>
                <a:lnTo>
                  <a:pt x="192023" y="140846"/>
                </a:lnTo>
                <a:lnTo>
                  <a:pt x="190373" y="148717"/>
                </a:lnTo>
                <a:lnTo>
                  <a:pt x="187325" y="155956"/>
                </a:lnTo>
                <a:lnTo>
                  <a:pt x="182118" y="165608"/>
                </a:lnTo>
                <a:lnTo>
                  <a:pt x="202057" y="172212"/>
                </a:lnTo>
                <a:lnTo>
                  <a:pt x="212851" y="132588"/>
                </a:lnTo>
                <a:lnTo>
                  <a:pt x="206521" y="101234"/>
                </a:lnTo>
                <a:lnTo>
                  <a:pt x="189261" y="75596"/>
                </a:lnTo>
                <a:lnTo>
                  <a:pt x="185082" y="72771"/>
                </a:lnTo>
                <a:close/>
              </a:path>
              <a:path w="274320" h="273050">
                <a:moveTo>
                  <a:pt x="132334" y="100711"/>
                </a:moveTo>
                <a:lnTo>
                  <a:pt x="119905" y="103209"/>
                </a:lnTo>
                <a:lnTo>
                  <a:pt x="109775" y="110029"/>
                </a:lnTo>
                <a:lnTo>
                  <a:pt x="102955" y="120159"/>
                </a:lnTo>
                <a:lnTo>
                  <a:pt x="100457" y="132588"/>
                </a:lnTo>
                <a:lnTo>
                  <a:pt x="102955" y="145035"/>
                </a:lnTo>
                <a:lnTo>
                  <a:pt x="109775" y="155209"/>
                </a:lnTo>
                <a:lnTo>
                  <a:pt x="119905" y="162073"/>
                </a:lnTo>
                <a:lnTo>
                  <a:pt x="132334" y="164592"/>
                </a:lnTo>
                <a:lnTo>
                  <a:pt x="144762" y="162073"/>
                </a:lnTo>
                <a:lnTo>
                  <a:pt x="154892" y="155209"/>
                </a:lnTo>
                <a:lnTo>
                  <a:pt x="161712" y="145035"/>
                </a:lnTo>
                <a:lnTo>
                  <a:pt x="164211" y="132588"/>
                </a:lnTo>
                <a:lnTo>
                  <a:pt x="161712" y="120159"/>
                </a:lnTo>
                <a:lnTo>
                  <a:pt x="154892" y="110029"/>
                </a:lnTo>
                <a:lnTo>
                  <a:pt x="144762" y="103209"/>
                </a:lnTo>
                <a:lnTo>
                  <a:pt x="132334" y="100711"/>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7962899" y="2773679"/>
            <a:ext cx="365760" cy="365760"/>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10012678" y="1813432"/>
            <a:ext cx="365760" cy="365760"/>
          </a:xfrm>
          <a:custGeom>
            <a:avLst/>
            <a:gdLst/>
            <a:ahLst/>
            <a:cxnLst/>
            <a:rect l="l" t="t" r="r" b="b"/>
            <a:pathLst>
              <a:path w="275590" h="255905">
                <a:moveTo>
                  <a:pt x="211518" y="169799"/>
                </a:moveTo>
                <a:lnTo>
                  <a:pt x="167766" y="169799"/>
                </a:lnTo>
                <a:lnTo>
                  <a:pt x="168401" y="170687"/>
                </a:lnTo>
                <a:lnTo>
                  <a:pt x="253491" y="255524"/>
                </a:lnTo>
                <a:lnTo>
                  <a:pt x="259333" y="255524"/>
                </a:lnTo>
                <a:lnTo>
                  <a:pt x="275462" y="239394"/>
                </a:lnTo>
                <a:lnTo>
                  <a:pt x="275462" y="233552"/>
                </a:lnTo>
                <a:lnTo>
                  <a:pt x="211518" y="169799"/>
                </a:lnTo>
                <a:close/>
              </a:path>
              <a:path w="275590" h="255905">
                <a:moveTo>
                  <a:pt x="203326" y="217169"/>
                </a:moveTo>
                <a:lnTo>
                  <a:pt x="61848" y="217169"/>
                </a:lnTo>
                <a:lnTo>
                  <a:pt x="70611" y="220725"/>
                </a:lnTo>
                <a:lnTo>
                  <a:pt x="103580" y="224722"/>
                </a:lnTo>
                <a:lnTo>
                  <a:pt x="138620" y="225933"/>
                </a:lnTo>
                <a:lnTo>
                  <a:pt x="173089" y="223904"/>
                </a:lnTo>
                <a:lnTo>
                  <a:pt x="204342" y="218186"/>
                </a:lnTo>
                <a:lnTo>
                  <a:pt x="203326" y="217169"/>
                </a:lnTo>
                <a:close/>
              </a:path>
              <a:path w="275590" h="255905">
                <a:moveTo>
                  <a:pt x="83946" y="169290"/>
                </a:moveTo>
                <a:lnTo>
                  <a:pt x="57657" y="208152"/>
                </a:lnTo>
                <a:lnTo>
                  <a:pt x="55879" y="217804"/>
                </a:lnTo>
                <a:lnTo>
                  <a:pt x="61848" y="217169"/>
                </a:lnTo>
                <a:lnTo>
                  <a:pt x="203326" y="217169"/>
                </a:lnTo>
                <a:lnTo>
                  <a:pt x="173896" y="187739"/>
                </a:lnTo>
                <a:lnTo>
                  <a:pt x="141275" y="187739"/>
                </a:lnTo>
                <a:lnTo>
                  <a:pt x="117411" y="186674"/>
                </a:lnTo>
                <a:lnTo>
                  <a:pt x="97357" y="179583"/>
                </a:lnTo>
                <a:lnTo>
                  <a:pt x="83946" y="169290"/>
                </a:lnTo>
                <a:close/>
              </a:path>
              <a:path w="275590" h="255905">
                <a:moveTo>
                  <a:pt x="166115" y="179958"/>
                </a:moveTo>
                <a:lnTo>
                  <a:pt x="141275" y="187739"/>
                </a:lnTo>
                <a:lnTo>
                  <a:pt x="173896" y="187739"/>
                </a:lnTo>
                <a:lnTo>
                  <a:pt x="166115" y="179958"/>
                </a:lnTo>
                <a:close/>
              </a:path>
              <a:path w="275590" h="255905">
                <a:moveTo>
                  <a:pt x="132968" y="48132"/>
                </a:moveTo>
                <a:lnTo>
                  <a:pt x="107366" y="53304"/>
                </a:lnTo>
                <a:lnTo>
                  <a:pt x="86455" y="67405"/>
                </a:lnTo>
                <a:lnTo>
                  <a:pt x="72354" y="88316"/>
                </a:lnTo>
                <a:lnTo>
                  <a:pt x="67182" y="113918"/>
                </a:lnTo>
                <a:lnTo>
                  <a:pt x="72354" y="139521"/>
                </a:lnTo>
                <a:lnTo>
                  <a:pt x="86455" y="160432"/>
                </a:lnTo>
                <a:lnTo>
                  <a:pt x="107366" y="174533"/>
                </a:lnTo>
                <a:lnTo>
                  <a:pt x="132968" y="179704"/>
                </a:lnTo>
                <a:lnTo>
                  <a:pt x="141390" y="179171"/>
                </a:lnTo>
                <a:lnTo>
                  <a:pt x="149478" y="177625"/>
                </a:lnTo>
                <a:lnTo>
                  <a:pt x="157186" y="175150"/>
                </a:lnTo>
                <a:lnTo>
                  <a:pt x="164464" y="171830"/>
                </a:lnTo>
                <a:lnTo>
                  <a:pt x="167766" y="169799"/>
                </a:lnTo>
                <a:lnTo>
                  <a:pt x="211518" y="169799"/>
                </a:lnTo>
                <a:lnTo>
                  <a:pt x="207824" y="166115"/>
                </a:lnTo>
                <a:lnTo>
                  <a:pt x="132968" y="166115"/>
                </a:lnTo>
                <a:lnTo>
                  <a:pt x="112670" y="162014"/>
                </a:lnTo>
                <a:lnTo>
                  <a:pt x="96123" y="150828"/>
                </a:lnTo>
                <a:lnTo>
                  <a:pt x="84980" y="134237"/>
                </a:lnTo>
                <a:lnTo>
                  <a:pt x="80898" y="113918"/>
                </a:lnTo>
                <a:lnTo>
                  <a:pt x="84986" y="93593"/>
                </a:lnTo>
                <a:lnTo>
                  <a:pt x="96123" y="77009"/>
                </a:lnTo>
                <a:lnTo>
                  <a:pt x="112670" y="65823"/>
                </a:lnTo>
                <a:lnTo>
                  <a:pt x="132968" y="61721"/>
                </a:lnTo>
                <a:lnTo>
                  <a:pt x="171150" y="61721"/>
                </a:lnTo>
                <a:lnTo>
                  <a:pt x="158644" y="53304"/>
                </a:lnTo>
                <a:lnTo>
                  <a:pt x="132968" y="48132"/>
                </a:lnTo>
                <a:close/>
              </a:path>
              <a:path w="275590" h="255905">
                <a:moveTo>
                  <a:pt x="171150" y="61721"/>
                </a:moveTo>
                <a:lnTo>
                  <a:pt x="132968" y="61721"/>
                </a:lnTo>
                <a:lnTo>
                  <a:pt x="153287" y="65823"/>
                </a:lnTo>
                <a:lnTo>
                  <a:pt x="169878" y="77009"/>
                </a:lnTo>
                <a:lnTo>
                  <a:pt x="181058" y="93593"/>
                </a:lnTo>
                <a:lnTo>
                  <a:pt x="185165" y="113918"/>
                </a:lnTo>
                <a:lnTo>
                  <a:pt x="181064" y="134237"/>
                </a:lnTo>
                <a:lnTo>
                  <a:pt x="169878" y="150828"/>
                </a:lnTo>
                <a:lnTo>
                  <a:pt x="153287" y="162014"/>
                </a:lnTo>
                <a:lnTo>
                  <a:pt x="132968" y="166115"/>
                </a:lnTo>
                <a:lnTo>
                  <a:pt x="207824" y="166115"/>
                </a:lnTo>
                <a:lnTo>
                  <a:pt x="190372" y="148716"/>
                </a:lnTo>
                <a:lnTo>
                  <a:pt x="189356" y="147827"/>
                </a:lnTo>
                <a:lnTo>
                  <a:pt x="190880" y="145287"/>
                </a:lnTo>
                <a:lnTo>
                  <a:pt x="194274" y="138011"/>
                </a:lnTo>
                <a:lnTo>
                  <a:pt x="196786" y="130317"/>
                </a:lnTo>
                <a:lnTo>
                  <a:pt x="198346" y="122267"/>
                </a:lnTo>
                <a:lnTo>
                  <a:pt x="198881" y="113918"/>
                </a:lnTo>
                <a:lnTo>
                  <a:pt x="193708" y="88316"/>
                </a:lnTo>
                <a:lnTo>
                  <a:pt x="179593" y="67405"/>
                </a:lnTo>
                <a:lnTo>
                  <a:pt x="171150" y="61721"/>
                </a:lnTo>
                <a:close/>
              </a:path>
              <a:path w="275590" h="255905">
                <a:moveTo>
                  <a:pt x="97789" y="108965"/>
                </a:moveTo>
                <a:lnTo>
                  <a:pt x="106679" y="138683"/>
                </a:lnTo>
                <a:lnTo>
                  <a:pt x="108203" y="143001"/>
                </a:lnTo>
                <a:lnTo>
                  <a:pt x="108076" y="143763"/>
                </a:lnTo>
                <a:lnTo>
                  <a:pt x="111886" y="150621"/>
                </a:lnTo>
                <a:lnTo>
                  <a:pt x="123545" y="154916"/>
                </a:lnTo>
                <a:lnTo>
                  <a:pt x="134286" y="156209"/>
                </a:lnTo>
                <a:lnTo>
                  <a:pt x="144337" y="154836"/>
                </a:lnTo>
                <a:lnTo>
                  <a:pt x="153923" y="151129"/>
                </a:lnTo>
                <a:lnTo>
                  <a:pt x="157225" y="147446"/>
                </a:lnTo>
                <a:lnTo>
                  <a:pt x="159638" y="138683"/>
                </a:lnTo>
                <a:lnTo>
                  <a:pt x="162178" y="137032"/>
                </a:lnTo>
                <a:lnTo>
                  <a:pt x="165988" y="130682"/>
                </a:lnTo>
                <a:lnTo>
                  <a:pt x="167766" y="124587"/>
                </a:lnTo>
                <a:lnTo>
                  <a:pt x="170687" y="112394"/>
                </a:lnTo>
                <a:lnTo>
                  <a:pt x="168592" y="111251"/>
                </a:lnTo>
                <a:lnTo>
                  <a:pt x="165353" y="111251"/>
                </a:lnTo>
                <a:lnTo>
                  <a:pt x="101345" y="111125"/>
                </a:lnTo>
                <a:lnTo>
                  <a:pt x="97789" y="108965"/>
                </a:lnTo>
                <a:close/>
              </a:path>
              <a:path w="275590" h="255905">
                <a:moveTo>
                  <a:pt x="38988" y="83946"/>
                </a:moveTo>
                <a:lnTo>
                  <a:pt x="32130" y="87249"/>
                </a:lnTo>
                <a:lnTo>
                  <a:pt x="24318" y="90495"/>
                </a:lnTo>
                <a:lnTo>
                  <a:pt x="17637" y="94075"/>
                </a:lnTo>
                <a:lnTo>
                  <a:pt x="12074" y="99036"/>
                </a:lnTo>
                <a:lnTo>
                  <a:pt x="7619" y="106425"/>
                </a:lnTo>
                <a:lnTo>
                  <a:pt x="4063" y="112902"/>
                </a:lnTo>
                <a:lnTo>
                  <a:pt x="3175" y="119379"/>
                </a:lnTo>
                <a:lnTo>
                  <a:pt x="2285" y="124078"/>
                </a:lnTo>
                <a:lnTo>
                  <a:pt x="0" y="132968"/>
                </a:lnTo>
                <a:lnTo>
                  <a:pt x="5714" y="133603"/>
                </a:lnTo>
                <a:lnTo>
                  <a:pt x="15239" y="135636"/>
                </a:lnTo>
                <a:lnTo>
                  <a:pt x="63753" y="140588"/>
                </a:lnTo>
                <a:lnTo>
                  <a:pt x="62102" y="136016"/>
                </a:lnTo>
                <a:lnTo>
                  <a:pt x="59943" y="129031"/>
                </a:lnTo>
                <a:lnTo>
                  <a:pt x="58912" y="122267"/>
                </a:lnTo>
                <a:lnTo>
                  <a:pt x="58800" y="113918"/>
                </a:lnTo>
                <a:lnTo>
                  <a:pt x="61604" y="93593"/>
                </a:lnTo>
                <a:lnTo>
                  <a:pt x="65638" y="84327"/>
                </a:lnTo>
                <a:lnTo>
                  <a:pt x="38988" y="84327"/>
                </a:lnTo>
                <a:lnTo>
                  <a:pt x="38988" y="83946"/>
                </a:lnTo>
                <a:close/>
              </a:path>
              <a:path w="275590" h="255905">
                <a:moveTo>
                  <a:pt x="166623" y="37591"/>
                </a:moveTo>
                <a:lnTo>
                  <a:pt x="163575" y="39115"/>
                </a:lnTo>
                <a:lnTo>
                  <a:pt x="164591" y="46736"/>
                </a:lnTo>
                <a:lnTo>
                  <a:pt x="164718" y="47116"/>
                </a:lnTo>
                <a:lnTo>
                  <a:pt x="167893" y="48640"/>
                </a:lnTo>
                <a:lnTo>
                  <a:pt x="183717" y="60180"/>
                </a:lnTo>
                <a:lnTo>
                  <a:pt x="195992" y="75422"/>
                </a:lnTo>
                <a:lnTo>
                  <a:pt x="203934" y="93593"/>
                </a:lnTo>
                <a:lnTo>
                  <a:pt x="206544" y="112394"/>
                </a:lnTo>
                <a:lnTo>
                  <a:pt x="206632" y="122267"/>
                </a:lnTo>
                <a:lnTo>
                  <a:pt x="205485" y="129031"/>
                </a:lnTo>
                <a:lnTo>
                  <a:pt x="203326" y="136016"/>
                </a:lnTo>
                <a:lnTo>
                  <a:pt x="201675" y="140588"/>
                </a:lnTo>
                <a:lnTo>
                  <a:pt x="217296" y="139700"/>
                </a:lnTo>
                <a:lnTo>
                  <a:pt x="259841" y="133603"/>
                </a:lnTo>
                <a:lnTo>
                  <a:pt x="265429" y="132968"/>
                </a:lnTo>
                <a:lnTo>
                  <a:pt x="263143" y="124078"/>
                </a:lnTo>
                <a:lnTo>
                  <a:pt x="262347" y="119125"/>
                </a:lnTo>
                <a:lnTo>
                  <a:pt x="261492" y="112902"/>
                </a:lnTo>
                <a:lnTo>
                  <a:pt x="257936" y="106425"/>
                </a:lnTo>
                <a:lnTo>
                  <a:pt x="253426" y="99036"/>
                </a:lnTo>
                <a:lnTo>
                  <a:pt x="247856" y="94075"/>
                </a:lnTo>
                <a:lnTo>
                  <a:pt x="241167" y="90495"/>
                </a:lnTo>
                <a:lnTo>
                  <a:pt x="233298" y="87249"/>
                </a:lnTo>
                <a:lnTo>
                  <a:pt x="227232" y="84327"/>
                </a:lnTo>
                <a:lnTo>
                  <a:pt x="226440" y="84327"/>
                </a:lnTo>
                <a:lnTo>
                  <a:pt x="212470" y="76707"/>
                </a:lnTo>
                <a:lnTo>
                  <a:pt x="213994" y="74802"/>
                </a:lnTo>
                <a:lnTo>
                  <a:pt x="215010" y="73787"/>
                </a:lnTo>
                <a:lnTo>
                  <a:pt x="216153" y="71500"/>
                </a:lnTo>
                <a:lnTo>
                  <a:pt x="218388" y="67405"/>
                </a:lnTo>
                <a:lnTo>
                  <a:pt x="218439" y="66293"/>
                </a:lnTo>
                <a:lnTo>
                  <a:pt x="219709" y="62991"/>
                </a:lnTo>
                <a:lnTo>
                  <a:pt x="221487" y="61087"/>
                </a:lnTo>
                <a:lnTo>
                  <a:pt x="224027" y="57530"/>
                </a:lnTo>
                <a:lnTo>
                  <a:pt x="226186" y="52196"/>
                </a:lnTo>
                <a:lnTo>
                  <a:pt x="228726" y="45465"/>
                </a:lnTo>
                <a:lnTo>
                  <a:pt x="227841" y="38480"/>
                </a:lnTo>
                <a:lnTo>
                  <a:pt x="167512" y="38480"/>
                </a:lnTo>
                <a:lnTo>
                  <a:pt x="166623" y="37591"/>
                </a:lnTo>
                <a:close/>
              </a:path>
              <a:path w="275590" h="255905">
                <a:moveTo>
                  <a:pt x="166496" y="110108"/>
                </a:moveTo>
                <a:lnTo>
                  <a:pt x="165353" y="111251"/>
                </a:lnTo>
                <a:lnTo>
                  <a:pt x="168592" y="111251"/>
                </a:lnTo>
                <a:lnTo>
                  <a:pt x="166496" y="110108"/>
                </a:lnTo>
                <a:close/>
              </a:path>
              <a:path w="275590" h="255905">
                <a:moveTo>
                  <a:pt x="125856" y="67944"/>
                </a:moveTo>
                <a:lnTo>
                  <a:pt x="101242" y="98345"/>
                </a:lnTo>
                <a:lnTo>
                  <a:pt x="101345" y="111125"/>
                </a:lnTo>
                <a:lnTo>
                  <a:pt x="165354" y="111125"/>
                </a:lnTo>
                <a:lnTo>
                  <a:pt x="165367" y="101861"/>
                </a:lnTo>
                <a:lnTo>
                  <a:pt x="143509" y="68325"/>
                </a:lnTo>
                <a:lnTo>
                  <a:pt x="134619" y="68199"/>
                </a:lnTo>
                <a:lnTo>
                  <a:pt x="125856" y="67944"/>
                </a:lnTo>
                <a:close/>
              </a:path>
              <a:path w="275590" h="255905">
                <a:moveTo>
                  <a:pt x="37845" y="36449"/>
                </a:moveTo>
                <a:lnTo>
                  <a:pt x="45719" y="62991"/>
                </a:lnTo>
                <a:lnTo>
                  <a:pt x="46989" y="66293"/>
                </a:lnTo>
                <a:lnTo>
                  <a:pt x="47041" y="67405"/>
                </a:lnTo>
                <a:lnTo>
                  <a:pt x="49275" y="71500"/>
                </a:lnTo>
                <a:lnTo>
                  <a:pt x="50418" y="73787"/>
                </a:lnTo>
                <a:lnTo>
                  <a:pt x="51434" y="74802"/>
                </a:lnTo>
                <a:lnTo>
                  <a:pt x="52958" y="76707"/>
                </a:lnTo>
                <a:lnTo>
                  <a:pt x="38988" y="84327"/>
                </a:lnTo>
                <a:lnTo>
                  <a:pt x="65638" y="84327"/>
                </a:lnTo>
                <a:lnTo>
                  <a:pt x="69516" y="75422"/>
                </a:lnTo>
                <a:lnTo>
                  <a:pt x="81786" y="60180"/>
                </a:lnTo>
                <a:lnTo>
                  <a:pt x="97662" y="48640"/>
                </a:lnTo>
                <a:lnTo>
                  <a:pt x="100837" y="47116"/>
                </a:lnTo>
                <a:lnTo>
                  <a:pt x="100837" y="46736"/>
                </a:lnTo>
                <a:lnTo>
                  <a:pt x="101853" y="39115"/>
                </a:lnTo>
                <a:lnTo>
                  <a:pt x="100636" y="38480"/>
                </a:lnTo>
                <a:lnTo>
                  <a:pt x="97916" y="38480"/>
                </a:lnTo>
                <a:lnTo>
                  <a:pt x="40893" y="38353"/>
                </a:lnTo>
                <a:lnTo>
                  <a:pt x="37845" y="36449"/>
                </a:lnTo>
                <a:close/>
              </a:path>
              <a:path w="275590" h="255905">
                <a:moveTo>
                  <a:pt x="226440" y="83946"/>
                </a:moveTo>
                <a:lnTo>
                  <a:pt x="226440" y="84327"/>
                </a:lnTo>
                <a:lnTo>
                  <a:pt x="227232" y="84327"/>
                </a:lnTo>
                <a:lnTo>
                  <a:pt x="226440" y="83946"/>
                </a:lnTo>
                <a:close/>
              </a:path>
              <a:path w="275590" h="255905">
                <a:moveTo>
                  <a:pt x="98932" y="37591"/>
                </a:moveTo>
                <a:lnTo>
                  <a:pt x="97916" y="38480"/>
                </a:lnTo>
                <a:lnTo>
                  <a:pt x="100636" y="38480"/>
                </a:lnTo>
                <a:lnTo>
                  <a:pt x="98932" y="37591"/>
                </a:lnTo>
                <a:close/>
              </a:path>
              <a:path w="275590" h="255905">
                <a:moveTo>
                  <a:pt x="202691" y="0"/>
                </a:moveTo>
                <a:lnTo>
                  <a:pt x="168036" y="21796"/>
                </a:lnTo>
                <a:lnTo>
                  <a:pt x="167483" y="30132"/>
                </a:lnTo>
                <a:lnTo>
                  <a:pt x="167512" y="38480"/>
                </a:lnTo>
                <a:lnTo>
                  <a:pt x="227841" y="38480"/>
                </a:lnTo>
                <a:lnTo>
                  <a:pt x="224535" y="38353"/>
                </a:lnTo>
                <a:lnTo>
                  <a:pt x="224583" y="26977"/>
                </a:lnTo>
                <a:lnTo>
                  <a:pt x="223488" y="18589"/>
                </a:lnTo>
                <a:lnTo>
                  <a:pt x="220821" y="12082"/>
                </a:lnTo>
                <a:lnTo>
                  <a:pt x="216153" y="6350"/>
                </a:lnTo>
                <a:lnTo>
                  <a:pt x="210692" y="2031"/>
                </a:lnTo>
                <a:lnTo>
                  <a:pt x="202691" y="0"/>
                </a:lnTo>
                <a:close/>
              </a:path>
              <a:path w="275590" h="255905">
                <a:moveTo>
                  <a:pt x="62864" y="0"/>
                </a:moveTo>
                <a:lnTo>
                  <a:pt x="40846" y="26977"/>
                </a:lnTo>
                <a:lnTo>
                  <a:pt x="40893" y="38353"/>
                </a:lnTo>
                <a:lnTo>
                  <a:pt x="97917" y="38353"/>
                </a:lnTo>
                <a:lnTo>
                  <a:pt x="97946" y="30132"/>
                </a:lnTo>
                <a:lnTo>
                  <a:pt x="62864" y="0"/>
                </a:lnTo>
                <a:close/>
              </a:path>
              <a:path w="275590" h="255905">
                <a:moveTo>
                  <a:pt x="227583" y="36449"/>
                </a:moveTo>
                <a:lnTo>
                  <a:pt x="224535" y="38353"/>
                </a:lnTo>
                <a:lnTo>
                  <a:pt x="227825" y="38353"/>
                </a:lnTo>
                <a:lnTo>
                  <a:pt x="227583" y="36449"/>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txBox="1"/>
          <p:nvPr/>
        </p:nvSpPr>
        <p:spPr>
          <a:xfrm>
            <a:off x="1087627" y="3265677"/>
            <a:ext cx="1797685" cy="1250342"/>
          </a:xfrm>
          <a:prstGeom prst="rect">
            <a:avLst/>
          </a:prstGeom>
        </p:spPr>
        <p:txBody>
          <a:bodyPr vert="horz" wrap="square" lIns="0" tIns="13970" rIns="0" bIns="0" rtlCol="0">
            <a:spAutoFit/>
          </a:bodyPr>
          <a:lstStyle/>
          <a:p>
            <a:pPr marR="635" algn="ctr">
              <a:lnSpc>
                <a:spcPct val="100000"/>
              </a:lnSpc>
              <a:spcBef>
                <a:spcPts val="110"/>
              </a:spcBef>
            </a:pPr>
            <a:r>
              <a:rPr lang="sr-Latn-ME" sz="1450" b="1" dirty="0">
                <a:solidFill>
                  <a:srgbClr val="747E83"/>
                </a:solidFill>
                <a:latin typeface="Arial" panose="020B0604020202020204" pitchFamily="34" charset="0"/>
                <a:cs typeface="Arial" panose="020B0604020202020204" pitchFamily="34" charset="0"/>
              </a:rPr>
              <a:t>Glavni ciljevi</a:t>
            </a:r>
            <a:endParaRPr sz="1450" dirty="0">
              <a:latin typeface="Arial" panose="020B0604020202020204" pitchFamily="34" charset="0"/>
              <a:cs typeface="Arial" panose="020B0604020202020204" pitchFamily="34" charset="0"/>
            </a:endParaRPr>
          </a:p>
          <a:p>
            <a:pPr marL="12700" marR="5080" algn="ctr">
              <a:lnSpc>
                <a:spcPct val="100000"/>
              </a:lnSpc>
              <a:spcBef>
                <a:spcPts val="1280"/>
              </a:spcBef>
            </a:pPr>
            <a:r>
              <a:rPr lang="en-US" sz="1100" b="1" dirty="0">
                <a:latin typeface="Arial" panose="020B0604020202020204" pitchFamily="34" charset="0"/>
                <a:cs typeface="Arial" panose="020B0604020202020204" pitchFamily="34" charset="0"/>
              </a:rPr>
              <a:t>Cilj je omogu</a:t>
            </a:r>
            <a:r>
              <a:rPr lang="sr-Latn-ME" sz="1100" b="1" dirty="0">
                <a:latin typeface="Arial" panose="020B0604020202020204" pitchFamily="34" charset="0"/>
                <a:cs typeface="Arial" panose="020B0604020202020204" pitchFamily="34" charset="0"/>
              </a:rPr>
              <a:t>ćavanje</a:t>
            </a:r>
            <a:r>
              <a:rPr lang="en-US" sz="1100" b="1" dirty="0">
                <a:latin typeface="Arial" panose="020B0604020202020204" pitchFamily="34" charset="0"/>
                <a:cs typeface="Arial" panose="020B0604020202020204" pitchFamily="34" charset="0"/>
              </a:rPr>
              <a:t> nesmetan</a:t>
            </a:r>
            <a:r>
              <a:rPr lang="sr-Latn-ME" sz="1100" b="1" dirty="0">
                <a:latin typeface="Arial" panose="020B0604020202020204" pitchFamily="34" charset="0"/>
                <a:cs typeface="Arial" panose="020B0604020202020204" pitchFamily="34" charset="0"/>
              </a:rPr>
              <a:t>og</a:t>
            </a:r>
            <a:r>
              <a:rPr lang="en-US" sz="1100" b="1" dirty="0">
                <a:latin typeface="Arial" panose="020B0604020202020204" pitchFamily="34" charset="0"/>
                <a:cs typeface="Arial" panose="020B0604020202020204" pitchFamily="34" charset="0"/>
              </a:rPr>
              <a:t> protok</a:t>
            </a:r>
            <a:r>
              <a:rPr lang="sr-Latn-ME" sz="1100" b="1" dirty="0">
                <a:latin typeface="Arial" panose="020B0604020202020204" pitchFamily="34" charset="0"/>
                <a:cs typeface="Arial" panose="020B0604020202020204" pitchFamily="34" charset="0"/>
              </a:rPr>
              <a:t>a</a:t>
            </a:r>
            <a:r>
              <a:rPr lang="en-US" sz="1100" b="1" dirty="0">
                <a:latin typeface="Arial" panose="020B0604020202020204" pitchFamily="34" charset="0"/>
                <a:cs typeface="Arial" panose="020B0604020202020204" pitchFamily="34" charset="0"/>
              </a:rPr>
              <a:t> robe, usluga, kapitala i visokokvalifikovane radne snage</a:t>
            </a:r>
            <a:endParaRPr sz="1100" b="1" dirty="0">
              <a:latin typeface="Arial" panose="020B0604020202020204" pitchFamily="34" charset="0"/>
              <a:cs typeface="Arial" panose="020B0604020202020204" pitchFamily="34" charset="0"/>
            </a:endParaRPr>
          </a:p>
        </p:txBody>
      </p:sp>
      <p:sp>
        <p:nvSpPr>
          <p:cNvPr id="24" name="object 24"/>
          <p:cNvSpPr txBox="1"/>
          <p:nvPr/>
        </p:nvSpPr>
        <p:spPr>
          <a:xfrm>
            <a:off x="3266694" y="4230446"/>
            <a:ext cx="1504315" cy="1109918"/>
          </a:xfrm>
          <a:prstGeom prst="rect">
            <a:avLst/>
          </a:prstGeom>
        </p:spPr>
        <p:txBody>
          <a:bodyPr vert="horz" wrap="square" lIns="0" tIns="14604" rIns="0" bIns="0" rtlCol="0">
            <a:spAutoFit/>
          </a:bodyPr>
          <a:lstStyle/>
          <a:p>
            <a:pPr marL="635" algn="ctr">
              <a:lnSpc>
                <a:spcPct val="100000"/>
              </a:lnSpc>
              <a:spcBef>
                <a:spcPts val="114"/>
              </a:spcBef>
            </a:pPr>
            <a:r>
              <a:rPr sz="1450" b="1" dirty="0">
                <a:solidFill>
                  <a:srgbClr val="7030A0"/>
                </a:solidFill>
                <a:latin typeface="Arial" panose="020B0604020202020204" pitchFamily="34" charset="0"/>
                <a:cs typeface="Arial" panose="020B0604020202020204" pitchFamily="34" charset="0"/>
              </a:rPr>
              <a:t>Primar</a:t>
            </a:r>
            <a:r>
              <a:rPr lang="sr-Latn-ME" sz="1450" b="1" dirty="0">
                <a:solidFill>
                  <a:srgbClr val="7030A0"/>
                </a:solidFill>
                <a:latin typeface="Arial" panose="020B0604020202020204" pitchFamily="34" charset="0"/>
                <a:cs typeface="Arial" panose="020B0604020202020204" pitchFamily="34" charset="0"/>
              </a:rPr>
              <a:t>na</a:t>
            </a:r>
            <a:endParaRPr sz="1450" dirty="0">
              <a:solidFill>
                <a:srgbClr val="7030A0"/>
              </a:solidFill>
              <a:latin typeface="Arial" panose="020B0604020202020204" pitchFamily="34" charset="0"/>
              <a:cs typeface="Arial" panose="020B0604020202020204" pitchFamily="34" charset="0"/>
            </a:endParaRPr>
          </a:p>
          <a:p>
            <a:pPr marL="1270" algn="ctr">
              <a:lnSpc>
                <a:spcPct val="100000"/>
              </a:lnSpc>
              <a:spcBef>
                <a:spcPts val="25"/>
              </a:spcBef>
            </a:pPr>
            <a:r>
              <a:rPr lang="sr-Latn-ME" sz="1450" b="1" dirty="0">
                <a:solidFill>
                  <a:srgbClr val="7030A0"/>
                </a:solidFill>
                <a:latin typeface="Arial" panose="020B0604020202020204" pitchFamily="34" charset="0"/>
                <a:cs typeface="Arial" panose="020B0604020202020204" pitchFamily="34" charset="0"/>
              </a:rPr>
              <a:t>d</a:t>
            </a:r>
            <a:r>
              <a:rPr sz="1450" b="1" dirty="0">
                <a:solidFill>
                  <a:srgbClr val="7030A0"/>
                </a:solidFill>
                <a:latin typeface="Arial" panose="020B0604020202020204" pitchFamily="34" charset="0"/>
                <a:cs typeface="Arial" panose="020B0604020202020204" pitchFamily="34" charset="0"/>
              </a:rPr>
              <a:t>iferen</a:t>
            </a:r>
            <a:r>
              <a:rPr lang="sr-Latn-ME" sz="1450" b="1" dirty="0">
                <a:solidFill>
                  <a:srgbClr val="7030A0"/>
                </a:solidFill>
                <a:latin typeface="Arial" panose="020B0604020202020204" pitchFamily="34" charset="0"/>
                <a:cs typeface="Arial" panose="020B0604020202020204" pitchFamily="34" charset="0"/>
              </a:rPr>
              <a:t>cijacija</a:t>
            </a:r>
            <a:endParaRPr sz="1450" dirty="0">
              <a:solidFill>
                <a:srgbClr val="7030A0"/>
              </a:solidFill>
              <a:latin typeface="Arial" panose="020B0604020202020204" pitchFamily="34" charset="0"/>
              <a:cs typeface="Arial" panose="020B0604020202020204" pitchFamily="34" charset="0"/>
            </a:endParaRPr>
          </a:p>
          <a:p>
            <a:pPr marL="12700" marR="5080" indent="635" algn="ctr">
              <a:lnSpc>
                <a:spcPct val="100000"/>
              </a:lnSpc>
              <a:spcBef>
                <a:spcPts val="1090"/>
              </a:spcBef>
            </a:pPr>
            <a:r>
              <a:rPr lang="sr-Latn-ME" sz="1100" b="1" spc="-5" dirty="0">
                <a:latin typeface="Arial" panose="020B0604020202020204" pitchFamily="34" charset="0"/>
                <a:cs typeface="Arial" panose="020B0604020202020204" pitchFamily="34" charset="0"/>
              </a:rPr>
              <a:t>Čini region atraktivnijim za ulaganja i trgovinu</a:t>
            </a:r>
          </a:p>
        </p:txBody>
      </p:sp>
      <p:sp>
        <p:nvSpPr>
          <p:cNvPr id="25" name="object 25"/>
          <p:cNvSpPr txBox="1"/>
          <p:nvPr/>
        </p:nvSpPr>
        <p:spPr>
          <a:xfrm>
            <a:off x="5459348" y="5184394"/>
            <a:ext cx="1260475" cy="911788"/>
          </a:xfrm>
          <a:prstGeom prst="rect">
            <a:avLst/>
          </a:prstGeom>
        </p:spPr>
        <p:txBody>
          <a:bodyPr vert="horz" wrap="square" lIns="0" tIns="13970" rIns="0" bIns="0" rtlCol="0">
            <a:spAutoFit/>
          </a:bodyPr>
          <a:lstStyle/>
          <a:p>
            <a:pPr algn="ctr">
              <a:lnSpc>
                <a:spcPct val="100000"/>
              </a:lnSpc>
              <a:spcBef>
                <a:spcPts val="110"/>
              </a:spcBef>
            </a:pPr>
            <a:r>
              <a:rPr lang="sr-Latn-ME" sz="1450" b="1" dirty="0">
                <a:solidFill>
                  <a:schemeClr val="tx2">
                    <a:lumMod val="60000"/>
                    <a:lumOff val="40000"/>
                  </a:schemeClr>
                </a:solidFill>
                <a:latin typeface="Arial" panose="020B0604020202020204" pitchFamily="34" charset="0"/>
                <a:cs typeface="Arial" panose="020B0604020202020204" pitchFamily="34" charset="0"/>
              </a:rPr>
              <a:t>Ciljni region</a:t>
            </a:r>
            <a:endParaRPr sz="1450" dirty="0">
              <a:solidFill>
                <a:schemeClr val="tx2">
                  <a:lumMod val="60000"/>
                  <a:lumOff val="40000"/>
                </a:schemeClr>
              </a:solidFill>
              <a:latin typeface="Arial" panose="020B0604020202020204" pitchFamily="34" charset="0"/>
              <a:cs typeface="Arial" panose="020B0604020202020204" pitchFamily="34" charset="0"/>
            </a:endParaRPr>
          </a:p>
          <a:p>
            <a:pPr marL="35560" algn="ctr">
              <a:lnSpc>
                <a:spcPct val="100000"/>
              </a:lnSpc>
              <a:spcBef>
                <a:spcPts val="1270"/>
              </a:spcBef>
            </a:pPr>
            <a:r>
              <a:rPr lang="sr-Latn-ME" sz="1100" b="1" spc="-35" dirty="0">
                <a:solidFill>
                  <a:srgbClr val="252525"/>
                </a:solidFill>
                <a:latin typeface="Arial" panose="020B0604020202020204" pitchFamily="34" charset="0"/>
                <a:cs typeface="Arial" panose="020B0604020202020204" pitchFamily="34" charset="0"/>
              </a:rPr>
              <a:t>Zapadni Balkan</a:t>
            </a:r>
            <a:br>
              <a:rPr lang="sr-Latn-ME" sz="1100" b="1" spc="-35" dirty="0">
                <a:solidFill>
                  <a:srgbClr val="252525"/>
                </a:solidFill>
                <a:latin typeface="Arial" panose="020B0604020202020204" pitchFamily="34" charset="0"/>
                <a:cs typeface="Arial" panose="020B0604020202020204" pitchFamily="34" charset="0"/>
              </a:rPr>
            </a:br>
            <a:r>
              <a:rPr lang="sr-Latn-ME" sz="1100" b="1" spc="-35" dirty="0">
                <a:solidFill>
                  <a:srgbClr val="252525"/>
                </a:solidFill>
                <a:latin typeface="Arial" panose="020B0604020202020204" pitchFamily="34" charset="0"/>
                <a:cs typeface="Arial" panose="020B0604020202020204" pitchFamily="34" charset="0"/>
              </a:rPr>
              <a:t>Evropa</a:t>
            </a:r>
            <a:br>
              <a:rPr lang="sr-Latn-ME" sz="1100" b="1" spc="-35" dirty="0">
                <a:solidFill>
                  <a:srgbClr val="252525"/>
                </a:solidFill>
                <a:latin typeface="Arial" panose="020B0604020202020204" pitchFamily="34" charset="0"/>
                <a:cs typeface="Arial" panose="020B0604020202020204" pitchFamily="34" charset="0"/>
              </a:rPr>
            </a:br>
            <a:endParaRPr lang="sr-Latn-ME" sz="1100" b="1" spc="-35" dirty="0">
              <a:solidFill>
                <a:srgbClr val="252525"/>
              </a:solidFill>
              <a:latin typeface="Arial" panose="020B0604020202020204" pitchFamily="34" charset="0"/>
              <a:cs typeface="Arial" panose="020B0604020202020204" pitchFamily="34" charset="0"/>
            </a:endParaRPr>
          </a:p>
        </p:txBody>
      </p:sp>
      <p:sp>
        <p:nvSpPr>
          <p:cNvPr id="26" name="object 26"/>
          <p:cNvSpPr txBox="1"/>
          <p:nvPr/>
        </p:nvSpPr>
        <p:spPr>
          <a:xfrm>
            <a:off x="7321677" y="4261865"/>
            <a:ext cx="1713864" cy="898964"/>
          </a:xfrm>
          <a:prstGeom prst="rect">
            <a:avLst/>
          </a:prstGeom>
        </p:spPr>
        <p:txBody>
          <a:bodyPr vert="horz" wrap="square" lIns="0" tIns="13970" rIns="0" bIns="0" rtlCol="0">
            <a:spAutoFit/>
          </a:bodyPr>
          <a:lstStyle/>
          <a:p>
            <a:pPr marL="20955" algn="ctr">
              <a:lnSpc>
                <a:spcPct val="100000"/>
              </a:lnSpc>
              <a:spcBef>
                <a:spcPts val="110"/>
              </a:spcBef>
            </a:pPr>
            <a:r>
              <a:rPr sz="1450" b="1" dirty="0">
                <a:solidFill>
                  <a:schemeClr val="accent2">
                    <a:lumMod val="75000"/>
                  </a:schemeClr>
                </a:solidFill>
                <a:latin typeface="Arial" panose="020B0604020202020204" pitchFamily="34" charset="0"/>
                <a:cs typeface="Arial" panose="020B0604020202020204" pitchFamily="34" charset="0"/>
              </a:rPr>
              <a:t>K</a:t>
            </a:r>
            <a:r>
              <a:rPr lang="sr-Latn-ME" sz="1450" b="1" dirty="0">
                <a:solidFill>
                  <a:schemeClr val="accent2">
                    <a:lumMod val="75000"/>
                  </a:schemeClr>
                </a:solidFill>
                <a:latin typeface="Arial" panose="020B0604020202020204" pitchFamily="34" charset="0"/>
                <a:cs typeface="Arial" panose="020B0604020202020204" pitchFamily="34" charset="0"/>
              </a:rPr>
              <a:t>ljučna korist</a:t>
            </a:r>
            <a:endParaRPr sz="1450" dirty="0">
              <a:solidFill>
                <a:schemeClr val="accent2">
                  <a:lumMod val="75000"/>
                </a:schemeClr>
              </a:solidFill>
              <a:latin typeface="Arial" panose="020B0604020202020204" pitchFamily="34" charset="0"/>
              <a:cs typeface="Arial" panose="020B0604020202020204" pitchFamily="34" charset="0"/>
            </a:endParaRPr>
          </a:p>
          <a:p>
            <a:pPr marL="12700" marR="5080" algn="ctr">
              <a:lnSpc>
                <a:spcPct val="100000"/>
              </a:lnSpc>
              <a:spcBef>
                <a:spcPts val="1245"/>
              </a:spcBef>
            </a:pPr>
            <a:r>
              <a:rPr lang="en-US" sz="1100" b="1" dirty="0">
                <a:solidFill>
                  <a:srgbClr val="000000"/>
                </a:solidFill>
                <a:latin typeface="Arial" panose="020B0604020202020204" pitchFamily="34" charset="0"/>
                <a:cs typeface="Arial" panose="020B0604020202020204" pitchFamily="34" charset="0"/>
              </a:rPr>
              <a:t>Donosi prosperitet građanima </a:t>
            </a:r>
            <a:r>
              <a:rPr lang="sr-Latn-ME" sz="1100" b="1" dirty="0" err="1">
                <a:solidFill>
                  <a:srgbClr val="000000"/>
                </a:solidFill>
                <a:latin typeface="Arial" panose="020B0604020202020204" pitchFamily="34" charset="0"/>
                <a:cs typeface="Arial" panose="020B0604020202020204" pitchFamily="34" charset="0"/>
              </a:rPr>
              <a:t>Z</a:t>
            </a:r>
            <a:r>
              <a:rPr lang="en-US" sz="1100" b="1" dirty="0">
                <a:solidFill>
                  <a:srgbClr val="000000"/>
                </a:solidFill>
                <a:latin typeface="Arial" panose="020B0604020202020204" pitchFamily="34" charset="0"/>
                <a:cs typeface="Arial" panose="020B0604020202020204" pitchFamily="34" charset="0"/>
              </a:rPr>
              <a:t>apadnog Balkana</a:t>
            </a:r>
            <a:endParaRPr sz="1100" b="1" dirty="0">
              <a:latin typeface="Arial" panose="020B0604020202020204" pitchFamily="34" charset="0"/>
              <a:cs typeface="Arial" panose="020B0604020202020204" pitchFamily="34" charset="0"/>
            </a:endParaRPr>
          </a:p>
        </p:txBody>
      </p:sp>
      <p:sp>
        <p:nvSpPr>
          <p:cNvPr id="27" name="object 27"/>
          <p:cNvSpPr txBox="1"/>
          <p:nvPr/>
        </p:nvSpPr>
        <p:spPr>
          <a:xfrm>
            <a:off x="9421747" y="3257508"/>
            <a:ext cx="1873760" cy="929100"/>
          </a:xfrm>
          <a:prstGeom prst="rect">
            <a:avLst/>
          </a:prstGeom>
        </p:spPr>
        <p:txBody>
          <a:bodyPr vert="horz" wrap="square" lIns="0" tIns="11430" rIns="0" bIns="0" rtlCol="0">
            <a:spAutoFit/>
          </a:bodyPr>
          <a:lstStyle/>
          <a:p>
            <a:pPr marL="210820" marR="201930" algn="ctr">
              <a:lnSpc>
                <a:spcPct val="101400"/>
              </a:lnSpc>
              <a:spcBef>
                <a:spcPts val="90"/>
              </a:spcBef>
            </a:pPr>
            <a:r>
              <a:rPr lang="sr-Latn-ME" sz="1450" b="1" dirty="0">
                <a:solidFill>
                  <a:schemeClr val="accent6">
                    <a:lumMod val="75000"/>
                  </a:schemeClr>
                </a:solidFill>
                <a:latin typeface="Arial" panose="020B0604020202020204" pitchFamily="34" charset="0"/>
                <a:cs typeface="Arial" panose="020B0604020202020204" pitchFamily="34" charset="0"/>
              </a:rPr>
              <a:t>Konkurentna alternativa</a:t>
            </a:r>
            <a:endParaRPr sz="1450" dirty="0">
              <a:solidFill>
                <a:schemeClr val="accent6">
                  <a:lumMod val="75000"/>
                </a:schemeClr>
              </a:solidFill>
              <a:latin typeface="Arial" panose="020B0604020202020204" pitchFamily="34" charset="0"/>
              <a:cs typeface="Arial" panose="020B0604020202020204" pitchFamily="34" charset="0"/>
            </a:endParaRPr>
          </a:p>
          <a:p>
            <a:pPr marL="12065" marR="5080" algn="ctr">
              <a:lnSpc>
                <a:spcPct val="100000"/>
              </a:lnSpc>
              <a:spcBef>
                <a:spcPts val="1045"/>
              </a:spcBef>
            </a:pPr>
            <a:r>
              <a:rPr lang="en-US" sz="1100" b="1" dirty="0">
                <a:solidFill>
                  <a:srgbClr val="000000"/>
                </a:solidFill>
                <a:latin typeface="Arial" panose="020B0604020202020204" pitchFamily="34" charset="0"/>
                <a:cs typeface="Arial" panose="020B0604020202020204" pitchFamily="34" charset="0"/>
              </a:rPr>
              <a:t>Ubrzava konvergenciju sa EU</a:t>
            </a:r>
            <a:endParaRPr sz="1100" b="1" dirty="0">
              <a:latin typeface="Arial" panose="020B0604020202020204" pitchFamily="34" charset="0"/>
              <a:cs typeface="Arial" panose="020B0604020202020204" pitchFamily="34" charset="0"/>
            </a:endParaRPr>
          </a:p>
        </p:txBody>
      </p:sp>
      <p:sp>
        <p:nvSpPr>
          <p:cNvPr id="30" name="Title 29">
            <a:extLst>
              <a:ext uri="{FF2B5EF4-FFF2-40B4-BE49-F238E27FC236}">
                <a16:creationId xmlns:a16="http://schemas.microsoft.com/office/drawing/2014/main" id="{6A7D9202-FFC7-4D79-9E01-26AD1A6D5AB9}"/>
              </a:ext>
            </a:extLst>
          </p:cNvPr>
          <p:cNvSpPr>
            <a:spLocks noGrp="1"/>
          </p:cNvSpPr>
          <p:nvPr>
            <p:ph type="title"/>
          </p:nvPr>
        </p:nvSpPr>
        <p:spPr>
          <a:xfrm>
            <a:off x="1027810" y="403301"/>
            <a:ext cx="10136378" cy="430887"/>
          </a:xfrm>
        </p:spPr>
        <p:txBody>
          <a:bodyPr/>
          <a:lstStyle/>
          <a:p>
            <a:pPr algn="ctr"/>
            <a:r>
              <a:rPr lang="sr-Latn-ME" sz="2800" b="1" spc="-5" dirty="0">
                <a:latin typeface="Arial" panose="020B0604020202020204" pitchFamily="34" charset="0"/>
                <a:cs typeface="Arial" panose="020B0604020202020204" pitchFamily="34" charset="0"/>
              </a:rPr>
              <a:t>Z</a:t>
            </a:r>
            <a:r>
              <a:rPr lang="en-US" sz="2800" b="1" spc="-5" dirty="0">
                <a:latin typeface="Arial" panose="020B0604020202020204" pitchFamily="34" charset="0"/>
                <a:cs typeface="Arial" panose="020B0604020202020204" pitchFamily="34" charset="0"/>
              </a:rPr>
              <a:t>AJEDNI</a:t>
            </a:r>
            <a:r>
              <a:rPr lang="sr-Latn-ME" sz="2800" b="1" spc="-5" dirty="0">
                <a:latin typeface="Arial" panose="020B0604020202020204" pitchFamily="34" charset="0"/>
                <a:cs typeface="Arial" panose="020B0604020202020204" pitchFamily="34" charset="0"/>
              </a:rPr>
              <a:t>ČKO REGIONALNO TRŽIŠTE CRM (2021-2024)</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20000"/>
                <a:lumOff val="80000"/>
              </a:schemeClr>
            </a:gs>
            <a:gs pos="74000">
              <a:schemeClr val="accent3">
                <a:lumMod val="40000"/>
                <a:lumOff val="60000"/>
              </a:schemeClr>
            </a:gs>
            <a:gs pos="83000">
              <a:schemeClr val="accent4">
                <a:lumMod val="40000"/>
                <a:lumOff val="6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82" name="Title 81">
            <a:extLst>
              <a:ext uri="{FF2B5EF4-FFF2-40B4-BE49-F238E27FC236}">
                <a16:creationId xmlns:a16="http://schemas.microsoft.com/office/drawing/2014/main" id="{875BC430-F838-4FA8-A2E8-4506C1DBEAEB}"/>
              </a:ext>
            </a:extLst>
          </p:cNvPr>
          <p:cNvSpPr>
            <a:spLocks noGrp="1"/>
          </p:cNvSpPr>
          <p:nvPr>
            <p:ph type="title"/>
          </p:nvPr>
        </p:nvSpPr>
        <p:spPr>
          <a:xfrm>
            <a:off x="1027810" y="403301"/>
            <a:ext cx="10136378" cy="430887"/>
          </a:xfrm>
        </p:spPr>
        <p:txBody>
          <a:bodyPr/>
          <a:lstStyle/>
          <a:p>
            <a:pPr algn="ctr"/>
            <a:r>
              <a:rPr lang="sr-Latn-ME"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REGISTAR PODSTICAJNIH MJERA</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object 2"/>
          <p:cNvSpPr/>
          <p:nvPr/>
        </p:nvSpPr>
        <p:spPr>
          <a:xfrm>
            <a:off x="3166110" y="2423922"/>
            <a:ext cx="952500" cy="1651000"/>
          </a:xfrm>
          <a:custGeom>
            <a:avLst/>
            <a:gdLst/>
            <a:ahLst/>
            <a:cxnLst/>
            <a:rect l="l" t="t" r="r" b="b"/>
            <a:pathLst>
              <a:path w="952500" h="1651000">
                <a:moveTo>
                  <a:pt x="0" y="0"/>
                </a:moveTo>
                <a:lnTo>
                  <a:pt x="952500" y="552830"/>
                </a:lnTo>
                <a:lnTo>
                  <a:pt x="952500" y="1650491"/>
                </a:lnTo>
                <a:lnTo>
                  <a:pt x="0" y="1097661"/>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4117085" y="2972561"/>
            <a:ext cx="952500" cy="1651000"/>
          </a:xfrm>
          <a:custGeom>
            <a:avLst/>
            <a:gdLst/>
            <a:ahLst/>
            <a:cxnLst/>
            <a:rect l="l" t="t" r="r" b="b"/>
            <a:pathLst>
              <a:path w="952500" h="1651000">
                <a:moveTo>
                  <a:pt x="0" y="0"/>
                </a:moveTo>
                <a:lnTo>
                  <a:pt x="952500" y="552830"/>
                </a:lnTo>
                <a:lnTo>
                  <a:pt x="952500" y="1650492"/>
                </a:lnTo>
                <a:lnTo>
                  <a:pt x="0" y="1097661"/>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5069585" y="3527297"/>
            <a:ext cx="952500" cy="1649095"/>
          </a:xfrm>
          <a:custGeom>
            <a:avLst/>
            <a:gdLst/>
            <a:ahLst/>
            <a:cxnLst/>
            <a:rect l="l" t="t" r="r" b="b"/>
            <a:pathLst>
              <a:path w="952500" h="1649095">
                <a:moveTo>
                  <a:pt x="0" y="0"/>
                </a:moveTo>
                <a:lnTo>
                  <a:pt x="952500" y="552831"/>
                </a:lnTo>
                <a:lnTo>
                  <a:pt x="952500" y="1648968"/>
                </a:lnTo>
                <a:lnTo>
                  <a:pt x="0" y="1096137"/>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3166110" y="3519678"/>
            <a:ext cx="952500" cy="1649095"/>
          </a:xfrm>
          <a:custGeom>
            <a:avLst/>
            <a:gdLst/>
            <a:ahLst/>
            <a:cxnLst/>
            <a:rect l="l" t="t" r="r" b="b"/>
            <a:pathLst>
              <a:path w="952500" h="1649095">
                <a:moveTo>
                  <a:pt x="0" y="0"/>
                </a:moveTo>
                <a:lnTo>
                  <a:pt x="952500" y="552831"/>
                </a:lnTo>
                <a:lnTo>
                  <a:pt x="952500" y="1648968"/>
                </a:lnTo>
                <a:lnTo>
                  <a:pt x="0" y="1096137"/>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4117085" y="4068317"/>
            <a:ext cx="952500" cy="1651000"/>
          </a:xfrm>
          <a:custGeom>
            <a:avLst/>
            <a:gdLst/>
            <a:ahLst/>
            <a:cxnLst/>
            <a:rect l="l" t="t" r="r" b="b"/>
            <a:pathLst>
              <a:path w="952500" h="1651000">
                <a:moveTo>
                  <a:pt x="0" y="0"/>
                </a:moveTo>
                <a:lnTo>
                  <a:pt x="952500" y="552830"/>
                </a:lnTo>
                <a:lnTo>
                  <a:pt x="952500" y="1650491"/>
                </a:lnTo>
                <a:lnTo>
                  <a:pt x="0" y="1097660"/>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5069585" y="4621529"/>
            <a:ext cx="952500" cy="1651000"/>
          </a:xfrm>
          <a:custGeom>
            <a:avLst/>
            <a:gdLst/>
            <a:ahLst/>
            <a:cxnLst/>
            <a:rect l="l" t="t" r="r" b="b"/>
            <a:pathLst>
              <a:path w="952500" h="1651000">
                <a:moveTo>
                  <a:pt x="0" y="0"/>
                </a:moveTo>
                <a:lnTo>
                  <a:pt x="952500" y="552831"/>
                </a:lnTo>
                <a:lnTo>
                  <a:pt x="952500" y="1650492"/>
                </a:lnTo>
                <a:lnTo>
                  <a:pt x="0" y="1097622"/>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3166110" y="4615434"/>
            <a:ext cx="952500" cy="1649095"/>
          </a:xfrm>
          <a:custGeom>
            <a:avLst/>
            <a:gdLst/>
            <a:ahLst/>
            <a:cxnLst/>
            <a:rect l="l" t="t" r="r" b="b"/>
            <a:pathLst>
              <a:path w="952500" h="1649095">
                <a:moveTo>
                  <a:pt x="0" y="0"/>
                </a:moveTo>
                <a:lnTo>
                  <a:pt x="952500" y="552831"/>
                </a:lnTo>
                <a:lnTo>
                  <a:pt x="952500" y="1648968"/>
                </a:lnTo>
                <a:lnTo>
                  <a:pt x="0" y="1096098"/>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4117085" y="5164073"/>
            <a:ext cx="952500" cy="1651000"/>
          </a:xfrm>
          <a:custGeom>
            <a:avLst/>
            <a:gdLst/>
            <a:ahLst/>
            <a:cxnLst/>
            <a:rect l="l" t="t" r="r" b="b"/>
            <a:pathLst>
              <a:path w="952500" h="1651000">
                <a:moveTo>
                  <a:pt x="0" y="0"/>
                </a:moveTo>
                <a:lnTo>
                  <a:pt x="952500" y="552869"/>
                </a:lnTo>
                <a:lnTo>
                  <a:pt x="952500" y="1650492"/>
                </a:lnTo>
                <a:lnTo>
                  <a:pt x="0" y="1097622"/>
                </a:lnTo>
                <a:lnTo>
                  <a:pt x="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5069585" y="5717285"/>
            <a:ext cx="952500" cy="1141095"/>
          </a:xfrm>
          <a:custGeom>
            <a:avLst/>
            <a:gdLst/>
            <a:ahLst/>
            <a:cxnLst/>
            <a:rect l="l" t="t" r="r" b="b"/>
            <a:pathLst>
              <a:path w="952500" h="1141095">
                <a:moveTo>
                  <a:pt x="0" y="0"/>
                </a:moveTo>
                <a:lnTo>
                  <a:pt x="952500" y="552869"/>
                </a:lnTo>
                <a:lnTo>
                  <a:pt x="952500" y="1140711"/>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5069585" y="5717285"/>
            <a:ext cx="74295" cy="1141095"/>
          </a:xfrm>
          <a:custGeom>
            <a:avLst/>
            <a:gdLst/>
            <a:ahLst/>
            <a:cxnLst/>
            <a:rect l="l" t="t" r="r" b="b"/>
            <a:pathLst>
              <a:path w="74295" h="1141095">
                <a:moveTo>
                  <a:pt x="74232" y="1140711"/>
                </a:moveTo>
                <a:lnTo>
                  <a:pt x="0" y="1097624"/>
                </a:lnTo>
                <a:lnTo>
                  <a:pt x="0" y="0"/>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7924038" y="2423922"/>
            <a:ext cx="952500" cy="1651000"/>
          </a:xfrm>
          <a:custGeom>
            <a:avLst/>
            <a:gdLst/>
            <a:ahLst/>
            <a:cxnLst/>
            <a:rect l="l" t="t" r="r" b="b"/>
            <a:pathLst>
              <a:path w="952500" h="1651000">
                <a:moveTo>
                  <a:pt x="952500" y="0"/>
                </a:moveTo>
                <a:lnTo>
                  <a:pt x="0" y="552830"/>
                </a:lnTo>
                <a:lnTo>
                  <a:pt x="0" y="1650491"/>
                </a:lnTo>
                <a:lnTo>
                  <a:pt x="952500" y="1097661"/>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6973061" y="2972561"/>
            <a:ext cx="952500" cy="1651000"/>
          </a:xfrm>
          <a:custGeom>
            <a:avLst/>
            <a:gdLst/>
            <a:ahLst/>
            <a:cxnLst/>
            <a:rect l="l" t="t" r="r" b="b"/>
            <a:pathLst>
              <a:path w="952500" h="1651000">
                <a:moveTo>
                  <a:pt x="952500" y="0"/>
                </a:moveTo>
                <a:lnTo>
                  <a:pt x="0" y="552830"/>
                </a:lnTo>
                <a:lnTo>
                  <a:pt x="0" y="1650492"/>
                </a:lnTo>
                <a:lnTo>
                  <a:pt x="952500" y="1097661"/>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6020561" y="3527297"/>
            <a:ext cx="952500" cy="1649095"/>
          </a:xfrm>
          <a:custGeom>
            <a:avLst/>
            <a:gdLst/>
            <a:ahLst/>
            <a:cxnLst/>
            <a:rect l="l" t="t" r="r" b="b"/>
            <a:pathLst>
              <a:path w="952500" h="1649095">
                <a:moveTo>
                  <a:pt x="952499" y="0"/>
                </a:moveTo>
                <a:lnTo>
                  <a:pt x="0" y="552831"/>
                </a:lnTo>
                <a:lnTo>
                  <a:pt x="0" y="1648968"/>
                </a:lnTo>
                <a:lnTo>
                  <a:pt x="952499" y="1096137"/>
                </a:lnTo>
                <a:lnTo>
                  <a:pt x="952499"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7924038" y="3519678"/>
            <a:ext cx="952500" cy="1649095"/>
          </a:xfrm>
          <a:custGeom>
            <a:avLst/>
            <a:gdLst/>
            <a:ahLst/>
            <a:cxnLst/>
            <a:rect l="l" t="t" r="r" b="b"/>
            <a:pathLst>
              <a:path w="952500" h="1649095">
                <a:moveTo>
                  <a:pt x="952500" y="0"/>
                </a:moveTo>
                <a:lnTo>
                  <a:pt x="0" y="552831"/>
                </a:lnTo>
                <a:lnTo>
                  <a:pt x="0" y="1648968"/>
                </a:lnTo>
                <a:lnTo>
                  <a:pt x="952500" y="1096137"/>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6973061" y="4068317"/>
            <a:ext cx="952500" cy="1651000"/>
          </a:xfrm>
          <a:custGeom>
            <a:avLst/>
            <a:gdLst/>
            <a:ahLst/>
            <a:cxnLst/>
            <a:rect l="l" t="t" r="r" b="b"/>
            <a:pathLst>
              <a:path w="952500" h="1651000">
                <a:moveTo>
                  <a:pt x="952500" y="0"/>
                </a:moveTo>
                <a:lnTo>
                  <a:pt x="0" y="552830"/>
                </a:lnTo>
                <a:lnTo>
                  <a:pt x="0" y="1650491"/>
                </a:lnTo>
                <a:lnTo>
                  <a:pt x="952500" y="1097660"/>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object 17"/>
          <p:cNvSpPr/>
          <p:nvPr/>
        </p:nvSpPr>
        <p:spPr>
          <a:xfrm>
            <a:off x="6020561" y="4621529"/>
            <a:ext cx="952500" cy="1651000"/>
          </a:xfrm>
          <a:custGeom>
            <a:avLst/>
            <a:gdLst/>
            <a:ahLst/>
            <a:cxnLst/>
            <a:rect l="l" t="t" r="r" b="b"/>
            <a:pathLst>
              <a:path w="952500" h="1651000">
                <a:moveTo>
                  <a:pt x="952499" y="0"/>
                </a:moveTo>
                <a:lnTo>
                  <a:pt x="0" y="552831"/>
                </a:lnTo>
                <a:lnTo>
                  <a:pt x="0" y="1650492"/>
                </a:lnTo>
                <a:lnTo>
                  <a:pt x="952499" y="1097622"/>
                </a:lnTo>
                <a:lnTo>
                  <a:pt x="952499"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7924038" y="4615434"/>
            <a:ext cx="952500" cy="1649095"/>
          </a:xfrm>
          <a:custGeom>
            <a:avLst/>
            <a:gdLst/>
            <a:ahLst/>
            <a:cxnLst/>
            <a:rect l="l" t="t" r="r" b="b"/>
            <a:pathLst>
              <a:path w="952500" h="1649095">
                <a:moveTo>
                  <a:pt x="952500" y="0"/>
                </a:moveTo>
                <a:lnTo>
                  <a:pt x="0" y="552831"/>
                </a:lnTo>
                <a:lnTo>
                  <a:pt x="0" y="1648968"/>
                </a:lnTo>
                <a:lnTo>
                  <a:pt x="952500" y="1096098"/>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6973061" y="5164073"/>
            <a:ext cx="952500" cy="1651000"/>
          </a:xfrm>
          <a:custGeom>
            <a:avLst/>
            <a:gdLst/>
            <a:ahLst/>
            <a:cxnLst/>
            <a:rect l="l" t="t" r="r" b="b"/>
            <a:pathLst>
              <a:path w="952500" h="1651000">
                <a:moveTo>
                  <a:pt x="952500" y="0"/>
                </a:moveTo>
                <a:lnTo>
                  <a:pt x="0" y="552869"/>
                </a:lnTo>
                <a:lnTo>
                  <a:pt x="0" y="1650492"/>
                </a:lnTo>
                <a:lnTo>
                  <a:pt x="952500" y="1097622"/>
                </a:lnTo>
                <a:lnTo>
                  <a:pt x="952500" y="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6020561" y="5717285"/>
            <a:ext cx="952500" cy="1141095"/>
          </a:xfrm>
          <a:custGeom>
            <a:avLst/>
            <a:gdLst/>
            <a:ahLst/>
            <a:cxnLst/>
            <a:rect l="l" t="t" r="r" b="b"/>
            <a:pathLst>
              <a:path w="952500" h="1141095">
                <a:moveTo>
                  <a:pt x="952499" y="0"/>
                </a:moveTo>
                <a:lnTo>
                  <a:pt x="0" y="552869"/>
                </a:lnTo>
                <a:lnTo>
                  <a:pt x="0" y="1140713"/>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6898826" y="5717285"/>
            <a:ext cx="74295" cy="1141095"/>
          </a:xfrm>
          <a:custGeom>
            <a:avLst/>
            <a:gdLst/>
            <a:ahLst/>
            <a:cxnLst/>
            <a:rect l="l" t="t" r="r" b="b"/>
            <a:pathLst>
              <a:path w="74295" h="1141095">
                <a:moveTo>
                  <a:pt x="0" y="1140713"/>
                </a:moveTo>
                <a:lnTo>
                  <a:pt x="74235" y="1097624"/>
                </a:lnTo>
                <a:lnTo>
                  <a:pt x="74235" y="0"/>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5066538" y="2975610"/>
            <a:ext cx="1905000" cy="1100455"/>
          </a:xfrm>
          <a:custGeom>
            <a:avLst/>
            <a:gdLst/>
            <a:ahLst/>
            <a:cxnLst/>
            <a:rect l="l" t="t" r="r" b="b"/>
            <a:pathLst>
              <a:path w="1905000" h="1100454">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6014465" y="2425445"/>
            <a:ext cx="1905000" cy="1100455"/>
          </a:xfrm>
          <a:custGeom>
            <a:avLst/>
            <a:gdLst/>
            <a:ahLst/>
            <a:cxnLst/>
            <a:rect l="l" t="t" r="r" b="b"/>
            <a:pathLst>
              <a:path w="1905000" h="1100454">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6966966" y="1873757"/>
            <a:ext cx="1906905" cy="1100455"/>
          </a:xfrm>
          <a:custGeom>
            <a:avLst/>
            <a:gdLst/>
            <a:ahLst/>
            <a:cxnLst/>
            <a:rect l="l" t="t" r="r" b="b"/>
            <a:pathLst>
              <a:path w="1906904" h="1100455">
                <a:moveTo>
                  <a:pt x="0" y="550163"/>
                </a:moveTo>
                <a:lnTo>
                  <a:pt x="953261" y="0"/>
                </a:lnTo>
                <a:lnTo>
                  <a:pt x="1906524" y="550163"/>
                </a:lnTo>
                <a:lnTo>
                  <a:pt x="953261"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4114038" y="2422398"/>
            <a:ext cx="1905000" cy="1100455"/>
          </a:xfrm>
          <a:custGeom>
            <a:avLst/>
            <a:gdLst/>
            <a:ahLst/>
            <a:cxnLst/>
            <a:rect l="l" t="t" r="r" b="b"/>
            <a:pathLst>
              <a:path w="1905000" h="1100454">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6" name="object 26"/>
          <p:cNvSpPr/>
          <p:nvPr/>
        </p:nvSpPr>
        <p:spPr>
          <a:xfrm>
            <a:off x="5061965" y="1872233"/>
            <a:ext cx="1906905" cy="1099185"/>
          </a:xfrm>
          <a:custGeom>
            <a:avLst/>
            <a:gdLst/>
            <a:ahLst/>
            <a:cxnLst/>
            <a:rect l="l" t="t" r="r" b="b"/>
            <a:pathLst>
              <a:path w="1906904" h="1099185">
                <a:moveTo>
                  <a:pt x="0" y="549401"/>
                </a:moveTo>
                <a:lnTo>
                  <a:pt x="953262" y="0"/>
                </a:lnTo>
                <a:lnTo>
                  <a:pt x="1906524" y="549401"/>
                </a:lnTo>
                <a:lnTo>
                  <a:pt x="953262" y="1098803"/>
                </a:lnTo>
                <a:lnTo>
                  <a:pt x="0" y="549401"/>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6015990" y="1320546"/>
            <a:ext cx="1905000" cy="1100455"/>
          </a:xfrm>
          <a:custGeom>
            <a:avLst/>
            <a:gdLst/>
            <a:ahLst/>
            <a:cxnLst/>
            <a:rect l="l" t="t" r="r" b="b"/>
            <a:pathLst>
              <a:path w="1905000" h="1100455">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p:nvPr/>
        </p:nvSpPr>
        <p:spPr>
          <a:xfrm>
            <a:off x="3163061" y="1872233"/>
            <a:ext cx="1905000" cy="1099185"/>
          </a:xfrm>
          <a:custGeom>
            <a:avLst/>
            <a:gdLst/>
            <a:ahLst/>
            <a:cxnLst/>
            <a:rect l="l" t="t" r="r" b="b"/>
            <a:pathLst>
              <a:path w="1905000" h="1099185">
                <a:moveTo>
                  <a:pt x="0" y="549401"/>
                </a:moveTo>
                <a:lnTo>
                  <a:pt x="952500" y="0"/>
                </a:lnTo>
                <a:lnTo>
                  <a:pt x="1905000" y="549401"/>
                </a:lnTo>
                <a:lnTo>
                  <a:pt x="952500" y="1098803"/>
                </a:lnTo>
                <a:lnTo>
                  <a:pt x="0" y="549401"/>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9" name="object 29"/>
          <p:cNvSpPr/>
          <p:nvPr/>
        </p:nvSpPr>
        <p:spPr>
          <a:xfrm>
            <a:off x="4110990" y="1320546"/>
            <a:ext cx="1905000" cy="1100455"/>
          </a:xfrm>
          <a:custGeom>
            <a:avLst/>
            <a:gdLst/>
            <a:ahLst/>
            <a:cxnLst/>
            <a:rect l="l" t="t" r="r" b="b"/>
            <a:pathLst>
              <a:path w="1905000" h="1100455">
                <a:moveTo>
                  <a:pt x="0" y="550163"/>
                </a:moveTo>
                <a:lnTo>
                  <a:pt x="952500" y="0"/>
                </a:lnTo>
                <a:lnTo>
                  <a:pt x="1905000" y="550163"/>
                </a:lnTo>
                <a:lnTo>
                  <a:pt x="952500" y="1100327"/>
                </a:lnTo>
                <a:lnTo>
                  <a:pt x="0" y="550163"/>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0" name="object 30"/>
          <p:cNvSpPr/>
          <p:nvPr/>
        </p:nvSpPr>
        <p:spPr>
          <a:xfrm>
            <a:off x="5063490" y="770381"/>
            <a:ext cx="1906905" cy="1099185"/>
          </a:xfrm>
          <a:custGeom>
            <a:avLst/>
            <a:gdLst/>
            <a:ahLst/>
            <a:cxnLst/>
            <a:rect l="l" t="t" r="r" b="b"/>
            <a:pathLst>
              <a:path w="1906904" h="1099185">
                <a:moveTo>
                  <a:pt x="0" y="549401"/>
                </a:moveTo>
                <a:lnTo>
                  <a:pt x="953262" y="0"/>
                </a:lnTo>
                <a:lnTo>
                  <a:pt x="1906524" y="549401"/>
                </a:lnTo>
                <a:lnTo>
                  <a:pt x="953262" y="1098803"/>
                </a:lnTo>
                <a:lnTo>
                  <a:pt x="0" y="549401"/>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1" name="object 31"/>
          <p:cNvSpPr/>
          <p:nvPr/>
        </p:nvSpPr>
        <p:spPr>
          <a:xfrm>
            <a:off x="5066538" y="6270497"/>
            <a:ext cx="1905000" cy="588010"/>
          </a:xfrm>
          <a:custGeom>
            <a:avLst/>
            <a:gdLst/>
            <a:ahLst/>
            <a:cxnLst/>
            <a:rect l="l" t="t" r="r" b="b"/>
            <a:pathLst>
              <a:path w="1905000" h="588009">
                <a:moveTo>
                  <a:pt x="0" y="548638"/>
                </a:moveTo>
                <a:lnTo>
                  <a:pt x="952500" y="0"/>
                </a:lnTo>
                <a:lnTo>
                  <a:pt x="1905000" y="548638"/>
                </a:lnTo>
                <a:lnTo>
                  <a:pt x="1837534" y="587498"/>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32"/>
          <p:cNvSpPr/>
          <p:nvPr/>
        </p:nvSpPr>
        <p:spPr>
          <a:xfrm>
            <a:off x="5066538" y="6819136"/>
            <a:ext cx="67945" cy="39370"/>
          </a:xfrm>
          <a:custGeom>
            <a:avLst/>
            <a:gdLst/>
            <a:ahLst/>
            <a:cxnLst/>
            <a:rect l="l" t="t" r="r" b="b"/>
            <a:pathLst>
              <a:path w="67945" h="39370">
                <a:moveTo>
                  <a:pt x="67465" y="38860"/>
                </a:moveTo>
                <a:lnTo>
                  <a:pt x="0" y="0"/>
                </a:lnTo>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33"/>
          <p:cNvSpPr/>
          <p:nvPr/>
        </p:nvSpPr>
        <p:spPr>
          <a:xfrm>
            <a:off x="6014465" y="5721858"/>
            <a:ext cx="1905000" cy="1096010"/>
          </a:xfrm>
          <a:custGeom>
            <a:avLst/>
            <a:gdLst/>
            <a:ahLst/>
            <a:cxnLst/>
            <a:rect l="l" t="t" r="r" b="b"/>
            <a:pathLst>
              <a:path w="1905000" h="1096009">
                <a:moveTo>
                  <a:pt x="0" y="547877"/>
                </a:moveTo>
                <a:lnTo>
                  <a:pt x="952500" y="0"/>
                </a:lnTo>
                <a:lnTo>
                  <a:pt x="1905000" y="547877"/>
                </a:lnTo>
                <a:lnTo>
                  <a:pt x="952500" y="1095754"/>
                </a:lnTo>
                <a:lnTo>
                  <a:pt x="0" y="547877"/>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34"/>
          <p:cNvSpPr/>
          <p:nvPr/>
        </p:nvSpPr>
        <p:spPr>
          <a:xfrm>
            <a:off x="6966966" y="5171694"/>
            <a:ext cx="1906905" cy="1097280"/>
          </a:xfrm>
          <a:custGeom>
            <a:avLst/>
            <a:gdLst/>
            <a:ahLst/>
            <a:cxnLst/>
            <a:rect l="l" t="t" r="r" b="b"/>
            <a:pathLst>
              <a:path w="1906904" h="1097279">
                <a:moveTo>
                  <a:pt x="0" y="548639"/>
                </a:moveTo>
                <a:lnTo>
                  <a:pt x="953261" y="0"/>
                </a:lnTo>
                <a:lnTo>
                  <a:pt x="1906524" y="548639"/>
                </a:lnTo>
                <a:lnTo>
                  <a:pt x="953261"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35"/>
          <p:cNvSpPr/>
          <p:nvPr/>
        </p:nvSpPr>
        <p:spPr>
          <a:xfrm>
            <a:off x="4114038" y="5718809"/>
            <a:ext cx="1905000" cy="1097280"/>
          </a:xfrm>
          <a:custGeom>
            <a:avLst/>
            <a:gdLst/>
            <a:ahLst/>
            <a:cxnLst/>
            <a:rect l="l" t="t" r="r" b="b"/>
            <a:pathLst>
              <a:path w="1905000" h="1097279">
                <a:moveTo>
                  <a:pt x="0" y="548639"/>
                </a:moveTo>
                <a:lnTo>
                  <a:pt x="952500" y="0"/>
                </a:lnTo>
                <a:lnTo>
                  <a:pt x="1905000" y="548639"/>
                </a:lnTo>
                <a:lnTo>
                  <a:pt x="952500" y="1097280"/>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6"/>
          <p:cNvSpPr/>
          <p:nvPr/>
        </p:nvSpPr>
        <p:spPr>
          <a:xfrm>
            <a:off x="5061965" y="5168646"/>
            <a:ext cx="1906905" cy="1097280"/>
          </a:xfrm>
          <a:custGeom>
            <a:avLst/>
            <a:gdLst/>
            <a:ahLst/>
            <a:cxnLst/>
            <a:rect l="l" t="t" r="r" b="b"/>
            <a:pathLst>
              <a:path w="1906904" h="1097279">
                <a:moveTo>
                  <a:pt x="0" y="548639"/>
                </a:moveTo>
                <a:lnTo>
                  <a:pt x="953262" y="0"/>
                </a:lnTo>
                <a:lnTo>
                  <a:pt x="1906524" y="548639"/>
                </a:lnTo>
                <a:lnTo>
                  <a:pt x="953262"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7" name="object 37"/>
          <p:cNvSpPr/>
          <p:nvPr/>
        </p:nvSpPr>
        <p:spPr>
          <a:xfrm>
            <a:off x="6015990" y="4620005"/>
            <a:ext cx="1905000" cy="1097280"/>
          </a:xfrm>
          <a:custGeom>
            <a:avLst/>
            <a:gdLst/>
            <a:ahLst/>
            <a:cxnLst/>
            <a:rect l="l" t="t" r="r" b="b"/>
            <a:pathLst>
              <a:path w="1905000" h="1097279">
                <a:moveTo>
                  <a:pt x="0" y="548640"/>
                </a:moveTo>
                <a:lnTo>
                  <a:pt x="952500" y="0"/>
                </a:lnTo>
                <a:lnTo>
                  <a:pt x="1905000" y="548640"/>
                </a:lnTo>
                <a:lnTo>
                  <a:pt x="952500" y="1097280"/>
                </a:lnTo>
                <a:lnTo>
                  <a:pt x="0" y="54864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8" name="object 38"/>
          <p:cNvSpPr/>
          <p:nvPr/>
        </p:nvSpPr>
        <p:spPr>
          <a:xfrm>
            <a:off x="3163061" y="5168646"/>
            <a:ext cx="1905000" cy="1097280"/>
          </a:xfrm>
          <a:custGeom>
            <a:avLst/>
            <a:gdLst/>
            <a:ahLst/>
            <a:cxnLst/>
            <a:rect l="l" t="t" r="r" b="b"/>
            <a:pathLst>
              <a:path w="1905000" h="1097279">
                <a:moveTo>
                  <a:pt x="0" y="548639"/>
                </a:moveTo>
                <a:lnTo>
                  <a:pt x="952500" y="0"/>
                </a:lnTo>
                <a:lnTo>
                  <a:pt x="1905000" y="548639"/>
                </a:lnTo>
                <a:lnTo>
                  <a:pt x="952500"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p:nvPr/>
        </p:nvSpPr>
        <p:spPr>
          <a:xfrm>
            <a:off x="4110990" y="4620005"/>
            <a:ext cx="1905000" cy="1097280"/>
          </a:xfrm>
          <a:custGeom>
            <a:avLst/>
            <a:gdLst/>
            <a:ahLst/>
            <a:cxnLst/>
            <a:rect l="l" t="t" r="r" b="b"/>
            <a:pathLst>
              <a:path w="1905000" h="1097279">
                <a:moveTo>
                  <a:pt x="0" y="548640"/>
                </a:moveTo>
                <a:lnTo>
                  <a:pt x="952500" y="0"/>
                </a:lnTo>
                <a:lnTo>
                  <a:pt x="1905000" y="548640"/>
                </a:lnTo>
                <a:lnTo>
                  <a:pt x="952500" y="1097280"/>
                </a:lnTo>
                <a:lnTo>
                  <a:pt x="0" y="54864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0" name="object 40"/>
          <p:cNvSpPr/>
          <p:nvPr/>
        </p:nvSpPr>
        <p:spPr>
          <a:xfrm>
            <a:off x="5063490" y="4069841"/>
            <a:ext cx="1906905" cy="1097280"/>
          </a:xfrm>
          <a:custGeom>
            <a:avLst/>
            <a:gdLst/>
            <a:ahLst/>
            <a:cxnLst/>
            <a:rect l="l" t="t" r="r" b="b"/>
            <a:pathLst>
              <a:path w="1906904" h="1097279">
                <a:moveTo>
                  <a:pt x="0" y="548639"/>
                </a:moveTo>
                <a:lnTo>
                  <a:pt x="953262" y="0"/>
                </a:lnTo>
                <a:lnTo>
                  <a:pt x="1906524" y="548639"/>
                </a:lnTo>
                <a:lnTo>
                  <a:pt x="953262" y="1097279"/>
                </a:lnTo>
                <a:lnTo>
                  <a:pt x="0" y="5486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object 41"/>
          <p:cNvSpPr/>
          <p:nvPr/>
        </p:nvSpPr>
        <p:spPr>
          <a:xfrm>
            <a:off x="7924038" y="4072890"/>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2" name="object 42"/>
          <p:cNvSpPr/>
          <p:nvPr/>
        </p:nvSpPr>
        <p:spPr>
          <a:xfrm>
            <a:off x="6973061" y="3522726"/>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3" name="object 43"/>
          <p:cNvSpPr/>
          <p:nvPr/>
        </p:nvSpPr>
        <p:spPr>
          <a:xfrm>
            <a:off x="6020561" y="2967989"/>
            <a:ext cx="952500" cy="1652270"/>
          </a:xfrm>
          <a:custGeom>
            <a:avLst/>
            <a:gdLst/>
            <a:ahLst/>
            <a:cxnLst/>
            <a:rect l="l" t="t" r="r" b="b"/>
            <a:pathLst>
              <a:path w="952500" h="1652270">
                <a:moveTo>
                  <a:pt x="952499" y="1652016"/>
                </a:moveTo>
                <a:lnTo>
                  <a:pt x="0" y="1099185"/>
                </a:lnTo>
                <a:lnTo>
                  <a:pt x="0" y="0"/>
                </a:lnTo>
                <a:lnTo>
                  <a:pt x="952499" y="552831"/>
                </a:lnTo>
                <a:lnTo>
                  <a:pt x="952499"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4" name="object 44"/>
          <p:cNvSpPr/>
          <p:nvPr/>
        </p:nvSpPr>
        <p:spPr>
          <a:xfrm>
            <a:off x="7924038" y="2975610"/>
            <a:ext cx="952500" cy="1652270"/>
          </a:xfrm>
          <a:custGeom>
            <a:avLst/>
            <a:gdLst/>
            <a:ahLst/>
            <a:cxnLst/>
            <a:rect l="l" t="t" r="r" b="b"/>
            <a:pathLst>
              <a:path w="952500" h="1652270">
                <a:moveTo>
                  <a:pt x="952500" y="1652015"/>
                </a:moveTo>
                <a:lnTo>
                  <a:pt x="0" y="1099184"/>
                </a:lnTo>
                <a:lnTo>
                  <a:pt x="0" y="0"/>
                </a:lnTo>
                <a:lnTo>
                  <a:pt x="952500" y="552830"/>
                </a:lnTo>
                <a:lnTo>
                  <a:pt x="95250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5" name="object 45"/>
          <p:cNvSpPr/>
          <p:nvPr/>
        </p:nvSpPr>
        <p:spPr>
          <a:xfrm>
            <a:off x="6973061" y="2425445"/>
            <a:ext cx="952500" cy="1653539"/>
          </a:xfrm>
          <a:custGeom>
            <a:avLst/>
            <a:gdLst/>
            <a:ahLst/>
            <a:cxnLst/>
            <a:rect l="l" t="t" r="r" b="b"/>
            <a:pathLst>
              <a:path w="952500" h="1653539">
                <a:moveTo>
                  <a:pt x="952500" y="1653539"/>
                </a:moveTo>
                <a:lnTo>
                  <a:pt x="0" y="1100708"/>
                </a:lnTo>
                <a:lnTo>
                  <a:pt x="0" y="0"/>
                </a:lnTo>
                <a:lnTo>
                  <a:pt x="952500" y="552830"/>
                </a:lnTo>
                <a:lnTo>
                  <a:pt x="952500" y="16535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6" name="object 46"/>
          <p:cNvSpPr/>
          <p:nvPr/>
        </p:nvSpPr>
        <p:spPr>
          <a:xfrm>
            <a:off x="6020561" y="1872233"/>
            <a:ext cx="952500" cy="1652270"/>
          </a:xfrm>
          <a:custGeom>
            <a:avLst/>
            <a:gdLst/>
            <a:ahLst/>
            <a:cxnLst/>
            <a:rect l="l" t="t" r="r" b="b"/>
            <a:pathLst>
              <a:path w="952500" h="1652270">
                <a:moveTo>
                  <a:pt x="952499" y="1652015"/>
                </a:moveTo>
                <a:lnTo>
                  <a:pt x="0" y="1099185"/>
                </a:lnTo>
                <a:lnTo>
                  <a:pt x="0" y="0"/>
                </a:lnTo>
                <a:lnTo>
                  <a:pt x="952499" y="552830"/>
                </a:lnTo>
                <a:lnTo>
                  <a:pt x="952499"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7" name="object 47"/>
          <p:cNvSpPr/>
          <p:nvPr/>
        </p:nvSpPr>
        <p:spPr>
          <a:xfrm>
            <a:off x="7924038" y="1878329"/>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8" name="object 48"/>
          <p:cNvSpPr/>
          <p:nvPr/>
        </p:nvSpPr>
        <p:spPr>
          <a:xfrm>
            <a:off x="6973061" y="1328166"/>
            <a:ext cx="952500" cy="1652270"/>
          </a:xfrm>
          <a:custGeom>
            <a:avLst/>
            <a:gdLst/>
            <a:ahLst/>
            <a:cxnLst/>
            <a:rect l="l" t="t" r="r" b="b"/>
            <a:pathLst>
              <a:path w="952500" h="1652270">
                <a:moveTo>
                  <a:pt x="952500" y="1652016"/>
                </a:moveTo>
                <a:lnTo>
                  <a:pt x="0" y="1099185"/>
                </a:lnTo>
                <a:lnTo>
                  <a:pt x="0" y="0"/>
                </a:lnTo>
                <a:lnTo>
                  <a:pt x="952500" y="552831"/>
                </a:lnTo>
                <a:lnTo>
                  <a:pt x="95250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49"/>
          <p:cNvSpPr/>
          <p:nvPr/>
        </p:nvSpPr>
        <p:spPr>
          <a:xfrm>
            <a:off x="6020561" y="773430"/>
            <a:ext cx="952500" cy="1653539"/>
          </a:xfrm>
          <a:custGeom>
            <a:avLst/>
            <a:gdLst/>
            <a:ahLst/>
            <a:cxnLst/>
            <a:rect l="l" t="t" r="r" b="b"/>
            <a:pathLst>
              <a:path w="952500" h="1653539">
                <a:moveTo>
                  <a:pt x="952499" y="1653540"/>
                </a:moveTo>
                <a:lnTo>
                  <a:pt x="0" y="1100709"/>
                </a:lnTo>
                <a:lnTo>
                  <a:pt x="0" y="0"/>
                </a:lnTo>
                <a:lnTo>
                  <a:pt x="952499" y="552831"/>
                </a:lnTo>
                <a:lnTo>
                  <a:pt x="952499" y="1653540"/>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0" name="object 50"/>
          <p:cNvSpPr/>
          <p:nvPr/>
        </p:nvSpPr>
        <p:spPr>
          <a:xfrm>
            <a:off x="3166110" y="4065270"/>
            <a:ext cx="952500" cy="1653539"/>
          </a:xfrm>
          <a:custGeom>
            <a:avLst/>
            <a:gdLst/>
            <a:ahLst/>
            <a:cxnLst/>
            <a:rect l="l" t="t" r="r" b="b"/>
            <a:pathLst>
              <a:path w="952500" h="1653539">
                <a:moveTo>
                  <a:pt x="0" y="1653539"/>
                </a:moveTo>
                <a:lnTo>
                  <a:pt x="952500" y="1100708"/>
                </a:lnTo>
                <a:lnTo>
                  <a:pt x="952500" y="0"/>
                </a:lnTo>
                <a:lnTo>
                  <a:pt x="0" y="552830"/>
                </a:lnTo>
                <a:lnTo>
                  <a:pt x="0" y="16535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p:nvPr/>
        </p:nvSpPr>
        <p:spPr>
          <a:xfrm>
            <a:off x="4117085" y="3516629"/>
            <a:ext cx="952500" cy="1652270"/>
          </a:xfrm>
          <a:custGeom>
            <a:avLst/>
            <a:gdLst/>
            <a:ahLst/>
            <a:cxnLst/>
            <a:rect l="l" t="t" r="r" b="b"/>
            <a:pathLst>
              <a:path w="952500" h="1652270">
                <a:moveTo>
                  <a:pt x="0" y="1652016"/>
                </a:moveTo>
                <a:lnTo>
                  <a:pt x="952500" y="1099185"/>
                </a:lnTo>
                <a:lnTo>
                  <a:pt x="952500" y="0"/>
                </a:lnTo>
                <a:lnTo>
                  <a:pt x="0" y="552831"/>
                </a:lnTo>
                <a:lnTo>
                  <a:pt x="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2" name="object 52"/>
          <p:cNvSpPr/>
          <p:nvPr/>
        </p:nvSpPr>
        <p:spPr>
          <a:xfrm>
            <a:off x="5069585" y="2961894"/>
            <a:ext cx="952500" cy="1652270"/>
          </a:xfrm>
          <a:custGeom>
            <a:avLst/>
            <a:gdLst/>
            <a:ahLst/>
            <a:cxnLst/>
            <a:rect l="l" t="t" r="r" b="b"/>
            <a:pathLst>
              <a:path w="952500" h="1652270">
                <a:moveTo>
                  <a:pt x="0" y="1652015"/>
                </a:moveTo>
                <a:lnTo>
                  <a:pt x="952500" y="1099184"/>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3" name="object 53"/>
          <p:cNvSpPr/>
          <p:nvPr/>
        </p:nvSpPr>
        <p:spPr>
          <a:xfrm>
            <a:off x="3166110" y="2969514"/>
            <a:ext cx="952500" cy="1652270"/>
          </a:xfrm>
          <a:custGeom>
            <a:avLst/>
            <a:gdLst/>
            <a:ahLst/>
            <a:cxnLst/>
            <a:rect l="l" t="t" r="r" b="b"/>
            <a:pathLst>
              <a:path w="952500" h="1652270">
                <a:moveTo>
                  <a:pt x="0" y="1652016"/>
                </a:moveTo>
                <a:lnTo>
                  <a:pt x="952500" y="1099185"/>
                </a:lnTo>
                <a:lnTo>
                  <a:pt x="952500" y="0"/>
                </a:lnTo>
                <a:lnTo>
                  <a:pt x="0" y="552831"/>
                </a:lnTo>
                <a:lnTo>
                  <a:pt x="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4" name="object 54"/>
          <p:cNvSpPr/>
          <p:nvPr/>
        </p:nvSpPr>
        <p:spPr>
          <a:xfrm>
            <a:off x="4117085" y="2419350"/>
            <a:ext cx="952500" cy="1652270"/>
          </a:xfrm>
          <a:custGeom>
            <a:avLst/>
            <a:gdLst/>
            <a:ahLst/>
            <a:cxnLst/>
            <a:rect l="l" t="t" r="r" b="b"/>
            <a:pathLst>
              <a:path w="952500" h="1652270">
                <a:moveTo>
                  <a:pt x="0" y="1652016"/>
                </a:moveTo>
                <a:lnTo>
                  <a:pt x="952500" y="1099185"/>
                </a:lnTo>
                <a:lnTo>
                  <a:pt x="952500" y="0"/>
                </a:lnTo>
                <a:lnTo>
                  <a:pt x="0" y="552830"/>
                </a:lnTo>
                <a:lnTo>
                  <a:pt x="0" y="1652016"/>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5" name="object 55"/>
          <p:cNvSpPr/>
          <p:nvPr/>
        </p:nvSpPr>
        <p:spPr>
          <a:xfrm>
            <a:off x="5069585" y="1864614"/>
            <a:ext cx="952500" cy="1653539"/>
          </a:xfrm>
          <a:custGeom>
            <a:avLst/>
            <a:gdLst/>
            <a:ahLst/>
            <a:cxnLst/>
            <a:rect l="l" t="t" r="r" b="b"/>
            <a:pathLst>
              <a:path w="952500" h="1653539">
                <a:moveTo>
                  <a:pt x="0" y="1653539"/>
                </a:moveTo>
                <a:lnTo>
                  <a:pt x="952500" y="1100709"/>
                </a:lnTo>
                <a:lnTo>
                  <a:pt x="952500" y="0"/>
                </a:lnTo>
                <a:lnTo>
                  <a:pt x="0" y="552831"/>
                </a:lnTo>
                <a:lnTo>
                  <a:pt x="0" y="1653539"/>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6" name="object 56"/>
          <p:cNvSpPr/>
          <p:nvPr/>
        </p:nvSpPr>
        <p:spPr>
          <a:xfrm>
            <a:off x="3166110" y="1872233"/>
            <a:ext cx="952500" cy="1652270"/>
          </a:xfrm>
          <a:custGeom>
            <a:avLst/>
            <a:gdLst/>
            <a:ahLst/>
            <a:cxnLst/>
            <a:rect l="l" t="t" r="r" b="b"/>
            <a:pathLst>
              <a:path w="952500" h="1652270">
                <a:moveTo>
                  <a:pt x="0" y="1652015"/>
                </a:moveTo>
                <a:lnTo>
                  <a:pt x="952500" y="1099185"/>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7" name="object 57"/>
          <p:cNvSpPr/>
          <p:nvPr/>
        </p:nvSpPr>
        <p:spPr>
          <a:xfrm>
            <a:off x="4117085" y="1322069"/>
            <a:ext cx="952500" cy="1652270"/>
          </a:xfrm>
          <a:custGeom>
            <a:avLst/>
            <a:gdLst/>
            <a:ahLst/>
            <a:cxnLst/>
            <a:rect l="l" t="t" r="r" b="b"/>
            <a:pathLst>
              <a:path w="952500" h="1652270">
                <a:moveTo>
                  <a:pt x="0" y="1652015"/>
                </a:moveTo>
                <a:lnTo>
                  <a:pt x="952500" y="1099184"/>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8" name="object 58"/>
          <p:cNvSpPr/>
          <p:nvPr/>
        </p:nvSpPr>
        <p:spPr>
          <a:xfrm>
            <a:off x="5069585" y="767333"/>
            <a:ext cx="952500" cy="1652270"/>
          </a:xfrm>
          <a:custGeom>
            <a:avLst/>
            <a:gdLst/>
            <a:ahLst/>
            <a:cxnLst/>
            <a:rect l="l" t="t" r="r" b="b"/>
            <a:pathLst>
              <a:path w="952500" h="1652270">
                <a:moveTo>
                  <a:pt x="0" y="1652015"/>
                </a:moveTo>
                <a:lnTo>
                  <a:pt x="952500" y="1099185"/>
                </a:lnTo>
                <a:lnTo>
                  <a:pt x="952500" y="0"/>
                </a:lnTo>
                <a:lnTo>
                  <a:pt x="0" y="552830"/>
                </a:lnTo>
                <a:lnTo>
                  <a:pt x="0" y="1652015"/>
                </a:lnTo>
                <a:close/>
              </a:path>
            </a:pathLst>
          </a:custGeom>
          <a:ln w="3175">
            <a:solidFill>
              <a:srgbClr val="ADADAD"/>
            </a:solidFill>
            <a:prstDash val="sysDot"/>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object 59"/>
          <p:cNvSpPr/>
          <p:nvPr/>
        </p:nvSpPr>
        <p:spPr>
          <a:xfrm rot="593170">
            <a:off x="2364992" y="2848597"/>
            <a:ext cx="3213100" cy="76200"/>
          </a:xfrm>
          <a:custGeom>
            <a:avLst/>
            <a:gdLst/>
            <a:ahLst/>
            <a:cxnLst/>
            <a:rect l="l" t="t" r="r" b="b"/>
            <a:pathLst>
              <a:path w="3213100" h="76200">
                <a:moveTo>
                  <a:pt x="76200" y="0"/>
                </a:moveTo>
                <a:lnTo>
                  <a:pt x="0" y="38100"/>
                </a:lnTo>
                <a:lnTo>
                  <a:pt x="76200" y="76200"/>
                </a:lnTo>
                <a:lnTo>
                  <a:pt x="55033" y="44450"/>
                </a:lnTo>
                <a:lnTo>
                  <a:pt x="50787" y="44450"/>
                </a:lnTo>
                <a:lnTo>
                  <a:pt x="50787" y="31750"/>
                </a:lnTo>
                <a:lnTo>
                  <a:pt x="55033" y="31750"/>
                </a:lnTo>
                <a:lnTo>
                  <a:pt x="76200" y="0"/>
                </a:lnTo>
                <a:close/>
              </a:path>
              <a:path w="3213100" h="76200">
                <a:moveTo>
                  <a:pt x="55033" y="31750"/>
                </a:moveTo>
                <a:lnTo>
                  <a:pt x="50787" y="31750"/>
                </a:lnTo>
                <a:lnTo>
                  <a:pt x="50787" y="44450"/>
                </a:lnTo>
                <a:lnTo>
                  <a:pt x="55033" y="44450"/>
                </a:lnTo>
                <a:lnTo>
                  <a:pt x="50800" y="38100"/>
                </a:lnTo>
                <a:lnTo>
                  <a:pt x="55033" y="31750"/>
                </a:lnTo>
                <a:close/>
              </a:path>
              <a:path w="3213100" h="76200">
                <a:moveTo>
                  <a:pt x="63487" y="31750"/>
                </a:moveTo>
                <a:lnTo>
                  <a:pt x="55033" y="31750"/>
                </a:lnTo>
                <a:lnTo>
                  <a:pt x="50800" y="38100"/>
                </a:lnTo>
                <a:lnTo>
                  <a:pt x="55033" y="44450"/>
                </a:lnTo>
                <a:lnTo>
                  <a:pt x="63487" y="44450"/>
                </a:lnTo>
                <a:lnTo>
                  <a:pt x="63487" y="31750"/>
                </a:lnTo>
                <a:close/>
              </a:path>
              <a:path w="3213100" h="76200">
                <a:moveTo>
                  <a:pt x="88887" y="31750"/>
                </a:moveTo>
                <a:lnTo>
                  <a:pt x="76187" y="31750"/>
                </a:lnTo>
                <a:lnTo>
                  <a:pt x="76187" y="44450"/>
                </a:lnTo>
                <a:lnTo>
                  <a:pt x="88887" y="44450"/>
                </a:lnTo>
                <a:lnTo>
                  <a:pt x="88887" y="31750"/>
                </a:lnTo>
                <a:close/>
              </a:path>
              <a:path w="3213100" h="76200">
                <a:moveTo>
                  <a:pt x="114287" y="31750"/>
                </a:moveTo>
                <a:lnTo>
                  <a:pt x="101587" y="31750"/>
                </a:lnTo>
                <a:lnTo>
                  <a:pt x="101587" y="44450"/>
                </a:lnTo>
                <a:lnTo>
                  <a:pt x="114287" y="44450"/>
                </a:lnTo>
                <a:lnTo>
                  <a:pt x="114287" y="31750"/>
                </a:lnTo>
                <a:close/>
              </a:path>
              <a:path w="3213100" h="76200">
                <a:moveTo>
                  <a:pt x="139687" y="31750"/>
                </a:moveTo>
                <a:lnTo>
                  <a:pt x="126987" y="31750"/>
                </a:lnTo>
                <a:lnTo>
                  <a:pt x="126987" y="44450"/>
                </a:lnTo>
                <a:lnTo>
                  <a:pt x="139687" y="44450"/>
                </a:lnTo>
                <a:lnTo>
                  <a:pt x="139687" y="31750"/>
                </a:lnTo>
                <a:close/>
              </a:path>
              <a:path w="3213100" h="76200">
                <a:moveTo>
                  <a:pt x="165087" y="31750"/>
                </a:moveTo>
                <a:lnTo>
                  <a:pt x="152387" y="31750"/>
                </a:lnTo>
                <a:lnTo>
                  <a:pt x="152387" y="44450"/>
                </a:lnTo>
                <a:lnTo>
                  <a:pt x="165087" y="44450"/>
                </a:lnTo>
                <a:lnTo>
                  <a:pt x="165087" y="31750"/>
                </a:lnTo>
                <a:close/>
              </a:path>
              <a:path w="3213100" h="76200">
                <a:moveTo>
                  <a:pt x="190500" y="31750"/>
                </a:moveTo>
                <a:lnTo>
                  <a:pt x="177800" y="31750"/>
                </a:lnTo>
                <a:lnTo>
                  <a:pt x="177800" y="44450"/>
                </a:lnTo>
                <a:lnTo>
                  <a:pt x="190500" y="44450"/>
                </a:lnTo>
                <a:lnTo>
                  <a:pt x="190500" y="31750"/>
                </a:lnTo>
                <a:close/>
              </a:path>
              <a:path w="3213100" h="76200">
                <a:moveTo>
                  <a:pt x="215900" y="31750"/>
                </a:moveTo>
                <a:lnTo>
                  <a:pt x="203200" y="31750"/>
                </a:lnTo>
                <a:lnTo>
                  <a:pt x="203200" y="44450"/>
                </a:lnTo>
                <a:lnTo>
                  <a:pt x="215900" y="44450"/>
                </a:lnTo>
                <a:lnTo>
                  <a:pt x="215900" y="31750"/>
                </a:lnTo>
                <a:close/>
              </a:path>
              <a:path w="3213100" h="76200">
                <a:moveTo>
                  <a:pt x="241300" y="31750"/>
                </a:moveTo>
                <a:lnTo>
                  <a:pt x="228600" y="31750"/>
                </a:lnTo>
                <a:lnTo>
                  <a:pt x="228600" y="44450"/>
                </a:lnTo>
                <a:lnTo>
                  <a:pt x="241300" y="44450"/>
                </a:lnTo>
                <a:lnTo>
                  <a:pt x="241300" y="31750"/>
                </a:lnTo>
                <a:close/>
              </a:path>
              <a:path w="3213100" h="76200">
                <a:moveTo>
                  <a:pt x="266700" y="31750"/>
                </a:moveTo>
                <a:lnTo>
                  <a:pt x="254000" y="31750"/>
                </a:lnTo>
                <a:lnTo>
                  <a:pt x="254000" y="44450"/>
                </a:lnTo>
                <a:lnTo>
                  <a:pt x="266700" y="44450"/>
                </a:lnTo>
                <a:lnTo>
                  <a:pt x="266700" y="31750"/>
                </a:lnTo>
                <a:close/>
              </a:path>
              <a:path w="3213100" h="76200">
                <a:moveTo>
                  <a:pt x="292100" y="31750"/>
                </a:moveTo>
                <a:lnTo>
                  <a:pt x="279400" y="31750"/>
                </a:lnTo>
                <a:lnTo>
                  <a:pt x="279400" y="44450"/>
                </a:lnTo>
                <a:lnTo>
                  <a:pt x="292100" y="44450"/>
                </a:lnTo>
                <a:lnTo>
                  <a:pt x="292100" y="31750"/>
                </a:lnTo>
                <a:close/>
              </a:path>
              <a:path w="3213100" h="76200">
                <a:moveTo>
                  <a:pt x="317500" y="31750"/>
                </a:moveTo>
                <a:lnTo>
                  <a:pt x="304800" y="31750"/>
                </a:lnTo>
                <a:lnTo>
                  <a:pt x="304800" y="44450"/>
                </a:lnTo>
                <a:lnTo>
                  <a:pt x="317500" y="44450"/>
                </a:lnTo>
                <a:lnTo>
                  <a:pt x="317500" y="31750"/>
                </a:lnTo>
                <a:close/>
              </a:path>
              <a:path w="3213100" h="76200">
                <a:moveTo>
                  <a:pt x="342900" y="31750"/>
                </a:moveTo>
                <a:lnTo>
                  <a:pt x="330200" y="31750"/>
                </a:lnTo>
                <a:lnTo>
                  <a:pt x="330200" y="44450"/>
                </a:lnTo>
                <a:lnTo>
                  <a:pt x="342900" y="44450"/>
                </a:lnTo>
                <a:lnTo>
                  <a:pt x="342900" y="31750"/>
                </a:lnTo>
                <a:close/>
              </a:path>
              <a:path w="3213100" h="76200">
                <a:moveTo>
                  <a:pt x="368300" y="31750"/>
                </a:moveTo>
                <a:lnTo>
                  <a:pt x="355600" y="31750"/>
                </a:lnTo>
                <a:lnTo>
                  <a:pt x="355600" y="44450"/>
                </a:lnTo>
                <a:lnTo>
                  <a:pt x="368300" y="44450"/>
                </a:lnTo>
                <a:lnTo>
                  <a:pt x="368300" y="31750"/>
                </a:lnTo>
                <a:close/>
              </a:path>
              <a:path w="3213100" h="76200">
                <a:moveTo>
                  <a:pt x="393700" y="31750"/>
                </a:moveTo>
                <a:lnTo>
                  <a:pt x="381000" y="31750"/>
                </a:lnTo>
                <a:lnTo>
                  <a:pt x="381000" y="44450"/>
                </a:lnTo>
                <a:lnTo>
                  <a:pt x="393700" y="44450"/>
                </a:lnTo>
                <a:lnTo>
                  <a:pt x="393700" y="31750"/>
                </a:lnTo>
                <a:close/>
              </a:path>
              <a:path w="3213100" h="76200">
                <a:moveTo>
                  <a:pt x="419100" y="31750"/>
                </a:moveTo>
                <a:lnTo>
                  <a:pt x="406400" y="31750"/>
                </a:lnTo>
                <a:lnTo>
                  <a:pt x="406400" y="44450"/>
                </a:lnTo>
                <a:lnTo>
                  <a:pt x="419100" y="44450"/>
                </a:lnTo>
                <a:lnTo>
                  <a:pt x="419100" y="31750"/>
                </a:lnTo>
                <a:close/>
              </a:path>
              <a:path w="3213100" h="76200">
                <a:moveTo>
                  <a:pt x="444500" y="31750"/>
                </a:moveTo>
                <a:lnTo>
                  <a:pt x="431800" y="31750"/>
                </a:lnTo>
                <a:lnTo>
                  <a:pt x="431800" y="44450"/>
                </a:lnTo>
                <a:lnTo>
                  <a:pt x="444500" y="44450"/>
                </a:lnTo>
                <a:lnTo>
                  <a:pt x="444500" y="31750"/>
                </a:lnTo>
                <a:close/>
              </a:path>
              <a:path w="3213100" h="76200">
                <a:moveTo>
                  <a:pt x="469900" y="31750"/>
                </a:moveTo>
                <a:lnTo>
                  <a:pt x="457200" y="31750"/>
                </a:lnTo>
                <a:lnTo>
                  <a:pt x="457200" y="44450"/>
                </a:lnTo>
                <a:lnTo>
                  <a:pt x="469900" y="44450"/>
                </a:lnTo>
                <a:lnTo>
                  <a:pt x="469900" y="31750"/>
                </a:lnTo>
                <a:close/>
              </a:path>
              <a:path w="3213100" h="76200">
                <a:moveTo>
                  <a:pt x="495300" y="31750"/>
                </a:moveTo>
                <a:lnTo>
                  <a:pt x="482600" y="31750"/>
                </a:lnTo>
                <a:lnTo>
                  <a:pt x="482600" y="44450"/>
                </a:lnTo>
                <a:lnTo>
                  <a:pt x="495300" y="44450"/>
                </a:lnTo>
                <a:lnTo>
                  <a:pt x="495300" y="31750"/>
                </a:lnTo>
                <a:close/>
              </a:path>
              <a:path w="3213100" h="76200">
                <a:moveTo>
                  <a:pt x="520700" y="31750"/>
                </a:moveTo>
                <a:lnTo>
                  <a:pt x="508000" y="31750"/>
                </a:lnTo>
                <a:lnTo>
                  <a:pt x="508000" y="44450"/>
                </a:lnTo>
                <a:lnTo>
                  <a:pt x="520700" y="44450"/>
                </a:lnTo>
                <a:lnTo>
                  <a:pt x="520700" y="31750"/>
                </a:lnTo>
                <a:close/>
              </a:path>
              <a:path w="3213100" h="76200">
                <a:moveTo>
                  <a:pt x="546100" y="31750"/>
                </a:moveTo>
                <a:lnTo>
                  <a:pt x="533400" y="31750"/>
                </a:lnTo>
                <a:lnTo>
                  <a:pt x="533400" y="44450"/>
                </a:lnTo>
                <a:lnTo>
                  <a:pt x="546100" y="44450"/>
                </a:lnTo>
                <a:lnTo>
                  <a:pt x="546100" y="31750"/>
                </a:lnTo>
                <a:close/>
              </a:path>
              <a:path w="3213100" h="76200">
                <a:moveTo>
                  <a:pt x="571500" y="31750"/>
                </a:moveTo>
                <a:lnTo>
                  <a:pt x="558800" y="31750"/>
                </a:lnTo>
                <a:lnTo>
                  <a:pt x="558800" y="44450"/>
                </a:lnTo>
                <a:lnTo>
                  <a:pt x="571500" y="44450"/>
                </a:lnTo>
                <a:lnTo>
                  <a:pt x="571500" y="31750"/>
                </a:lnTo>
                <a:close/>
              </a:path>
              <a:path w="3213100" h="76200">
                <a:moveTo>
                  <a:pt x="596900" y="31750"/>
                </a:moveTo>
                <a:lnTo>
                  <a:pt x="584200" y="31750"/>
                </a:lnTo>
                <a:lnTo>
                  <a:pt x="584200" y="44450"/>
                </a:lnTo>
                <a:lnTo>
                  <a:pt x="596900" y="44450"/>
                </a:lnTo>
                <a:lnTo>
                  <a:pt x="596900" y="31750"/>
                </a:lnTo>
                <a:close/>
              </a:path>
              <a:path w="3213100" h="76200">
                <a:moveTo>
                  <a:pt x="622300" y="31750"/>
                </a:moveTo>
                <a:lnTo>
                  <a:pt x="609600" y="31750"/>
                </a:lnTo>
                <a:lnTo>
                  <a:pt x="609600" y="44450"/>
                </a:lnTo>
                <a:lnTo>
                  <a:pt x="622300" y="44450"/>
                </a:lnTo>
                <a:lnTo>
                  <a:pt x="622300" y="31750"/>
                </a:lnTo>
                <a:close/>
              </a:path>
              <a:path w="3213100" h="76200">
                <a:moveTo>
                  <a:pt x="647700" y="31750"/>
                </a:moveTo>
                <a:lnTo>
                  <a:pt x="635000" y="31750"/>
                </a:lnTo>
                <a:lnTo>
                  <a:pt x="635000" y="44450"/>
                </a:lnTo>
                <a:lnTo>
                  <a:pt x="647700" y="44450"/>
                </a:lnTo>
                <a:lnTo>
                  <a:pt x="647700" y="31750"/>
                </a:lnTo>
                <a:close/>
              </a:path>
              <a:path w="3213100" h="76200">
                <a:moveTo>
                  <a:pt x="673100" y="31750"/>
                </a:moveTo>
                <a:lnTo>
                  <a:pt x="660400" y="31750"/>
                </a:lnTo>
                <a:lnTo>
                  <a:pt x="660400" y="44450"/>
                </a:lnTo>
                <a:lnTo>
                  <a:pt x="673100" y="44450"/>
                </a:lnTo>
                <a:lnTo>
                  <a:pt x="673100" y="31750"/>
                </a:lnTo>
                <a:close/>
              </a:path>
              <a:path w="3213100" h="76200">
                <a:moveTo>
                  <a:pt x="698500" y="31750"/>
                </a:moveTo>
                <a:lnTo>
                  <a:pt x="685800" y="31750"/>
                </a:lnTo>
                <a:lnTo>
                  <a:pt x="685800" y="44450"/>
                </a:lnTo>
                <a:lnTo>
                  <a:pt x="698500" y="44450"/>
                </a:lnTo>
                <a:lnTo>
                  <a:pt x="698500" y="31750"/>
                </a:lnTo>
                <a:close/>
              </a:path>
              <a:path w="3213100" h="76200">
                <a:moveTo>
                  <a:pt x="723900" y="31750"/>
                </a:moveTo>
                <a:lnTo>
                  <a:pt x="711200" y="31750"/>
                </a:lnTo>
                <a:lnTo>
                  <a:pt x="711200" y="44450"/>
                </a:lnTo>
                <a:lnTo>
                  <a:pt x="723900" y="44450"/>
                </a:lnTo>
                <a:lnTo>
                  <a:pt x="723900" y="31750"/>
                </a:lnTo>
                <a:close/>
              </a:path>
              <a:path w="3213100" h="76200">
                <a:moveTo>
                  <a:pt x="749300" y="31750"/>
                </a:moveTo>
                <a:lnTo>
                  <a:pt x="736600" y="31750"/>
                </a:lnTo>
                <a:lnTo>
                  <a:pt x="736600" y="44450"/>
                </a:lnTo>
                <a:lnTo>
                  <a:pt x="749300" y="44450"/>
                </a:lnTo>
                <a:lnTo>
                  <a:pt x="749300" y="31750"/>
                </a:lnTo>
                <a:close/>
              </a:path>
              <a:path w="3213100" h="76200">
                <a:moveTo>
                  <a:pt x="774700" y="31750"/>
                </a:moveTo>
                <a:lnTo>
                  <a:pt x="762000" y="31750"/>
                </a:lnTo>
                <a:lnTo>
                  <a:pt x="762000" y="44450"/>
                </a:lnTo>
                <a:lnTo>
                  <a:pt x="774700" y="44450"/>
                </a:lnTo>
                <a:lnTo>
                  <a:pt x="774700" y="31750"/>
                </a:lnTo>
                <a:close/>
              </a:path>
              <a:path w="3213100" h="76200">
                <a:moveTo>
                  <a:pt x="800100" y="31750"/>
                </a:moveTo>
                <a:lnTo>
                  <a:pt x="787400" y="31750"/>
                </a:lnTo>
                <a:lnTo>
                  <a:pt x="787400" y="44450"/>
                </a:lnTo>
                <a:lnTo>
                  <a:pt x="800100" y="44450"/>
                </a:lnTo>
                <a:lnTo>
                  <a:pt x="800100" y="31750"/>
                </a:lnTo>
                <a:close/>
              </a:path>
              <a:path w="3213100" h="76200">
                <a:moveTo>
                  <a:pt x="825500" y="31750"/>
                </a:moveTo>
                <a:lnTo>
                  <a:pt x="812800" y="31750"/>
                </a:lnTo>
                <a:lnTo>
                  <a:pt x="812800" y="44450"/>
                </a:lnTo>
                <a:lnTo>
                  <a:pt x="825500" y="44450"/>
                </a:lnTo>
                <a:lnTo>
                  <a:pt x="825500" y="31750"/>
                </a:lnTo>
                <a:close/>
              </a:path>
              <a:path w="3213100" h="76200">
                <a:moveTo>
                  <a:pt x="850900" y="31750"/>
                </a:moveTo>
                <a:lnTo>
                  <a:pt x="838200" y="31750"/>
                </a:lnTo>
                <a:lnTo>
                  <a:pt x="838200" y="44450"/>
                </a:lnTo>
                <a:lnTo>
                  <a:pt x="850900" y="44450"/>
                </a:lnTo>
                <a:lnTo>
                  <a:pt x="850900" y="31750"/>
                </a:lnTo>
                <a:close/>
              </a:path>
              <a:path w="3213100" h="76200">
                <a:moveTo>
                  <a:pt x="876300" y="31750"/>
                </a:moveTo>
                <a:lnTo>
                  <a:pt x="863600" y="31750"/>
                </a:lnTo>
                <a:lnTo>
                  <a:pt x="863600" y="44450"/>
                </a:lnTo>
                <a:lnTo>
                  <a:pt x="876300" y="44450"/>
                </a:lnTo>
                <a:lnTo>
                  <a:pt x="876300" y="31750"/>
                </a:lnTo>
                <a:close/>
              </a:path>
              <a:path w="3213100" h="76200">
                <a:moveTo>
                  <a:pt x="901700" y="31750"/>
                </a:moveTo>
                <a:lnTo>
                  <a:pt x="889000" y="31750"/>
                </a:lnTo>
                <a:lnTo>
                  <a:pt x="889000" y="44450"/>
                </a:lnTo>
                <a:lnTo>
                  <a:pt x="901700" y="44450"/>
                </a:lnTo>
                <a:lnTo>
                  <a:pt x="901700" y="31750"/>
                </a:lnTo>
                <a:close/>
              </a:path>
              <a:path w="3213100" h="76200">
                <a:moveTo>
                  <a:pt x="927100" y="31750"/>
                </a:moveTo>
                <a:lnTo>
                  <a:pt x="914400" y="31750"/>
                </a:lnTo>
                <a:lnTo>
                  <a:pt x="914400" y="44450"/>
                </a:lnTo>
                <a:lnTo>
                  <a:pt x="927100" y="44450"/>
                </a:lnTo>
                <a:lnTo>
                  <a:pt x="927100" y="31750"/>
                </a:lnTo>
                <a:close/>
              </a:path>
              <a:path w="3213100" h="76200">
                <a:moveTo>
                  <a:pt x="952500" y="31750"/>
                </a:moveTo>
                <a:lnTo>
                  <a:pt x="939800" y="31750"/>
                </a:lnTo>
                <a:lnTo>
                  <a:pt x="939800" y="44450"/>
                </a:lnTo>
                <a:lnTo>
                  <a:pt x="952500" y="44450"/>
                </a:lnTo>
                <a:lnTo>
                  <a:pt x="952500" y="31750"/>
                </a:lnTo>
                <a:close/>
              </a:path>
              <a:path w="3213100" h="76200">
                <a:moveTo>
                  <a:pt x="977900" y="31750"/>
                </a:moveTo>
                <a:lnTo>
                  <a:pt x="965200" y="31750"/>
                </a:lnTo>
                <a:lnTo>
                  <a:pt x="965200" y="44450"/>
                </a:lnTo>
                <a:lnTo>
                  <a:pt x="977900" y="44450"/>
                </a:lnTo>
                <a:lnTo>
                  <a:pt x="977900" y="31750"/>
                </a:lnTo>
                <a:close/>
              </a:path>
              <a:path w="3213100" h="76200">
                <a:moveTo>
                  <a:pt x="1003300" y="31750"/>
                </a:moveTo>
                <a:lnTo>
                  <a:pt x="990600" y="31750"/>
                </a:lnTo>
                <a:lnTo>
                  <a:pt x="990600" y="44450"/>
                </a:lnTo>
                <a:lnTo>
                  <a:pt x="1003300" y="44450"/>
                </a:lnTo>
                <a:lnTo>
                  <a:pt x="1003300" y="31750"/>
                </a:lnTo>
                <a:close/>
              </a:path>
              <a:path w="3213100" h="76200">
                <a:moveTo>
                  <a:pt x="1028700" y="31750"/>
                </a:moveTo>
                <a:lnTo>
                  <a:pt x="1016000" y="31750"/>
                </a:lnTo>
                <a:lnTo>
                  <a:pt x="1016000" y="44450"/>
                </a:lnTo>
                <a:lnTo>
                  <a:pt x="1028700" y="44450"/>
                </a:lnTo>
                <a:lnTo>
                  <a:pt x="1028700" y="31750"/>
                </a:lnTo>
                <a:close/>
              </a:path>
              <a:path w="3213100" h="76200">
                <a:moveTo>
                  <a:pt x="1054100" y="31750"/>
                </a:moveTo>
                <a:lnTo>
                  <a:pt x="1041400" y="31750"/>
                </a:lnTo>
                <a:lnTo>
                  <a:pt x="1041400" y="44450"/>
                </a:lnTo>
                <a:lnTo>
                  <a:pt x="1054100" y="44450"/>
                </a:lnTo>
                <a:lnTo>
                  <a:pt x="1054100" y="31750"/>
                </a:lnTo>
                <a:close/>
              </a:path>
              <a:path w="3213100" h="76200">
                <a:moveTo>
                  <a:pt x="1079500" y="31750"/>
                </a:moveTo>
                <a:lnTo>
                  <a:pt x="1066800" y="31750"/>
                </a:lnTo>
                <a:lnTo>
                  <a:pt x="1066800" y="44450"/>
                </a:lnTo>
                <a:lnTo>
                  <a:pt x="1079500" y="44450"/>
                </a:lnTo>
                <a:lnTo>
                  <a:pt x="1079500" y="31750"/>
                </a:lnTo>
                <a:close/>
              </a:path>
              <a:path w="3213100" h="76200">
                <a:moveTo>
                  <a:pt x="1104900" y="31750"/>
                </a:moveTo>
                <a:lnTo>
                  <a:pt x="1092200" y="31750"/>
                </a:lnTo>
                <a:lnTo>
                  <a:pt x="1092200" y="44450"/>
                </a:lnTo>
                <a:lnTo>
                  <a:pt x="1104900" y="44450"/>
                </a:lnTo>
                <a:lnTo>
                  <a:pt x="1104900" y="31750"/>
                </a:lnTo>
                <a:close/>
              </a:path>
              <a:path w="3213100" h="76200">
                <a:moveTo>
                  <a:pt x="1130300" y="31750"/>
                </a:moveTo>
                <a:lnTo>
                  <a:pt x="1117600" y="31750"/>
                </a:lnTo>
                <a:lnTo>
                  <a:pt x="1117600" y="44450"/>
                </a:lnTo>
                <a:lnTo>
                  <a:pt x="1130300" y="44450"/>
                </a:lnTo>
                <a:lnTo>
                  <a:pt x="1130300" y="31750"/>
                </a:lnTo>
                <a:close/>
              </a:path>
              <a:path w="3213100" h="76200">
                <a:moveTo>
                  <a:pt x="1155700" y="31750"/>
                </a:moveTo>
                <a:lnTo>
                  <a:pt x="1143000" y="31750"/>
                </a:lnTo>
                <a:lnTo>
                  <a:pt x="1143000" y="44450"/>
                </a:lnTo>
                <a:lnTo>
                  <a:pt x="1155700" y="44450"/>
                </a:lnTo>
                <a:lnTo>
                  <a:pt x="1155700" y="31750"/>
                </a:lnTo>
                <a:close/>
              </a:path>
              <a:path w="3213100" h="76200">
                <a:moveTo>
                  <a:pt x="1181100" y="31750"/>
                </a:moveTo>
                <a:lnTo>
                  <a:pt x="1168400" y="31750"/>
                </a:lnTo>
                <a:lnTo>
                  <a:pt x="1168400" y="44450"/>
                </a:lnTo>
                <a:lnTo>
                  <a:pt x="1181100" y="44450"/>
                </a:lnTo>
                <a:lnTo>
                  <a:pt x="1181100" y="31750"/>
                </a:lnTo>
                <a:close/>
              </a:path>
              <a:path w="3213100" h="76200">
                <a:moveTo>
                  <a:pt x="1206500" y="31750"/>
                </a:moveTo>
                <a:lnTo>
                  <a:pt x="1193800" y="31750"/>
                </a:lnTo>
                <a:lnTo>
                  <a:pt x="1193800" y="44450"/>
                </a:lnTo>
                <a:lnTo>
                  <a:pt x="1206500" y="44450"/>
                </a:lnTo>
                <a:lnTo>
                  <a:pt x="1206500" y="31750"/>
                </a:lnTo>
                <a:close/>
              </a:path>
              <a:path w="3213100" h="76200">
                <a:moveTo>
                  <a:pt x="1231900" y="31750"/>
                </a:moveTo>
                <a:lnTo>
                  <a:pt x="1219200" y="31750"/>
                </a:lnTo>
                <a:lnTo>
                  <a:pt x="1219200" y="44450"/>
                </a:lnTo>
                <a:lnTo>
                  <a:pt x="1231900" y="44450"/>
                </a:lnTo>
                <a:lnTo>
                  <a:pt x="1231900" y="31750"/>
                </a:lnTo>
                <a:close/>
              </a:path>
              <a:path w="3213100" h="76200">
                <a:moveTo>
                  <a:pt x="1257300" y="31750"/>
                </a:moveTo>
                <a:lnTo>
                  <a:pt x="1244600" y="31750"/>
                </a:lnTo>
                <a:lnTo>
                  <a:pt x="1244600" y="44450"/>
                </a:lnTo>
                <a:lnTo>
                  <a:pt x="1257300" y="44450"/>
                </a:lnTo>
                <a:lnTo>
                  <a:pt x="1257300" y="31750"/>
                </a:lnTo>
                <a:close/>
              </a:path>
              <a:path w="3213100" h="76200">
                <a:moveTo>
                  <a:pt x="1282700" y="31750"/>
                </a:moveTo>
                <a:lnTo>
                  <a:pt x="1270000" y="31750"/>
                </a:lnTo>
                <a:lnTo>
                  <a:pt x="1270000" y="44450"/>
                </a:lnTo>
                <a:lnTo>
                  <a:pt x="1282700" y="44450"/>
                </a:lnTo>
                <a:lnTo>
                  <a:pt x="1282700" y="31750"/>
                </a:lnTo>
                <a:close/>
              </a:path>
              <a:path w="3213100" h="76200">
                <a:moveTo>
                  <a:pt x="1308100" y="31750"/>
                </a:moveTo>
                <a:lnTo>
                  <a:pt x="1295400" y="31750"/>
                </a:lnTo>
                <a:lnTo>
                  <a:pt x="1295400" y="44450"/>
                </a:lnTo>
                <a:lnTo>
                  <a:pt x="1308100" y="44450"/>
                </a:lnTo>
                <a:lnTo>
                  <a:pt x="1308100" y="31750"/>
                </a:lnTo>
                <a:close/>
              </a:path>
              <a:path w="3213100" h="76200">
                <a:moveTo>
                  <a:pt x="1333500" y="31750"/>
                </a:moveTo>
                <a:lnTo>
                  <a:pt x="1320800" y="31750"/>
                </a:lnTo>
                <a:lnTo>
                  <a:pt x="1320800" y="44450"/>
                </a:lnTo>
                <a:lnTo>
                  <a:pt x="1333500" y="44450"/>
                </a:lnTo>
                <a:lnTo>
                  <a:pt x="1333500" y="31750"/>
                </a:lnTo>
                <a:close/>
              </a:path>
              <a:path w="3213100" h="76200">
                <a:moveTo>
                  <a:pt x="1358900" y="31750"/>
                </a:moveTo>
                <a:lnTo>
                  <a:pt x="1346200" y="31750"/>
                </a:lnTo>
                <a:lnTo>
                  <a:pt x="1346200" y="44450"/>
                </a:lnTo>
                <a:lnTo>
                  <a:pt x="1358900" y="44450"/>
                </a:lnTo>
                <a:lnTo>
                  <a:pt x="1358900" y="31750"/>
                </a:lnTo>
                <a:close/>
              </a:path>
              <a:path w="3213100" h="76200">
                <a:moveTo>
                  <a:pt x="1384300" y="31750"/>
                </a:moveTo>
                <a:lnTo>
                  <a:pt x="1371600" y="31750"/>
                </a:lnTo>
                <a:lnTo>
                  <a:pt x="1371600" y="44450"/>
                </a:lnTo>
                <a:lnTo>
                  <a:pt x="1384300" y="44450"/>
                </a:lnTo>
                <a:lnTo>
                  <a:pt x="1384300" y="31750"/>
                </a:lnTo>
                <a:close/>
              </a:path>
              <a:path w="3213100" h="76200">
                <a:moveTo>
                  <a:pt x="1409700" y="31750"/>
                </a:moveTo>
                <a:lnTo>
                  <a:pt x="1397000" y="31750"/>
                </a:lnTo>
                <a:lnTo>
                  <a:pt x="1397000" y="44450"/>
                </a:lnTo>
                <a:lnTo>
                  <a:pt x="1409700" y="44450"/>
                </a:lnTo>
                <a:lnTo>
                  <a:pt x="1409700" y="31750"/>
                </a:lnTo>
                <a:close/>
              </a:path>
              <a:path w="3213100" h="76200">
                <a:moveTo>
                  <a:pt x="1435100" y="31750"/>
                </a:moveTo>
                <a:lnTo>
                  <a:pt x="1422400" y="31750"/>
                </a:lnTo>
                <a:lnTo>
                  <a:pt x="1422400" y="44450"/>
                </a:lnTo>
                <a:lnTo>
                  <a:pt x="1435100" y="44450"/>
                </a:lnTo>
                <a:lnTo>
                  <a:pt x="1435100" y="31750"/>
                </a:lnTo>
                <a:close/>
              </a:path>
              <a:path w="3213100" h="76200">
                <a:moveTo>
                  <a:pt x="1460500" y="31750"/>
                </a:moveTo>
                <a:lnTo>
                  <a:pt x="1447800" y="31750"/>
                </a:lnTo>
                <a:lnTo>
                  <a:pt x="1447800" y="44450"/>
                </a:lnTo>
                <a:lnTo>
                  <a:pt x="1460500" y="44450"/>
                </a:lnTo>
                <a:lnTo>
                  <a:pt x="1460500" y="31750"/>
                </a:lnTo>
                <a:close/>
              </a:path>
              <a:path w="3213100" h="76200">
                <a:moveTo>
                  <a:pt x="1485900" y="31750"/>
                </a:moveTo>
                <a:lnTo>
                  <a:pt x="1473200" y="31750"/>
                </a:lnTo>
                <a:lnTo>
                  <a:pt x="1473200" y="44450"/>
                </a:lnTo>
                <a:lnTo>
                  <a:pt x="1485900" y="44450"/>
                </a:lnTo>
                <a:lnTo>
                  <a:pt x="1485900" y="31750"/>
                </a:lnTo>
                <a:close/>
              </a:path>
              <a:path w="3213100" h="76200">
                <a:moveTo>
                  <a:pt x="1511300" y="31750"/>
                </a:moveTo>
                <a:lnTo>
                  <a:pt x="1498600" y="31750"/>
                </a:lnTo>
                <a:lnTo>
                  <a:pt x="1498600" y="44450"/>
                </a:lnTo>
                <a:lnTo>
                  <a:pt x="1511300" y="44450"/>
                </a:lnTo>
                <a:lnTo>
                  <a:pt x="1511300" y="31750"/>
                </a:lnTo>
                <a:close/>
              </a:path>
              <a:path w="3213100" h="76200">
                <a:moveTo>
                  <a:pt x="1536700" y="31750"/>
                </a:moveTo>
                <a:lnTo>
                  <a:pt x="1524000" y="31750"/>
                </a:lnTo>
                <a:lnTo>
                  <a:pt x="1524000" y="44450"/>
                </a:lnTo>
                <a:lnTo>
                  <a:pt x="1536700" y="44450"/>
                </a:lnTo>
                <a:lnTo>
                  <a:pt x="1536700" y="31750"/>
                </a:lnTo>
                <a:close/>
              </a:path>
              <a:path w="3213100" h="76200">
                <a:moveTo>
                  <a:pt x="1562100" y="31750"/>
                </a:moveTo>
                <a:lnTo>
                  <a:pt x="1549400" y="31750"/>
                </a:lnTo>
                <a:lnTo>
                  <a:pt x="1549400" y="44450"/>
                </a:lnTo>
                <a:lnTo>
                  <a:pt x="1562100" y="44450"/>
                </a:lnTo>
                <a:lnTo>
                  <a:pt x="1562100" y="31750"/>
                </a:lnTo>
                <a:close/>
              </a:path>
              <a:path w="3213100" h="76200">
                <a:moveTo>
                  <a:pt x="1587500" y="31750"/>
                </a:moveTo>
                <a:lnTo>
                  <a:pt x="1574800" y="31750"/>
                </a:lnTo>
                <a:lnTo>
                  <a:pt x="1574800" y="44450"/>
                </a:lnTo>
                <a:lnTo>
                  <a:pt x="1587500" y="44450"/>
                </a:lnTo>
                <a:lnTo>
                  <a:pt x="1587500" y="31750"/>
                </a:lnTo>
                <a:close/>
              </a:path>
              <a:path w="3213100" h="76200">
                <a:moveTo>
                  <a:pt x="1612900" y="31750"/>
                </a:moveTo>
                <a:lnTo>
                  <a:pt x="1600200" y="31750"/>
                </a:lnTo>
                <a:lnTo>
                  <a:pt x="1600200" y="44450"/>
                </a:lnTo>
                <a:lnTo>
                  <a:pt x="1612900" y="44450"/>
                </a:lnTo>
                <a:lnTo>
                  <a:pt x="1612900" y="31750"/>
                </a:lnTo>
                <a:close/>
              </a:path>
              <a:path w="3213100" h="76200">
                <a:moveTo>
                  <a:pt x="1638300" y="31750"/>
                </a:moveTo>
                <a:lnTo>
                  <a:pt x="1625600" y="31750"/>
                </a:lnTo>
                <a:lnTo>
                  <a:pt x="1625600" y="44450"/>
                </a:lnTo>
                <a:lnTo>
                  <a:pt x="1638300" y="44450"/>
                </a:lnTo>
                <a:lnTo>
                  <a:pt x="1638300" y="31750"/>
                </a:lnTo>
                <a:close/>
              </a:path>
              <a:path w="3213100" h="76200">
                <a:moveTo>
                  <a:pt x="1663700" y="31750"/>
                </a:moveTo>
                <a:lnTo>
                  <a:pt x="1651000" y="31750"/>
                </a:lnTo>
                <a:lnTo>
                  <a:pt x="1651000" y="44450"/>
                </a:lnTo>
                <a:lnTo>
                  <a:pt x="1663700" y="44450"/>
                </a:lnTo>
                <a:lnTo>
                  <a:pt x="1663700" y="31750"/>
                </a:lnTo>
                <a:close/>
              </a:path>
              <a:path w="3213100" h="76200">
                <a:moveTo>
                  <a:pt x="1689100" y="31750"/>
                </a:moveTo>
                <a:lnTo>
                  <a:pt x="1676400" y="31750"/>
                </a:lnTo>
                <a:lnTo>
                  <a:pt x="1676400" y="44450"/>
                </a:lnTo>
                <a:lnTo>
                  <a:pt x="1689100" y="44450"/>
                </a:lnTo>
                <a:lnTo>
                  <a:pt x="1689100" y="31750"/>
                </a:lnTo>
                <a:close/>
              </a:path>
              <a:path w="3213100" h="76200">
                <a:moveTo>
                  <a:pt x="1714500" y="31750"/>
                </a:moveTo>
                <a:lnTo>
                  <a:pt x="1701800" y="31750"/>
                </a:lnTo>
                <a:lnTo>
                  <a:pt x="1701800" y="44450"/>
                </a:lnTo>
                <a:lnTo>
                  <a:pt x="1714500" y="44450"/>
                </a:lnTo>
                <a:lnTo>
                  <a:pt x="1714500" y="31750"/>
                </a:lnTo>
                <a:close/>
              </a:path>
              <a:path w="3213100" h="76200">
                <a:moveTo>
                  <a:pt x="1739900" y="31750"/>
                </a:moveTo>
                <a:lnTo>
                  <a:pt x="1727200" y="31750"/>
                </a:lnTo>
                <a:lnTo>
                  <a:pt x="1727200" y="44450"/>
                </a:lnTo>
                <a:lnTo>
                  <a:pt x="1739900" y="44450"/>
                </a:lnTo>
                <a:lnTo>
                  <a:pt x="1739900" y="31750"/>
                </a:lnTo>
                <a:close/>
              </a:path>
              <a:path w="3213100" h="76200">
                <a:moveTo>
                  <a:pt x="1765300" y="31750"/>
                </a:moveTo>
                <a:lnTo>
                  <a:pt x="1752600" y="31750"/>
                </a:lnTo>
                <a:lnTo>
                  <a:pt x="1752600" y="44450"/>
                </a:lnTo>
                <a:lnTo>
                  <a:pt x="1765300" y="44450"/>
                </a:lnTo>
                <a:lnTo>
                  <a:pt x="1765300" y="31750"/>
                </a:lnTo>
                <a:close/>
              </a:path>
              <a:path w="3213100" h="76200">
                <a:moveTo>
                  <a:pt x="1790700" y="31750"/>
                </a:moveTo>
                <a:lnTo>
                  <a:pt x="1778000" y="31750"/>
                </a:lnTo>
                <a:lnTo>
                  <a:pt x="1778000" y="44450"/>
                </a:lnTo>
                <a:lnTo>
                  <a:pt x="1790700" y="44450"/>
                </a:lnTo>
                <a:lnTo>
                  <a:pt x="1790700" y="31750"/>
                </a:lnTo>
                <a:close/>
              </a:path>
              <a:path w="3213100" h="76200">
                <a:moveTo>
                  <a:pt x="1816100" y="31750"/>
                </a:moveTo>
                <a:lnTo>
                  <a:pt x="1803400" y="31750"/>
                </a:lnTo>
                <a:lnTo>
                  <a:pt x="1803400" y="44450"/>
                </a:lnTo>
                <a:lnTo>
                  <a:pt x="1816100" y="44450"/>
                </a:lnTo>
                <a:lnTo>
                  <a:pt x="1816100" y="31750"/>
                </a:lnTo>
                <a:close/>
              </a:path>
              <a:path w="3213100" h="76200">
                <a:moveTo>
                  <a:pt x="1841500" y="31750"/>
                </a:moveTo>
                <a:lnTo>
                  <a:pt x="1828800" y="31750"/>
                </a:lnTo>
                <a:lnTo>
                  <a:pt x="1828800" y="44450"/>
                </a:lnTo>
                <a:lnTo>
                  <a:pt x="1841500" y="44450"/>
                </a:lnTo>
                <a:lnTo>
                  <a:pt x="1841500" y="31750"/>
                </a:lnTo>
                <a:close/>
              </a:path>
              <a:path w="3213100" h="76200">
                <a:moveTo>
                  <a:pt x="1866900" y="31750"/>
                </a:moveTo>
                <a:lnTo>
                  <a:pt x="1854200" y="31750"/>
                </a:lnTo>
                <a:lnTo>
                  <a:pt x="1854200" y="44450"/>
                </a:lnTo>
                <a:lnTo>
                  <a:pt x="1866900" y="44450"/>
                </a:lnTo>
                <a:lnTo>
                  <a:pt x="1866900" y="31750"/>
                </a:lnTo>
                <a:close/>
              </a:path>
              <a:path w="3213100" h="76200">
                <a:moveTo>
                  <a:pt x="1892300" y="31750"/>
                </a:moveTo>
                <a:lnTo>
                  <a:pt x="1879600" y="31750"/>
                </a:lnTo>
                <a:lnTo>
                  <a:pt x="1879600" y="44450"/>
                </a:lnTo>
                <a:lnTo>
                  <a:pt x="1892300" y="44450"/>
                </a:lnTo>
                <a:lnTo>
                  <a:pt x="1892300" y="31750"/>
                </a:lnTo>
                <a:close/>
              </a:path>
              <a:path w="3213100" h="76200">
                <a:moveTo>
                  <a:pt x="1917700" y="31750"/>
                </a:moveTo>
                <a:lnTo>
                  <a:pt x="1905000" y="31750"/>
                </a:lnTo>
                <a:lnTo>
                  <a:pt x="1905000" y="44450"/>
                </a:lnTo>
                <a:lnTo>
                  <a:pt x="1917700" y="44450"/>
                </a:lnTo>
                <a:lnTo>
                  <a:pt x="1917700" y="31750"/>
                </a:lnTo>
                <a:close/>
              </a:path>
              <a:path w="3213100" h="76200">
                <a:moveTo>
                  <a:pt x="1943100" y="31750"/>
                </a:moveTo>
                <a:lnTo>
                  <a:pt x="1930400" y="31750"/>
                </a:lnTo>
                <a:lnTo>
                  <a:pt x="1930400" y="44450"/>
                </a:lnTo>
                <a:lnTo>
                  <a:pt x="1943100" y="44450"/>
                </a:lnTo>
                <a:lnTo>
                  <a:pt x="1943100" y="31750"/>
                </a:lnTo>
                <a:close/>
              </a:path>
              <a:path w="3213100" h="76200">
                <a:moveTo>
                  <a:pt x="1968500" y="31750"/>
                </a:moveTo>
                <a:lnTo>
                  <a:pt x="1955800" y="31750"/>
                </a:lnTo>
                <a:lnTo>
                  <a:pt x="1955800" y="44450"/>
                </a:lnTo>
                <a:lnTo>
                  <a:pt x="1968500" y="44450"/>
                </a:lnTo>
                <a:lnTo>
                  <a:pt x="1968500" y="31750"/>
                </a:lnTo>
                <a:close/>
              </a:path>
              <a:path w="3213100" h="76200">
                <a:moveTo>
                  <a:pt x="1993900" y="31750"/>
                </a:moveTo>
                <a:lnTo>
                  <a:pt x="1981200" y="31750"/>
                </a:lnTo>
                <a:lnTo>
                  <a:pt x="1981200" y="44450"/>
                </a:lnTo>
                <a:lnTo>
                  <a:pt x="1993900" y="44450"/>
                </a:lnTo>
                <a:lnTo>
                  <a:pt x="1993900" y="31750"/>
                </a:lnTo>
                <a:close/>
              </a:path>
              <a:path w="3213100" h="76200">
                <a:moveTo>
                  <a:pt x="2019300" y="31750"/>
                </a:moveTo>
                <a:lnTo>
                  <a:pt x="2006600" y="31750"/>
                </a:lnTo>
                <a:lnTo>
                  <a:pt x="2006600" y="44450"/>
                </a:lnTo>
                <a:lnTo>
                  <a:pt x="2019300" y="44450"/>
                </a:lnTo>
                <a:lnTo>
                  <a:pt x="2019300" y="31750"/>
                </a:lnTo>
                <a:close/>
              </a:path>
              <a:path w="3213100" h="76200">
                <a:moveTo>
                  <a:pt x="2044700" y="31750"/>
                </a:moveTo>
                <a:lnTo>
                  <a:pt x="2032000" y="31750"/>
                </a:lnTo>
                <a:lnTo>
                  <a:pt x="2032000" y="44450"/>
                </a:lnTo>
                <a:lnTo>
                  <a:pt x="2044700" y="44450"/>
                </a:lnTo>
                <a:lnTo>
                  <a:pt x="2044700" y="31750"/>
                </a:lnTo>
                <a:close/>
              </a:path>
              <a:path w="3213100" h="76200">
                <a:moveTo>
                  <a:pt x="2070100" y="31750"/>
                </a:moveTo>
                <a:lnTo>
                  <a:pt x="2057400" y="31750"/>
                </a:lnTo>
                <a:lnTo>
                  <a:pt x="2057400" y="44450"/>
                </a:lnTo>
                <a:lnTo>
                  <a:pt x="2070100" y="44450"/>
                </a:lnTo>
                <a:lnTo>
                  <a:pt x="2070100" y="31750"/>
                </a:lnTo>
                <a:close/>
              </a:path>
              <a:path w="3213100" h="76200">
                <a:moveTo>
                  <a:pt x="2095500" y="31750"/>
                </a:moveTo>
                <a:lnTo>
                  <a:pt x="2082800" y="31750"/>
                </a:lnTo>
                <a:lnTo>
                  <a:pt x="2082800" y="44450"/>
                </a:lnTo>
                <a:lnTo>
                  <a:pt x="2095500" y="44450"/>
                </a:lnTo>
                <a:lnTo>
                  <a:pt x="2095500" y="31750"/>
                </a:lnTo>
                <a:close/>
              </a:path>
              <a:path w="3213100" h="76200">
                <a:moveTo>
                  <a:pt x="2120900" y="31750"/>
                </a:moveTo>
                <a:lnTo>
                  <a:pt x="2108200" y="31750"/>
                </a:lnTo>
                <a:lnTo>
                  <a:pt x="2108200" y="44450"/>
                </a:lnTo>
                <a:lnTo>
                  <a:pt x="2120900" y="44450"/>
                </a:lnTo>
                <a:lnTo>
                  <a:pt x="2120900" y="31750"/>
                </a:lnTo>
                <a:close/>
              </a:path>
              <a:path w="3213100" h="76200">
                <a:moveTo>
                  <a:pt x="2146300" y="31750"/>
                </a:moveTo>
                <a:lnTo>
                  <a:pt x="2133600" y="31750"/>
                </a:lnTo>
                <a:lnTo>
                  <a:pt x="2133600" y="44450"/>
                </a:lnTo>
                <a:lnTo>
                  <a:pt x="2146300" y="44450"/>
                </a:lnTo>
                <a:lnTo>
                  <a:pt x="2146300" y="31750"/>
                </a:lnTo>
                <a:close/>
              </a:path>
              <a:path w="3213100" h="76200">
                <a:moveTo>
                  <a:pt x="2171700" y="31750"/>
                </a:moveTo>
                <a:lnTo>
                  <a:pt x="2159000" y="31750"/>
                </a:lnTo>
                <a:lnTo>
                  <a:pt x="2159000" y="44450"/>
                </a:lnTo>
                <a:lnTo>
                  <a:pt x="2171700" y="44450"/>
                </a:lnTo>
                <a:lnTo>
                  <a:pt x="2171700" y="31750"/>
                </a:lnTo>
                <a:close/>
              </a:path>
              <a:path w="3213100" h="76200">
                <a:moveTo>
                  <a:pt x="2197100" y="31750"/>
                </a:moveTo>
                <a:lnTo>
                  <a:pt x="2184400" y="31750"/>
                </a:lnTo>
                <a:lnTo>
                  <a:pt x="2184400" y="44450"/>
                </a:lnTo>
                <a:lnTo>
                  <a:pt x="2197100" y="44450"/>
                </a:lnTo>
                <a:lnTo>
                  <a:pt x="2197100" y="31750"/>
                </a:lnTo>
                <a:close/>
              </a:path>
              <a:path w="3213100" h="76200">
                <a:moveTo>
                  <a:pt x="2222500" y="31750"/>
                </a:moveTo>
                <a:lnTo>
                  <a:pt x="2209800" y="31750"/>
                </a:lnTo>
                <a:lnTo>
                  <a:pt x="2209800" y="44450"/>
                </a:lnTo>
                <a:lnTo>
                  <a:pt x="2222500" y="44450"/>
                </a:lnTo>
                <a:lnTo>
                  <a:pt x="2222500" y="31750"/>
                </a:lnTo>
                <a:close/>
              </a:path>
              <a:path w="3213100" h="76200">
                <a:moveTo>
                  <a:pt x="2247900" y="31750"/>
                </a:moveTo>
                <a:lnTo>
                  <a:pt x="2235200" y="31750"/>
                </a:lnTo>
                <a:lnTo>
                  <a:pt x="2235200" y="44450"/>
                </a:lnTo>
                <a:lnTo>
                  <a:pt x="2247900" y="44450"/>
                </a:lnTo>
                <a:lnTo>
                  <a:pt x="2247900" y="31750"/>
                </a:lnTo>
                <a:close/>
              </a:path>
              <a:path w="3213100" h="76200">
                <a:moveTo>
                  <a:pt x="2273300" y="31750"/>
                </a:moveTo>
                <a:lnTo>
                  <a:pt x="2260600" y="31750"/>
                </a:lnTo>
                <a:lnTo>
                  <a:pt x="2260600" y="44450"/>
                </a:lnTo>
                <a:lnTo>
                  <a:pt x="2273300" y="44450"/>
                </a:lnTo>
                <a:lnTo>
                  <a:pt x="2273300" y="31750"/>
                </a:lnTo>
                <a:close/>
              </a:path>
              <a:path w="3213100" h="76200">
                <a:moveTo>
                  <a:pt x="2298700" y="31750"/>
                </a:moveTo>
                <a:lnTo>
                  <a:pt x="2286000" y="31750"/>
                </a:lnTo>
                <a:lnTo>
                  <a:pt x="2286000" y="44450"/>
                </a:lnTo>
                <a:lnTo>
                  <a:pt x="2298700" y="44450"/>
                </a:lnTo>
                <a:lnTo>
                  <a:pt x="2298700" y="31750"/>
                </a:lnTo>
                <a:close/>
              </a:path>
              <a:path w="3213100" h="76200">
                <a:moveTo>
                  <a:pt x="2324100" y="31750"/>
                </a:moveTo>
                <a:lnTo>
                  <a:pt x="2311400" y="31750"/>
                </a:lnTo>
                <a:lnTo>
                  <a:pt x="2311400" y="44450"/>
                </a:lnTo>
                <a:lnTo>
                  <a:pt x="2324100" y="44450"/>
                </a:lnTo>
                <a:lnTo>
                  <a:pt x="2324100" y="31750"/>
                </a:lnTo>
                <a:close/>
              </a:path>
              <a:path w="3213100" h="76200">
                <a:moveTo>
                  <a:pt x="2349500" y="31750"/>
                </a:moveTo>
                <a:lnTo>
                  <a:pt x="2336800" y="31750"/>
                </a:lnTo>
                <a:lnTo>
                  <a:pt x="2336800" y="44450"/>
                </a:lnTo>
                <a:lnTo>
                  <a:pt x="2349500" y="44450"/>
                </a:lnTo>
                <a:lnTo>
                  <a:pt x="2349500" y="31750"/>
                </a:lnTo>
                <a:close/>
              </a:path>
              <a:path w="3213100" h="76200">
                <a:moveTo>
                  <a:pt x="2374900" y="31750"/>
                </a:moveTo>
                <a:lnTo>
                  <a:pt x="2362200" y="31750"/>
                </a:lnTo>
                <a:lnTo>
                  <a:pt x="2362200" y="44450"/>
                </a:lnTo>
                <a:lnTo>
                  <a:pt x="2374900" y="44450"/>
                </a:lnTo>
                <a:lnTo>
                  <a:pt x="2374900" y="31750"/>
                </a:lnTo>
                <a:close/>
              </a:path>
              <a:path w="3213100" h="76200">
                <a:moveTo>
                  <a:pt x="2400300" y="31750"/>
                </a:moveTo>
                <a:lnTo>
                  <a:pt x="2387600" y="31750"/>
                </a:lnTo>
                <a:lnTo>
                  <a:pt x="2387600" y="44450"/>
                </a:lnTo>
                <a:lnTo>
                  <a:pt x="2400300" y="44450"/>
                </a:lnTo>
                <a:lnTo>
                  <a:pt x="2400300" y="31750"/>
                </a:lnTo>
                <a:close/>
              </a:path>
              <a:path w="3213100" h="76200">
                <a:moveTo>
                  <a:pt x="2425700" y="31750"/>
                </a:moveTo>
                <a:lnTo>
                  <a:pt x="2413000" y="31750"/>
                </a:lnTo>
                <a:lnTo>
                  <a:pt x="2413000" y="44450"/>
                </a:lnTo>
                <a:lnTo>
                  <a:pt x="2425700" y="44450"/>
                </a:lnTo>
                <a:lnTo>
                  <a:pt x="2425700" y="31750"/>
                </a:lnTo>
                <a:close/>
              </a:path>
              <a:path w="3213100" h="76200">
                <a:moveTo>
                  <a:pt x="2451100" y="31750"/>
                </a:moveTo>
                <a:lnTo>
                  <a:pt x="2438400" y="31750"/>
                </a:lnTo>
                <a:lnTo>
                  <a:pt x="2438400" y="44450"/>
                </a:lnTo>
                <a:lnTo>
                  <a:pt x="2451100" y="44450"/>
                </a:lnTo>
                <a:lnTo>
                  <a:pt x="2451100" y="31750"/>
                </a:lnTo>
                <a:close/>
              </a:path>
              <a:path w="3213100" h="76200">
                <a:moveTo>
                  <a:pt x="2476500" y="31750"/>
                </a:moveTo>
                <a:lnTo>
                  <a:pt x="2463800" y="31750"/>
                </a:lnTo>
                <a:lnTo>
                  <a:pt x="2463800" y="44450"/>
                </a:lnTo>
                <a:lnTo>
                  <a:pt x="2476500" y="44450"/>
                </a:lnTo>
                <a:lnTo>
                  <a:pt x="2476500" y="31750"/>
                </a:lnTo>
                <a:close/>
              </a:path>
              <a:path w="3213100" h="76200">
                <a:moveTo>
                  <a:pt x="2501900" y="31750"/>
                </a:moveTo>
                <a:lnTo>
                  <a:pt x="2489200" y="31750"/>
                </a:lnTo>
                <a:lnTo>
                  <a:pt x="2489200" y="44450"/>
                </a:lnTo>
                <a:lnTo>
                  <a:pt x="2501900" y="44450"/>
                </a:lnTo>
                <a:lnTo>
                  <a:pt x="2501900" y="31750"/>
                </a:lnTo>
                <a:close/>
              </a:path>
              <a:path w="3213100" h="76200">
                <a:moveTo>
                  <a:pt x="2527300" y="31750"/>
                </a:moveTo>
                <a:lnTo>
                  <a:pt x="2514600" y="31750"/>
                </a:lnTo>
                <a:lnTo>
                  <a:pt x="2514600" y="44450"/>
                </a:lnTo>
                <a:lnTo>
                  <a:pt x="2527300" y="44450"/>
                </a:lnTo>
                <a:lnTo>
                  <a:pt x="2527300" y="31750"/>
                </a:lnTo>
                <a:close/>
              </a:path>
              <a:path w="3213100" h="76200">
                <a:moveTo>
                  <a:pt x="2552700" y="31750"/>
                </a:moveTo>
                <a:lnTo>
                  <a:pt x="2540000" y="31750"/>
                </a:lnTo>
                <a:lnTo>
                  <a:pt x="2540000" y="44450"/>
                </a:lnTo>
                <a:lnTo>
                  <a:pt x="2552700" y="44450"/>
                </a:lnTo>
                <a:lnTo>
                  <a:pt x="2552700" y="31750"/>
                </a:lnTo>
                <a:close/>
              </a:path>
              <a:path w="3213100" h="76200">
                <a:moveTo>
                  <a:pt x="2578100" y="31750"/>
                </a:moveTo>
                <a:lnTo>
                  <a:pt x="2565400" y="31750"/>
                </a:lnTo>
                <a:lnTo>
                  <a:pt x="2565400" y="44450"/>
                </a:lnTo>
                <a:lnTo>
                  <a:pt x="2578100" y="44450"/>
                </a:lnTo>
                <a:lnTo>
                  <a:pt x="2578100" y="31750"/>
                </a:lnTo>
                <a:close/>
              </a:path>
              <a:path w="3213100" h="76200">
                <a:moveTo>
                  <a:pt x="2603500" y="31750"/>
                </a:moveTo>
                <a:lnTo>
                  <a:pt x="2590800" y="31750"/>
                </a:lnTo>
                <a:lnTo>
                  <a:pt x="2590800" y="44450"/>
                </a:lnTo>
                <a:lnTo>
                  <a:pt x="2603500" y="44450"/>
                </a:lnTo>
                <a:lnTo>
                  <a:pt x="2603500" y="31750"/>
                </a:lnTo>
                <a:close/>
              </a:path>
              <a:path w="3213100" h="76200">
                <a:moveTo>
                  <a:pt x="2628900" y="31750"/>
                </a:moveTo>
                <a:lnTo>
                  <a:pt x="2616200" y="31750"/>
                </a:lnTo>
                <a:lnTo>
                  <a:pt x="2616200" y="44450"/>
                </a:lnTo>
                <a:lnTo>
                  <a:pt x="2628900" y="44450"/>
                </a:lnTo>
                <a:lnTo>
                  <a:pt x="2628900" y="31750"/>
                </a:lnTo>
                <a:close/>
              </a:path>
              <a:path w="3213100" h="76200">
                <a:moveTo>
                  <a:pt x="2654300" y="31750"/>
                </a:moveTo>
                <a:lnTo>
                  <a:pt x="2641600" y="31750"/>
                </a:lnTo>
                <a:lnTo>
                  <a:pt x="2641600" y="44450"/>
                </a:lnTo>
                <a:lnTo>
                  <a:pt x="2654300" y="44450"/>
                </a:lnTo>
                <a:lnTo>
                  <a:pt x="2654300" y="31750"/>
                </a:lnTo>
                <a:close/>
              </a:path>
              <a:path w="3213100" h="76200">
                <a:moveTo>
                  <a:pt x="2679700" y="31750"/>
                </a:moveTo>
                <a:lnTo>
                  <a:pt x="2667000" y="31750"/>
                </a:lnTo>
                <a:lnTo>
                  <a:pt x="2667000" y="44450"/>
                </a:lnTo>
                <a:lnTo>
                  <a:pt x="2679700" y="44450"/>
                </a:lnTo>
                <a:lnTo>
                  <a:pt x="2679700" y="31750"/>
                </a:lnTo>
                <a:close/>
              </a:path>
              <a:path w="3213100" h="76200">
                <a:moveTo>
                  <a:pt x="2705100" y="31750"/>
                </a:moveTo>
                <a:lnTo>
                  <a:pt x="2692400" y="31750"/>
                </a:lnTo>
                <a:lnTo>
                  <a:pt x="2692400" y="44450"/>
                </a:lnTo>
                <a:lnTo>
                  <a:pt x="2705100" y="44450"/>
                </a:lnTo>
                <a:lnTo>
                  <a:pt x="2705100" y="31750"/>
                </a:lnTo>
                <a:close/>
              </a:path>
              <a:path w="3213100" h="76200">
                <a:moveTo>
                  <a:pt x="2730500" y="31750"/>
                </a:moveTo>
                <a:lnTo>
                  <a:pt x="2717800" y="31750"/>
                </a:lnTo>
                <a:lnTo>
                  <a:pt x="2717800" y="44450"/>
                </a:lnTo>
                <a:lnTo>
                  <a:pt x="2730500" y="44450"/>
                </a:lnTo>
                <a:lnTo>
                  <a:pt x="2730500" y="31750"/>
                </a:lnTo>
                <a:close/>
              </a:path>
              <a:path w="3213100" h="76200">
                <a:moveTo>
                  <a:pt x="2755900" y="31750"/>
                </a:moveTo>
                <a:lnTo>
                  <a:pt x="2743200" y="31750"/>
                </a:lnTo>
                <a:lnTo>
                  <a:pt x="2743200" y="44450"/>
                </a:lnTo>
                <a:lnTo>
                  <a:pt x="2755900" y="44450"/>
                </a:lnTo>
                <a:lnTo>
                  <a:pt x="2755900" y="31750"/>
                </a:lnTo>
                <a:close/>
              </a:path>
              <a:path w="3213100" h="76200">
                <a:moveTo>
                  <a:pt x="2781300" y="31750"/>
                </a:moveTo>
                <a:lnTo>
                  <a:pt x="2768600" y="31750"/>
                </a:lnTo>
                <a:lnTo>
                  <a:pt x="2768600" y="44450"/>
                </a:lnTo>
                <a:lnTo>
                  <a:pt x="2781300" y="44450"/>
                </a:lnTo>
                <a:lnTo>
                  <a:pt x="2781300" y="31750"/>
                </a:lnTo>
                <a:close/>
              </a:path>
              <a:path w="3213100" h="76200">
                <a:moveTo>
                  <a:pt x="2806700" y="31750"/>
                </a:moveTo>
                <a:lnTo>
                  <a:pt x="2794000" y="31750"/>
                </a:lnTo>
                <a:lnTo>
                  <a:pt x="2794000" y="44450"/>
                </a:lnTo>
                <a:lnTo>
                  <a:pt x="2806700" y="44450"/>
                </a:lnTo>
                <a:lnTo>
                  <a:pt x="2806700" y="31750"/>
                </a:lnTo>
                <a:close/>
              </a:path>
              <a:path w="3213100" h="76200">
                <a:moveTo>
                  <a:pt x="2832100" y="31750"/>
                </a:moveTo>
                <a:lnTo>
                  <a:pt x="2819400" y="31750"/>
                </a:lnTo>
                <a:lnTo>
                  <a:pt x="2819400" y="44450"/>
                </a:lnTo>
                <a:lnTo>
                  <a:pt x="2832100" y="44450"/>
                </a:lnTo>
                <a:lnTo>
                  <a:pt x="2832100" y="31750"/>
                </a:lnTo>
                <a:close/>
              </a:path>
              <a:path w="3213100" h="76200">
                <a:moveTo>
                  <a:pt x="2857500" y="31750"/>
                </a:moveTo>
                <a:lnTo>
                  <a:pt x="2844800" y="31750"/>
                </a:lnTo>
                <a:lnTo>
                  <a:pt x="2844800" y="44450"/>
                </a:lnTo>
                <a:lnTo>
                  <a:pt x="2857500" y="44450"/>
                </a:lnTo>
                <a:lnTo>
                  <a:pt x="2857500" y="31750"/>
                </a:lnTo>
                <a:close/>
              </a:path>
              <a:path w="3213100" h="76200">
                <a:moveTo>
                  <a:pt x="2882900" y="31750"/>
                </a:moveTo>
                <a:lnTo>
                  <a:pt x="2870200" y="31750"/>
                </a:lnTo>
                <a:lnTo>
                  <a:pt x="2870200" y="44450"/>
                </a:lnTo>
                <a:lnTo>
                  <a:pt x="2882900" y="44450"/>
                </a:lnTo>
                <a:lnTo>
                  <a:pt x="2882900" y="31750"/>
                </a:lnTo>
                <a:close/>
              </a:path>
              <a:path w="3213100" h="76200">
                <a:moveTo>
                  <a:pt x="2908300" y="31750"/>
                </a:moveTo>
                <a:lnTo>
                  <a:pt x="2895600" y="31750"/>
                </a:lnTo>
                <a:lnTo>
                  <a:pt x="2895600" y="44450"/>
                </a:lnTo>
                <a:lnTo>
                  <a:pt x="2908300" y="44450"/>
                </a:lnTo>
                <a:lnTo>
                  <a:pt x="2908300" y="31750"/>
                </a:lnTo>
                <a:close/>
              </a:path>
              <a:path w="3213100" h="76200">
                <a:moveTo>
                  <a:pt x="2933700" y="31750"/>
                </a:moveTo>
                <a:lnTo>
                  <a:pt x="2921000" y="31750"/>
                </a:lnTo>
                <a:lnTo>
                  <a:pt x="2921000" y="44450"/>
                </a:lnTo>
                <a:lnTo>
                  <a:pt x="2933700" y="44450"/>
                </a:lnTo>
                <a:lnTo>
                  <a:pt x="2933700" y="31750"/>
                </a:lnTo>
                <a:close/>
              </a:path>
              <a:path w="3213100" h="76200">
                <a:moveTo>
                  <a:pt x="2959100" y="31750"/>
                </a:moveTo>
                <a:lnTo>
                  <a:pt x="2946400" y="31750"/>
                </a:lnTo>
                <a:lnTo>
                  <a:pt x="2946400" y="44450"/>
                </a:lnTo>
                <a:lnTo>
                  <a:pt x="2959100" y="44450"/>
                </a:lnTo>
                <a:lnTo>
                  <a:pt x="2959100" y="31750"/>
                </a:lnTo>
                <a:close/>
              </a:path>
              <a:path w="3213100" h="76200">
                <a:moveTo>
                  <a:pt x="2984500" y="31750"/>
                </a:moveTo>
                <a:lnTo>
                  <a:pt x="2971800" y="31750"/>
                </a:lnTo>
                <a:lnTo>
                  <a:pt x="2971800" y="44450"/>
                </a:lnTo>
                <a:lnTo>
                  <a:pt x="2984500" y="44450"/>
                </a:lnTo>
                <a:lnTo>
                  <a:pt x="2984500" y="31750"/>
                </a:lnTo>
                <a:close/>
              </a:path>
              <a:path w="3213100" h="76200">
                <a:moveTo>
                  <a:pt x="3009900" y="31750"/>
                </a:moveTo>
                <a:lnTo>
                  <a:pt x="2997200" y="31750"/>
                </a:lnTo>
                <a:lnTo>
                  <a:pt x="2997200" y="44450"/>
                </a:lnTo>
                <a:lnTo>
                  <a:pt x="3009900" y="44450"/>
                </a:lnTo>
                <a:lnTo>
                  <a:pt x="3009900" y="31750"/>
                </a:lnTo>
                <a:close/>
              </a:path>
              <a:path w="3213100" h="76200">
                <a:moveTo>
                  <a:pt x="3035300" y="31750"/>
                </a:moveTo>
                <a:lnTo>
                  <a:pt x="3022600" y="31750"/>
                </a:lnTo>
                <a:lnTo>
                  <a:pt x="3022600" y="44450"/>
                </a:lnTo>
                <a:lnTo>
                  <a:pt x="3035300" y="44450"/>
                </a:lnTo>
                <a:lnTo>
                  <a:pt x="3035300" y="31750"/>
                </a:lnTo>
                <a:close/>
              </a:path>
              <a:path w="3213100" h="76200">
                <a:moveTo>
                  <a:pt x="3060700" y="31750"/>
                </a:moveTo>
                <a:lnTo>
                  <a:pt x="3048000" y="31750"/>
                </a:lnTo>
                <a:lnTo>
                  <a:pt x="3048000" y="44450"/>
                </a:lnTo>
                <a:lnTo>
                  <a:pt x="3060700" y="44450"/>
                </a:lnTo>
                <a:lnTo>
                  <a:pt x="3060700" y="31750"/>
                </a:lnTo>
                <a:close/>
              </a:path>
              <a:path w="3213100" h="76200">
                <a:moveTo>
                  <a:pt x="3086100" y="31750"/>
                </a:moveTo>
                <a:lnTo>
                  <a:pt x="3073400" y="31750"/>
                </a:lnTo>
                <a:lnTo>
                  <a:pt x="3073400" y="44450"/>
                </a:lnTo>
                <a:lnTo>
                  <a:pt x="3086100" y="44450"/>
                </a:lnTo>
                <a:lnTo>
                  <a:pt x="3086100" y="31750"/>
                </a:lnTo>
                <a:close/>
              </a:path>
              <a:path w="3213100" h="76200">
                <a:moveTo>
                  <a:pt x="3111500" y="31750"/>
                </a:moveTo>
                <a:lnTo>
                  <a:pt x="3098800" y="31750"/>
                </a:lnTo>
                <a:lnTo>
                  <a:pt x="3098800" y="44450"/>
                </a:lnTo>
                <a:lnTo>
                  <a:pt x="3111500" y="44450"/>
                </a:lnTo>
                <a:lnTo>
                  <a:pt x="3111500" y="31750"/>
                </a:lnTo>
                <a:close/>
              </a:path>
              <a:path w="3213100" h="76200">
                <a:moveTo>
                  <a:pt x="3136900" y="31750"/>
                </a:moveTo>
                <a:lnTo>
                  <a:pt x="3124200" y="31750"/>
                </a:lnTo>
                <a:lnTo>
                  <a:pt x="3124200" y="44450"/>
                </a:lnTo>
                <a:lnTo>
                  <a:pt x="3136900" y="44450"/>
                </a:lnTo>
                <a:lnTo>
                  <a:pt x="3136900" y="31750"/>
                </a:lnTo>
                <a:close/>
              </a:path>
              <a:path w="3213100" h="76200">
                <a:moveTo>
                  <a:pt x="3162300" y="31750"/>
                </a:moveTo>
                <a:lnTo>
                  <a:pt x="3149600" y="31750"/>
                </a:lnTo>
                <a:lnTo>
                  <a:pt x="3149600" y="44450"/>
                </a:lnTo>
                <a:lnTo>
                  <a:pt x="3162300" y="44450"/>
                </a:lnTo>
                <a:lnTo>
                  <a:pt x="3162300" y="31750"/>
                </a:lnTo>
                <a:close/>
              </a:path>
              <a:path w="3213100" h="76200">
                <a:moveTo>
                  <a:pt x="3187700" y="31750"/>
                </a:moveTo>
                <a:lnTo>
                  <a:pt x="3175000" y="31750"/>
                </a:lnTo>
                <a:lnTo>
                  <a:pt x="3175000" y="44450"/>
                </a:lnTo>
                <a:lnTo>
                  <a:pt x="3187700" y="44450"/>
                </a:lnTo>
                <a:lnTo>
                  <a:pt x="3187700" y="31750"/>
                </a:lnTo>
                <a:close/>
              </a:path>
              <a:path w="3213100" h="76200">
                <a:moveTo>
                  <a:pt x="3213100" y="31750"/>
                </a:moveTo>
                <a:lnTo>
                  <a:pt x="3200400" y="31750"/>
                </a:lnTo>
                <a:lnTo>
                  <a:pt x="3200400" y="44450"/>
                </a:lnTo>
                <a:lnTo>
                  <a:pt x="3213100" y="44450"/>
                </a:lnTo>
                <a:lnTo>
                  <a:pt x="3213100" y="31750"/>
                </a:lnTo>
                <a:close/>
              </a:path>
            </a:pathLst>
          </a:custGeom>
          <a:solidFill>
            <a:srgbClr val="838383"/>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0" name="object 60"/>
          <p:cNvSpPr/>
          <p:nvPr/>
        </p:nvSpPr>
        <p:spPr>
          <a:xfrm rot="557433">
            <a:off x="2059051" y="5387490"/>
            <a:ext cx="3213100" cy="76200"/>
          </a:xfrm>
          <a:custGeom>
            <a:avLst/>
            <a:gdLst/>
            <a:ahLst/>
            <a:cxnLst/>
            <a:rect l="l" t="t" r="r" b="b"/>
            <a:pathLst>
              <a:path w="3213100" h="76200">
                <a:moveTo>
                  <a:pt x="76200" y="0"/>
                </a:moveTo>
                <a:lnTo>
                  <a:pt x="0" y="38099"/>
                </a:lnTo>
                <a:lnTo>
                  <a:pt x="76200" y="76199"/>
                </a:lnTo>
                <a:lnTo>
                  <a:pt x="55033" y="44449"/>
                </a:lnTo>
                <a:lnTo>
                  <a:pt x="50787" y="44449"/>
                </a:lnTo>
                <a:lnTo>
                  <a:pt x="50787" y="31749"/>
                </a:lnTo>
                <a:lnTo>
                  <a:pt x="55033" y="31749"/>
                </a:lnTo>
                <a:lnTo>
                  <a:pt x="76200" y="0"/>
                </a:lnTo>
                <a:close/>
              </a:path>
              <a:path w="3213100" h="76200">
                <a:moveTo>
                  <a:pt x="55033" y="31749"/>
                </a:moveTo>
                <a:lnTo>
                  <a:pt x="50787" y="31749"/>
                </a:lnTo>
                <a:lnTo>
                  <a:pt x="50787" y="44449"/>
                </a:lnTo>
                <a:lnTo>
                  <a:pt x="55033" y="44449"/>
                </a:lnTo>
                <a:lnTo>
                  <a:pt x="50800" y="38099"/>
                </a:lnTo>
                <a:lnTo>
                  <a:pt x="55033" y="31749"/>
                </a:lnTo>
                <a:close/>
              </a:path>
              <a:path w="3213100" h="76200">
                <a:moveTo>
                  <a:pt x="63487" y="31749"/>
                </a:moveTo>
                <a:lnTo>
                  <a:pt x="55033" y="31749"/>
                </a:lnTo>
                <a:lnTo>
                  <a:pt x="50800" y="38099"/>
                </a:lnTo>
                <a:lnTo>
                  <a:pt x="55033" y="44449"/>
                </a:lnTo>
                <a:lnTo>
                  <a:pt x="63487" y="44449"/>
                </a:lnTo>
                <a:lnTo>
                  <a:pt x="63487" y="31749"/>
                </a:lnTo>
                <a:close/>
              </a:path>
              <a:path w="3213100" h="76200">
                <a:moveTo>
                  <a:pt x="88887" y="31749"/>
                </a:moveTo>
                <a:lnTo>
                  <a:pt x="76187" y="31749"/>
                </a:lnTo>
                <a:lnTo>
                  <a:pt x="76187" y="44449"/>
                </a:lnTo>
                <a:lnTo>
                  <a:pt x="88887" y="44449"/>
                </a:lnTo>
                <a:lnTo>
                  <a:pt x="88887" y="31749"/>
                </a:lnTo>
                <a:close/>
              </a:path>
              <a:path w="3213100" h="76200">
                <a:moveTo>
                  <a:pt x="114287" y="31749"/>
                </a:moveTo>
                <a:lnTo>
                  <a:pt x="101587" y="31749"/>
                </a:lnTo>
                <a:lnTo>
                  <a:pt x="101587" y="44449"/>
                </a:lnTo>
                <a:lnTo>
                  <a:pt x="114287" y="44449"/>
                </a:lnTo>
                <a:lnTo>
                  <a:pt x="114287" y="31749"/>
                </a:lnTo>
                <a:close/>
              </a:path>
              <a:path w="3213100" h="76200">
                <a:moveTo>
                  <a:pt x="139687" y="31749"/>
                </a:moveTo>
                <a:lnTo>
                  <a:pt x="126987" y="31749"/>
                </a:lnTo>
                <a:lnTo>
                  <a:pt x="126987" y="44449"/>
                </a:lnTo>
                <a:lnTo>
                  <a:pt x="139687" y="44449"/>
                </a:lnTo>
                <a:lnTo>
                  <a:pt x="139687" y="31749"/>
                </a:lnTo>
                <a:close/>
              </a:path>
              <a:path w="3213100" h="76200">
                <a:moveTo>
                  <a:pt x="165087" y="31749"/>
                </a:moveTo>
                <a:lnTo>
                  <a:pt x="152387" y="31749"/>
                </a:lnTo>
                <a:lnTo>
                  <a:pt x="152387" y="44449"/>
                </a:lnTo>
                <a:lnTo>
                  <a:pt x="165087" y="44449"/>
                </a:lnTo>
                <a:lnTo>
                  <a:pt x="165087" y="31749"/>
                </a:lnTo>
                <a:close/>
              </a:path>
              <a:path w="3213100" h="76200">
                <a:moveTo>
                  <a:pt x="190500" y="31749"/>
                </a:moveTo>
                <a:lnTo>
                  <a:pt x="177800" y="31749"/>
                </a:lnTo>
                <a:lnTo>
                  <a:pt x="177800" y="44449"/>
                </a:lnTo>
                <a:lnTo>
                  <a:pt x="190500" y="44449"/>
                </a:lnTo>
                <a:lnTo>
                  <a:pt x="190500" y="31749"/>
                </a:lnTo>
                <a:close/>
              </a:path>
              <a:path w="3213100" h="76200">
                <a:moveTo>
                  <a:pt x="215900" y="31749"/>
                </a:moveTo>
                <a:lnTo>
                  <a:pt x="203200" y="31749"/>
                </a:lnTo>
                <a:lnTo>
                  <a:pt x="203200" y="44449"/>
                </a:lnTo>
                <a:lnTo>
                  <a:pt x="215900" y="44449"/>
                </a:lnTo>
                <a:lnTo>
                  <a:pt x="215900" y="31749"/>
                </a:lnTo>
                <a:close/>
              </a:path>
              <a:path w="3213100" h="76200">
                <a:moveTo>
                  <a:pt x="241300" y="31749"/>
                </a:moveTo>
                <a:lnTo>
                  <a:pt x="228600" y="31749"/>
                </a:lnTo>
                <a:lnTo>
                  <a:pt x="228600" y="44449"/>
                </a:lnTo>
                <a:lnTo>
                  <a:pt x="241300" y="44449"/>
                </a:lnTo>
                <a:lnTo>
                  <a:pt x="241300" y="31749"/>
                </a:lnTo>
                <a:close/>
              </a:path>
              <a:path w="3213100" h="76200">
                <a:moveTo>
                  <a:pt x="266700" y="31749"/>
                </a:moveTo>
                <a:lnTo>
                  <a:pt x="254000" y="31749"/>
                </a:lnTo>
                <a:lnTo>
                  <a:pt x="254000" y="44449"/>
                </a:lnTo>
                <a:lnTo>
                  <a:pt x="266700" y="44449"/>
                </a:lnTo>
                <a:lnTo>
                  <a:pt x="266700" y="31749"/>
                </a:lnTo>
                <a:close/>
              </a:path>
              <a:path w="3213100" h="76200">
                <a:moveTo>
                  <a:pt x="292100" y="31749"/>
                </a:moveTo>
                <a:lnTo>
                  <a:pt x="279400" y="31749"/>
                </a:lnTo>
                <a:lnTo>
                  <a:pt x="279400" y="44449"/>
                </a:lnTo>
                <a:lnTo>
                  <a:pt x="292100" y="44449"/>
                </a:lnTo>
                <a:lnTo>
                  <a:pt x="292100" y="31749"/>
                </a:lnTo>
                <a:close/>
              </a:path>
              <a:path w="3213100" h="76200">
                <a:moveTo>
                  <a:pt x="317500" y="31749"/>
                </a:moveTo>
                <a:lnTo>
                  <a:pt x="304800" y="31749"/>
                </a:lnTo>
                <a:lnTo>
                  <a:pt x="304800" y="44449"/>
                </a:lnTo>
                <a:lnTo>
                  <a:pt x="317500" y="44449"/>
                </a:lnTo>
                <a:lnTo>
                  <a:pt x="317500" y="31749"/>
                </a:lnTo>
                <a:close/>
              </a:path>
              <a:path w="3213100" h="76200">
                <a:moveTo>
                  <a:pt x="342900" y="31749"/>
                </a:moveTo>
                <a:lnTo>
                  <a:pt x="330200" y="31749"/>
                </a:lnTo>
                <a:lnTo>
                  <a:pt x="330200" y="44449"/>
                </a:lnTo>
                <a:lnTo>
                  <a:pt x="342900" y="44449"/>
                </a:lnTo>
                <a:lnTo>
                  <a:pt x="342900" y="31749"/>
                </a:lnTo>
                <a:close/>
              </a:path>
              <a:path w="3213100" h="76200">
                <a:moveTo>
                  <a:pt x="368300" y="31749"/>
                </a:moveTo>
                <a:lnTo>
                  <a:pt x="355600" y="31749"/>
                </a:lnTo>
                <a:lnTo>
                  <a:pt x="355600" y="44449"/>
                </a:lnTo>
                <a:lnTo>
                  <a:pt x="368300" y="44449"/>
                </a:lnTo>
                <a:lnTo>
                  <a:pt x="368300" y="31749"/>
                </a:lnTo>
                <a:close/>
              </a:path>
              <a:path w="3213100" h="76200">
                <a:moveTo>
                  <a:pt x="393700" y="31749"/>
                </a:moveTo>
                <a:lnTo>
                  <a:pt x="381000" y="31749"/>
                </a:lnTo>
                <a:lnTo>
                  <a:pt x="381000" y="44449"/>
                </a:lnTo>
                <a:lnTo>
                  <a:pt x="393700" y="44449"/>
                </a:lnTo>
                <a:lnTo>
                  <a:pt x="393700" y="31749"/>
                </a:lnTo>
                <a:close/>
              </a:path>
              <a:path w="3213100" h="76200">
                <a:moveTo>
                  <a:pt x="419100" y="31749"/>
                </a:moveTo>
                <a:lnTo>
                  <a:pt x="406400" y="31749"/>
                </a:lnTo>
                <a:lnTo>
                  <a:pt x="406400" y="44449"/>
                </a:lnTo>
                <a:lnTo>
                  <a:pt x="419100" y="44449"/>
                </a:lnTo>
                <a:lnTo>
                  <a:pt x="419100" y="31749"/>
                </a:lnTo>
                <a:close/>
              </a:path>
              <a:path w="3213100" h="76200">
                <a:moveTo>
                  <a:pt x="444500" y="31749"/>
                </a:moveTo>
                <a:lnTo>
                  <a:pt x="431800" y="31749"/>
                </a:lnTo>
                <a:lnTo>
                  <a:pt x="431800" y="44449"/>
                </a:lnTo>
                <a:lnTo>
                  <a:pt x="444500" y="44449"/>
                </a:lnTo>
                <a:lnTo>
                  <a:pt x="444500" y="31749"/>
                </a:lnTo>
                <a:close/>
              </a:path>
              <a:path w="3213100" h="76200">
                <a:moveTo>
                  <a:pt x="469900" y="31749"/>
                </a:moveTo>
                <a:lnTo>
                  <a:pt x="457200" y="31749"/>
                </a:lnTo>
                <a:lnTo>
                  <a:pt x="457200" y="44449"/>
                </a:lnTo>
                <a:lnTo>
                  <a:pt x="469900" y="44449"/>
                </a:lnTo>
                <a:lnTo>
                  <a:pt x="469900" y="31749"/>
                </a:lnTo>
                <a:close/>
              </a:path>
              <a:path w="3213100" h="76200">
                <a:moveTo>
                  <a:pt x="495300" y="31749"/>
                </a:moveTo>
                <a:lnTo>
                  <a:pt x="482600" y="31749"/>
                </a:lnTo>
                <a:lnTo>
                  <a:pt x="482600" y="44449"/>
                </a:lnTo>
                <a:lnTo>
                  <a:pt x="495300" y="44449"/>
                </a:lnTo>
                <a:lnTo>
                  <a:pt x="495300" y="31749"/>
                </a:lnTo>
                <a:close/>
              </a:path>
              <a:path w="3213100" h="76200">
                <a:moveTo>
                  <a:pt x="520700" y="31749"/>
                </a:moveTo>
                <a:lnTo>
                  <a:pt x="508000" y="31749"/>
                </a:lnTo>
                <a:lnTo>
                  <a:pt x="508000" y="44449"/>
                </a:lnTo>
                <a:lnTo>
                  <a:pt x="520700" y="44449"/>
                </a:lnTo>
                <a:lnTo>
                  <a:pt x="520700" y="31749"/>
                </a:lnTo>
                <a:close/>
              </a:path>
              <a:path w="3213100" h="76200">
                <a:moveTo>
                  <a:pt x="546100" y="31749"/>
                </a:moveTo>
                <a:lnTo>
                  <a:pt x="533400" y="31749"/>
                </a:lnTo>
                <a:lnTo>
                  <a:pt x="533400" y="44449"/>
                </a:lnTo>
                <a:lnTo>
                  <a:pt x="546100" y="44449"/>
                </a:lnTo>
                <a:lnTo>
                  <a:pt x="546100" y="31749"/>
                </a:lnTo>
                <a:close/>
              </a:path>
              <a:path w="3213100" h="76200">
                <a:moveTo>
                  <a:pt x="571500" y="31749"/>
                </a:moveTo>
                <a:lnTo>
                  <a:pt x="558800" y="31749"/>
                </a:lnTo>
                <a:lnTo>
                  <a:pt x="558800" y="44449"/>
                </a:lnTo>
                <a:lnTo>
                  <a:pt x="571500" y="44449"/>
                </a:lnTo>
                <a:lnTo>
                  <a:pt x="571500" y="31749"/>
                </a:lnTo>
                <a:close/>
              </a:path>
              <a:path w="3213100" h="76200">
                <a:moveTo>
                  <a:pt x="596900" y="31749"/>
                </a:moveTo>
                <a:lnTo>
                  <a:pt x="584200" y="31749"/>
                </a:lnTo>
                <a:lnTo>
                  <a:pt x="584200" y="44449"/>
                </a:lnTo>
                <a:lnTo>
                  <a:pt x="596900" y="44449"/>
                </a:lnTo>
                <a:lnTo>
                  <a:pt x="596900" y="31749"/>
                </a:lnTo>
                <a:close/>
              </a:path>
              <a:path w="3213100" h="76200">
                <a:moveTo>
                  <a:pt x="622300" y="31749"/>
                </a:moveTo>
                <a:lnTo>
                  <a:pt x="609600" y="31749"/>
                </a:lnTo>
                <a:lnTo>
                  <a:pt x="609600" y="44449"/>
                </a:lnTo>
                <a:lnTo>
                  <a:pt x="622300" y="44449"/>
                </a:lnTo>
                <a:lnTo>
                  <a:pt x="622300" y="31749"/>
                </a:lnTo>
                <a:close/>
              </a:path>
              <a:path w="3213100" h="76200">
                <a:moveTo>
                  <a:pt x="647700" y="31749"/>
                </a:moveTo>
                <a:lnTo>
                  <a:pt x="635000" y="31749"/>
                </a:lnTo>
                <a:lnTo>
                  <a:pt x="635000" y="44449"/>
                </a:lnTo>
                <a:lnTo>
                  <a:pt x="647700" y="44449"/>
                </a:lnTo>
                <a:lnTo>
                  <a:pt x="647700" y="31749"/>
                </a:lnTo>
                <a:close/>
              </a:path>
              <a:path w="3213100" h="76200">
                <a:moveTo>
                  <a:pt x="673100" y="31749"/>
                </a:moveTo>
                <a:lnTo>
                  <a:pt x="660400" y="31749"/>
                </a:lnTo>
                <a:lnTo>
                  <a:pt x="660400" y="44449"/>
                </a:lnTo>
                <a:lnTo>
                  <a:pt x="673100" y="44449"/>
                </a:lnTo>
                <a:lnTo>
                  <a:pt x="673100" y="31749"/>
                </a:lnTo>
                <a:close/>
              </a:path>
              <a:path w="3213100" h="76200">
                <a:moveTo>
                  <a:pt x="698500" y="31749"/>
                </a:moveTo>
                <a:lnTo>
                  <a:pt x="685800" y="31749"/>
                </a:lnTo>
                <a:lnTo>
                  <a:pt x="685800" y="44449"/>
                </a:lnTo>
                <a:lnTo>
                  <a:pt x="698500" y="44449"/>
                </a:lnTo>
                <a:lnTo>
                  <a:pt x="698500" y="31749"/>
                </a:lnTo>
                <a:close/>
              </a:path>
              <a:path w="3213100" h="76200">
                <a:moveTo>
                  <a:pt x="723900" y="31749"/>
                </a:moveTo>
                <a:lnTo>
                  <a:pt x="711200" y="31749"/>
                </a:lnTo>
                <a:lnTo>
                  <a:pt x="711200" y="44449"/>
                </a:lnTo>
                <a:lnTo>
                  <a:pt x="723900" y="44449"/>
                </a:lnTo>
                <a:lnTo>
                  <a:pt x="723900" y="31749"/>
                </a:lnTo>
                <a:close/>
              </a:path>
              <a:path w="3213100" h="76200">
                <a:moveTo>
                  <a:pt x="749300" y="31749"/>
                </a:moveTo>
                <a:lnTo>
                  <a:pt x="736600" y="31749"/>
                </a:lnTo>
                <a:lnTo>
                  <a:pt x="736600" y="44449"/>
                </a:lnTo>
                <a:lnTo>
                  <a:pt x="749300" y="44449"/>
                </a:lnTo>
                <a:lnTo>
                  <a:pt x="749300" y="31749"/>
                </a:lnTo>
                <a:close/>
              </a:path>
              <a:path w="3213100" h="76200">
                <a:moveTo>
                  <a:pt x="774700" y="31749"/>
                </a:moveTo>
                <a:lnTo>
                  <a:pt x="762000" y="31749"/>
                </a:lnTo>
                <a:lnTo>
                  <a:pt x="762000" y="44449"/>
                </a:lnTo>
                <a:lnTo>
                  <a:pt x="774700" y="44449"/>
                </a:lnTo>
                <a:lnTo>
                  <a:pt x="774700" y="31749"/>
                </a:lnTo>
                <a:close/>
              </a:path>
              <a:path w="3213100" h="76200">
                <a:moveTo>
                  <a:pt x="800100" y="31749"/>
                </a:moveTo>
                <a:lnTo>
                  <a:pt x="787400" y="31749"/>
                </a:lnTo>
                <a:lnTo>
                  <a:pt x="787400" y="44449"/>
                </a:lnTo>
                <a:lnTo>
                  <a:pt x="800100" y="44449"/>
                </a:lnTo>
                <a:lnTo>
                  <a:pt x="800100" y="31749"/>
                </a:lnTo>
                <a:close/>
              </a:path>
              <a:path w="3213100" h="76200">
                <a:moveTo>
                  <a:pt x="825500" y="31749"/>
                </a:moveTo>
                <a:lnTo>
                  <a:pt x="812800" y="31749"/>
                </a:lnTo>
                <a:lnTo>
                  <a:pt x="812800" y="44449"/>
                </a:lnTo>
                <a:lnTo>
                  <a:pt x="825500" y="44449"/>
                </a:lnTo>
                <a:lnTo>
                  <a:pt x="825500" y="31749"/>
                </a:lnTo>
                <a:close/>
              </a:path>
              <a:path w="3213100" h="76200">
                <a:moveTo>
                  <a:pt x="850900" y="31749"/>
                </a:moveTo>
                <a:lnTo>
                  <a:pt x="838200" y="31749"/>
                </a:lnTo>
                <a:lnTo>
                  <a:pt x="838200" y="44449"/>
                </a:lnTo>
                <a:lnTo>
                  <a:pt x="850900" y="44449"/>
                </a:lnTo>
                <a:lnTo>
                  <a:pt x="850900" y="31749"/>
                </a:lnTo>
                <a:close/>
              </a:path>
              <a:path w="3213100" h="76200">
                <a:moveTo>
                  <a:pt x="876300" y="31749"/>
                </a:moveTo>
                <a:lnTo>
                  <a:pt x="863600" y="31749"/>
                </a:lnTo>
                <a:lnTo>
                  <a:pt x="863600" y="44449"/>
                </a:lnTo>
                <a:lnTo>
                  <a:pt x="876300" y="44449"/>
                </a:lnTo>
                <a:lnTo>
                  <a:pt x="876300" y="31749"/>
                </a:lnTo>
                <a:close/>
              </a:path>
              <a:path w="3213100" h="76200">
                <a:moveTo>
                  <a:pt x="901700" y="31749"/>
                </a:moveTo>
                <a:lnTo>
                  <a:pt x="889000" y="31749"/>
                </a:lnTo>
                <a:lnTo>
                  <a:pt x="889000" y="44449"/>
                </a:lnTo>
                <a:lnTo>
                  <a:pt x="901700" y="44449"/>
                </a:lnTo>
                <a:lnTo>
                  <a:pt x="901700" y="31749"/>
                </a:lnTo>
                <a:close/>
              </a:path>
              <a:path w="3213100" h="76200">
                <a:moveTo>
                  <a:pt x="927100" y="31749"/>
                </a:moveTo>
                <a:lnTo>
                  <a:pt x="914400" y="31749"/>
                </a:lnTo>
                <a:lnTo>
                  <a:pt x="914400" y="44449"/>
                </a:lnTo>
                <a:lnTo>
                  <a:pt x="927100" y="44449"/>
                </a:lnTo>
                <a:lnTo>
                  <a:pt x="927100" y="31749"/>
                </a:lnTo>
                <a:close/>
              </a:path>
              <a:path w="3213100" h="76200">
                <a:moveTo>
                  <a:pt x="952500" y="31749"/>
                </a:moveTo>
                <a:lnTo>
                  <a:pt x="939800" y="31749"/>
                </a:lnTo>
                <a:lnTo>
                  <a:pt x="939800" y="44449"/>
                </a:lnTo>
                <a:lnTo>
                  <a:pt x="952500" y="44449"/>
                </a:lnTo>
                <a:lnTo>
                  <a:pt x="952500" y="31749"/>
                </a:lnTo>
                <a:close/>
              </a:path>
              <a:path w="3213100" h="76200">
                <a:moveTo>
                  <a:pt x="977900" y="31749"/>
                </a:moveTo>
                <a:lnTo>
                  <a:pt x="965200" y="31749"/>
                </a:lnTo>
                <a:lnTo>
                  <a:pt x="965200" y="44449"/>
                </a:lnTo>
                <a:lnTo>
                  <a:pt x="977900" y="44449"/>
                </a:lnTo>
                <a:lnTo>
                  <a:pt x="977900" y="31749"/>
                </a:lnTo>
                <a:close/>
              </a:path>
              <a:path w="3213100" h="76200">
                <a:moveTo>
                  <a:pt x="1003300" y="31749"/>
                </a:moveTo>
                <a:lnTo>
                  <a:pt x="990600" y="31749"/>
                </a:lnTo>
                <a:lnTo>
                  <a:pt x="990600" y="44449"/>
                </a:lnTo>
                <a:lnTo>
                  <a:pt x="1003300" y="44449"/>
                </a:lnTo>
                <a:lnTo>
                  <a:pt x="1003300" y="31749"/>
                </a:lnTo>
                <a:close/>
              </a:path>
              <a:path w="3213100" h="76200">
                <a:moveTo>
                  <a:pt x="1028700" y="31749"/>
                </a:moveTo>
                <a:lnTo>
                  <a:pt x="1016000" y="31749"/>
                </a:lnTo>
                <a:lnTo>
                  <a:pt x="1016000" y="44449"/>
                </a:lnTo>
                <a:lnTo>
                  <a:pt x="1028700" y="44449"/>
                </a:lnTo>
                <a:lnTo>
                  <a:pt x="1028700" y="31749"/>
                </a:lnTo>
                <a:close/>
              </a:path>
              <a:path w="3213100" h="76200">
                <a:moveTo>
                  <a:pt x="1054100" y="31749"/>
                </a:moveTo>
                <a:lnTo>
                  <a:pt x="1041400" y="31749"/>
                </a:lnTo>
                <a:lnTo>
                  <a:pt x="1041400" y="44449"/>
                </a:lnTo>
                <a:lnTo>
                  <a:pt x="1054100" y="44449"/>
                </a:lnTo>
                <a:lnTo>
                  <a:pt x="1054100" y="31749"/>
                </a:lnTo>
                <a:close/>
              </a:path>
              <a:path w="3213100" h="76200">
                <a:moveTo>
                  <a:pt x="1079500" y="31749"/>
                </a:moveTo>
                <a:lnTo>
                  <a:pt x="1066800" y="31749"/>
                </a:lnTo>
                <a:lnTo>
                  <a:pt x="1066800" y="44449"/>
                </a:lnTo>
                <a:lnTo>
                  <a:pt x="1079500" y="44449"/>
                </a:lnTo>
                <a:lnTo>
                  <a:pt x="1079500" y="31749"/>
                </a:lnTo>
                <a:close/>
              </a:path>
              <a:path w="3213100" h="76200">
                <a:moveTo>
                  <a:pt x="1104900" y="31749"/>
                </a:moveTo>
                <a:lnTo>
                  <a:pt x="1092200" y="31749"/>
                </a:lnTo>
                <a:lnTo>
                  <a:pt x="1092200" y="44449"/>
                </a:lnTo>
                <a:lnTo>
                  <a:pt x="1104900" y="44449"/>
                </a:lnTo>
                <a:lnTo>
                  <a:pt x="1104900" y="31749"/>
                </a:lnTo>
                <a:close/>
              </a:path>
              <a:path w="3213100" h="76200">
                <a:moveTo>
                  <a:pt x="1130300" y="31749"/>
                </a:moveTo>
                <a:lnTo>
                  <a:pt x="1117600" y="31749"/>
                </a:lnTo>
                <a:lnTo>
                  <a:pt x="1117600" y="44449"/>
                </a:lnTo>
                <a:lnTo>
                  <a:pt x="1130300" y="44449"/>
                </a:lnTo>
                <a:lnTo>
                  <a:pt x="1130300" y="31749"/>
                </a:lnTo>
                <a:close/>
              </a:path>
              <a:path w="3213100" h="76200">
                <a:moveTo>
                  <a:pt x="1155700" y="31749"/>
                </a:moveTo>
                <a:lnTo>
                  <a:pt x="1143000" y="31749"/>
                </a:lnTo>
                <a:lnTo>
                  <a:pt x="1143000" y="44449"/>
                </a:lnTo>
                <a:lnTo>
                  <a:pt x="1155700" y="44449"/>
                </a:lnTo>
                <a:lnTo>
                  <a:pt x="1155700" y="31749"/>
                </a:lnTo>
                <a:close/>
              </a:path>
              <a:path w="3213100" h="76200">
                <a:moveTo>
                  <a:pt x="1181100" y="31749"/>
                </a:moveTo>
                <a:lnTo>
                  <a:pt x="1168400" y="31749"/>
                </a:lnTo>
                <a:lnTo>
                  <a:pt x="1168400" y="44449"/>
                </a:lnTo>
                <a:lnTo>
                  <a:pt x="1181100" y="44449"/>
                </a:lnTo>
                <a:lnTo>
                  <a:pt x="1181100" y="31749"/>
                </a:lnTo>
                <a:close/>
              </a:path>
              <a:path w="3213100" h="76200">
                <a:moveTo>
                  <a:pt x="1206500" y="31749"/>
                </a:moveTo>
                <a:lnTo>
                  <a:pt x="1193800" y="31749"/>
                </a:lnTo>
                <a:lnTo>
                  <a:pt x="1193800" y="44449"/>
                </a:lnTo>
                <a:lnTo>
                  <a:pt x="1206500" y="44449"/>
                </a:lnTo>
                <a:lnTo>
                  <a:pt x="1206500" y="31749"/>
                </a:lnTo>
                <a:close/>
              </a:path>
              <a:path w="3213100" h="76200">
                <a:moveTo>
                  <a:pt x="1231900" y="31749"/>
                </a:moveTo>
                <a:lnTo>
                  <a:pt x="1219200" y="31749"/>
                </a:lnTo>
                <a:lnTo>
                  <a:pt x="1219200" y="44449"/>
                </a:lnTo>
                <a:lnTo>
                  <a:pt x="1231900" y="44449"/>
                </a:lnTo>
                <a:lnTo>
                  <a:pt x="1231900" y="31749"/>
                </a:lnTo>
                <a:close/>
              </a:path>
              <a:path w="3213100" h="76200">
                <a:moveTo>
                  <a:pt x="1257300" y="31749"/>
                </a:moveTo>
                <a:lnTo>
                  <a:pt x="1244600" y="31749"/>
                </a:lnTo>
                <a:lnTo>
                  <a:pt x="1244600" y="44449"/>
                </a:lnTo>
                <a:lnTo>
                  <a:pt x="1257300" y="44449"/>
                </a:lnTo>
                <a:lnTo>
                  <a:pt x="1257300" y="31749"/>
                </a:lnTo>
                <a:close/>
              </a:path>
              <a:path w="3213100" h="76200">
                <a:moveTo>
                  <a:pt x="1282700" y="31749"/>
                </a:moveTo>
                <a:lnTo>
                  <a:pt x="1270000" y="31749"/>
                </a:lnTo>
                <a:lnTo>
                  <a:pt x="1270000" y="44449"/>
                </a:lnTo>
                <a:lnTo>
                  <a:pt x="1282700" y="44449"/>
                </a:lnTo>
                <a:lnTo>
                  <a:pt x="1282700" y="31749"/>
                </a:lnTo>
                <a:close/>
              </a:path>
              <a:path w="3213100" h="76200">
                <a:moveTo>
                  <a:pt x="1308100" y="31749"/>
                </a:moveTo>
                <a:lnTo>
                  <a:pt x="1295400" y="31749"/>
                </a:lnTo>
                <a:lnTo>
                  <a:pt x="1295400" y="44449"/>
                </a:lnTo>
                <a:lnTo>
                  <a:pt x="1308100" y="44449"/>
                </a:lnTo>
                <a:lnTo>
                  <a:pt x="1308100" y="31749"/>
                </a:lnTo>
                <a:close/>
              </a:path>
              <a:path w="3213100" h="76200">
                <a:moveTo>
                  <a:pt x="1333500" y="31749"/>
                </a:moveTo>
                <a:lnTo>
                  <a:pt x="1320800" y="31749"/>
                </a:lnTo>
                <a:lnTo>
                  <a:pt x="1320800" y="44449"/>
                </a:lnTo>
                <a:lnTo>
                  <a:pt x="1333500" y="44449"/>
                </a:lnTo>
                <a:lnTo>
                  <a:pt x="1333500" y="31749"/>
                </a:lnTo>
                <a:close/>
              </a:path>
              <a:path w="3213100" h="76200">
                <a:moveTo>
                  <a:pt x="1358900" y="31749"/>
                </a:moveTo>
                <a:lnTo>
                  <a:pt x="1346200" y="31749"/>
                </a:lnTo>
                <a:lnTo>
                  <a:pt x="1346200" y="44449"/>
                </a:lnTo>
                <a:lnTo>
                  <a:pt x="1358900" y="44449"/>
                </a:lnTo>
                <a:lnTo>
                  <a:pt x="1358900" y="31749"/>
                </a:lnTo>
                <a:close/>
              </a:path>
              <a:path w="3213100" h="76200">
                <a:moveTo>
                  <a:pt x="1384300" y="31749"/>
                </a:moveTo>
                <a:lnTo>
                  <a:pt x="1371600" y="31749"/>
                </a:lnTo>
                <a:lnTo>
                  <a:pt x="1371600" y="44449"/>
                </a:lnTo>
                <a:lnTo>
                  <a:pt x="1384300" y="44449"/>
                </a:lnTo>
                <a:lnTo>
                  <a:pt x="1384300" y="31749"/>
                </a:lnTo>
                <a:close/>
              </a:path>
              <a:path w="3213100" h="76200">
                <a:moveTo>
                  <a:pt x="1409700" y="31749"/>
                </a:moveTo>
                <a:lnTo>
                  <a:pt x="1397000" y="31749"/>
                </a:lnTo>
                <a:lnTo>
                  <a:pt x="1397000" y="44449"/>
                </a:lnTo>
                <a:lnTo>
                  <a:pt x="1409700" y="44449"/>
                </a:lnTo>
                <a:lnTo>
                  <a:pt x="1409700" y="31749"/>
                </a:lnTo>
                <a:close/>
              </a:path>
              <a:path w="3213100" h="76200">
                <a:moveTo>
                  <a:pt x="1435100" y="31749"/>
                </a:moveTo>
                <a:lnTo>
                  <a:pt x="1422400" y="31749"/>
                </a:lnTo>
                <a:lnTo>
                  <a:pt x="1422400" y="44449"/>
                </a:lnTo>
                <a:lnTo>
                  <a:pt x="1435100" y="44449"/>
                </a:lnTo>
                <a:lnTo>
                  <a:pt x="1435100" y="31749"/>
                </a:lnTo>
                <a:close/>
              </a:path>
              <a:path w="3213100" h="76200">
                <a:moveTo>
                  <a:pt x="1460500" y="31749"/>
                </a:moveTo>
                <a:lnTo>
                  <a:pt x="1447800" y="31749"/>
                </a:lnTo>
                <a:lnTo>
                  <a:pt x="1447800" y="44449"/>
                </a:lnTo>
                <a:lnTo>
                  <a:pt x="1460500" y="44449"/>
                </a:lnTo>
                <a:lnTo>
                  <a:pt x="1460500" y="31749"/>
                </a:lnTo>
                <a:close/>
              </a:path>
              <a:path w="3213100" h="76200">
                <a:moveTo>
                  <a:pt x="1485900" y="31749"/>
                </a:moveTo>
                <a:lnTo>
                  <a:pt x="1473200" y="31749"/>
                </a:lnTo>
                <a:lnTo>
                  <a:pt x="1473200" y="44449"/>
                </a:lnTo>
                <a:lnTo>
                  <a:pt x="1485900" y="44449"/>
                </a:lnTo>
                <a:lnTo>
                  <a:pt x="1485900" y="31749"/>
                </a:lnTo>
                <a:close/>
              </a:path>
              <a:path w="3213100" h="76200">
                <a:moveTo>
                  <a:pt x="1511300" y="31749"/>
                </a:moveTo>
                <a:lnTo>
                  <a:pt x="1498600" y="31749"/>
                </a:lnTo>
                <a:lnTo>
                  <a:pt x="1498600" y="44449"/>
                </a:lnTo>
                <a:lnTo>
                  <a:pt x="1511300" y="44449"/>
                </a:lnTo>
                <a:lnTo>
                  <a:pt x="1511300" y="31749"/>
                </a:lnTo>
                <a:close/>
              </a:path>
              <a:path w="3213100" h="76200">
                <a:moveTo>
                  <a:pt x="1536700" y="31749"/>
                </a:moveTo>
                <a:lnTo>
                  <a:pt x="1524000" y="31749"/>
                </a:lnTo>
                <a:lnTo>
                  <a:pt x="1524000" y="44449"/>
                </a:lnTo>
                <a:lnTo>
                  <a:pt x="1536700" y="44449"/>
                </a:lnTo>
                <a:lnTo>
                  <a:pt x="1536700" y="31749"/>
                </a:lnTo>
                <a:close/>
              </a:path>
              <a:path w="3213100" h="76200">
                <a:moveTo>
                  <a:pt x="1562100" y="31749"/>
                </a:moveTo>
                <a:lnTo>
                  <a:pt x="1549400" y="31749"/>
                </a:lnTo>
                <a:lnTo>
                  <a:pt x="1549400" y="44449"/>
                </a:lnTo>
                <a:lnTo>
                  <a:pt x="1562100" y="44449"/>
                </a:lnTo>
                <a:lnTo>
                  <a:pt x="1562100" y="31749"/>
                </a:lnTo>
                <a:close/>
              </a:path>
              <a:path w="3213100" h="76200">
                <a:moveTo>
                  <a:pt x="1587500" y="31749"/>
                </a:moveTo>
                <a:lnTo>
                  <a:pt x="1574800" y="31749"/>
                </a:lnTo>
                <a:lnTo>
                  <a:pt x="1574800" y="44449"/>
                </a:lnTo>
                <a:lnTo>
                  <a:pt x="1587500" y="44449"/>
                </a:lnTo>
                <a:lnTo>
                  <a:pt x="1587500" y="31749"/>
                </a:lnTo>
                <a:close/>
              </a:path>
              <a:path w="3213100" h="76200">
                <a:moveTo>
                  <a:pt x="1612900" y="31749"/>
                </a:moveTo>
                <a:lnTo>
                  <a:pt x="1600200" y="31749"/>
                </a:lnTo>
                <a:lnTo>
                  <a:pt x="1600200" y="44449"/>
                </a:lnTo>
                <a:lnTo>
                  <a:pt x="1612900" y="44449"/>
                </a:lnTo>
                <a:lnTo>
                  <a:pt x="1612900" y="31749"/>
                </a:lnTo>
                <a:close/>
              </a:path>
              <a:path w="3213100" h="76200">
                <a:moveTo>
                  <a:pt x="1638300" y="31749"/>
                </a:moveTo>
                <a:lnTo>
                  <a:pt x="1625600" y="31749"/>
                </a:lnTo>
                <a:lnTo>
                  <a:pt x="1625600" y="44449"/>
                </a:lnTo>
                <a:lnTo>
                  <a:pt x="1638300" y="44449"/>
                </a:lnTo>
                <a:lnTo>
                  <a:pt x="1638300" y="31749"/>
                </a:lnTo>
                <a:close/>
              </a:path>
              <a:path w="3213100" h="76200">
                <a:moveTo>
                  <a:pt x="1663700" y="31749"/>
                </a:moveTo>
                <a:lnTo>
                  <a:pt x="1651000" y="31749"/>
                </a:lnTo>
                <a:lnTo>
                  <a:pt x="1651000" y="44449"/>
                </a:lnTo>
                <a:lnTo>
                  <a:pt x="1663700" y="44449"/>
                </a:lnTo>
                <a:lnTo>
                  <a:pt x="1663700" y="31749"/>
                </a:lnTo>
                <a:close/>
              </a:path>
              <a:path w="3213100" h="76200">
                <a:moveTo>
                  <a:pt x="1689100" y="31749"/>
                </a:moveTo>
                <a:lnTo>
                  <a:pt x="1676400" y="31749"/>
                </a:lnTo>
                <a:lnTo>
                  <a:pt x="1676400" y="44449"/>
                </a:lnTo>
                <a:lnTo>
                  <a:pt x="1689100" y="44449"/>
                </a:lnTo>
                <a:lnTo>
                  <a:pt x="1689100" y="31749"/>
                </a:lnTo>
                <a:close/>
              </a:path>
              <a:path w="3213100" h="76200">
                <a:moveTo>
                  <a:pt x="1714500" y="31749"/>
                </a:moveTo>
                <a:lnTo>
                  <a:pt x="1701800" y="31749"/>
                </a:lnTo>
                <a:lnTo>
                  <a:pt x="1701800" y="44449"/>
                </a:lnTo>
                <a:lnTo>
                  <a:pt x="1714500" y="44449"/>
                </a:lnTo>
                <a:lnTo>
                  <a:pt x="1714500" y="31749"/>
                </a:lnTo>
                <a:close/>
              </a:path>
              <a:path w="3213100" h="76200">
                <a:moveTo>
                  <a:pt x="1739900" y="31749"/>
                </a:moveTo>
                <a:lnTo>
                  <a:pt x="1727200" y="31749"/>
                </a:lnTo>
                <a:lnTo>
                  <a:pt x="1727200" y="44449"/>
                </a:lnTo>
                <a:lnTo>
                  <a:pt x="1739900" y="44449"/>
                </a:lnTo>
                <a:lnTo>
                  <a:pt x="1739900" y="31749"/>
                </a:lnTo>
                <a:close/>
              </a:path>
              <a:path w="3213100" h="76200">
                <a:moveTo>
                  <a:pt x="1765300" y="31749"/>
                </a:moveTo>
                <a:lnTo>
                  <a:pt x="1752600" y="31749"/>
                </a:lnTo>
                <a:lnTo>
                  <a:pt x="1752600" y="44449"/>
                </a:lnTo>
                <a:lnTo>
                  <a:pt x="1765300" y="44449"/>
                </a:lnTo>
                <a:lnTo>
                  <a:pt x="1765300" y="31749"/>
                </a:lnTo>
                <a:close/>
              </a:path>
              <a:path w="3213100" h="76200">
                <a:moveTo>
                  <a:pt x="1790700" y="31749"/>
                </a:moveTo>
                <a:lnTo>
                  <a:pt x="1778000" y="31749"/>
                </a:lnTo>
                <a:lnTo>
                  <a:pt x="1778000" y="44449"/>
                </a:lnTo>
                <a:lnTo>
                  <a:pt x="1790700" y="44449"/>
                </a:lnTo>
                <a:lnTo>
                  <a:pt x="1790700" y="31749"/>
                </a:lnTo>
                <a:close/>
              </a:path>
              <a:path w="3213100" h="76200">
                <a:moveTo>
                  <a:pt x="1816100" y="31749"/>
                </a:moveTo>
                <a:lnTo>
                  <a:pt x="1803400" y="31749"/>
                </a:lnTo>
                <a:lnTo>
                  <a:pt x="1803400" y="44449"/>
                </a:lnTo>
                <a:lnTo>
                  <a:pt x="1816100" y="44449"/>
                </a:lnTo>
                <a:lnTo>
                  <a:pt x="1816100" y="31749"/>
                </a:lnTo>
                <a:close/>
              </a:path>
              <a:path w="3213100" h="76200">
                <a:moveTo>
                  <a:pt x="1841500" y="31749"/>
                </a:moveTo>
                <a:lnTo>
                  <a:pt x="1828800" y="31749"/>
                </a:lnTo>
                <a:lnTo>
                  <a:pt x="1828800" y="44449"/>
                </a:lnTo>
                <a:lnTo>
                  <a:pt x="1841500" y="44449"/>
                </a:lnTo>
                <a:lnTo>
                  <a:pt x="1841500" y="31749"/>
                </a:lnTo>
                <a:close/>
              </a:path>
              <a:path w="3213100" h="76200">
                <a:moveTo>
                  <a:pt x="1866900" y="31749"/>
                </a:moveTo>
                <a:lnTo>
                  <a:pt x="1854200" y="31749"/>
                </a:lnTo>
                <a:lnTo>
                  <a:pt x="1854200" y="44449"/>
                </a:lnTo>
                <a:lnTo>
                  <a:pt x="1866900" y="44449"/>
                </a:lnTo>
                <a:lnTo>
                  <a:pt x="1866900" y="31749"/>
                </a:lnTo>
                <a:close/>
              </a:path>
              <a:path w="3213100" h="76200">
                <a:moveTo>
                  <a:pt x="1892300" y="31749"/>
                </a:moveTo>
                <a:lnTo>
                  <a:pt x="1879600" y="31749"/>
                </a:lnTo>
                <a:lnTo>
                  <a:pt x="1879600" y="44449"/>
                </a:lnTo>
                <a:lnTo>
                  <a:pt x="1892300" y="44449"/>
                </a:lnTo>
                <a:lnTo>
                  <a:pt x="1892300" y="31749"/>
                </a:lnTo>
                <a:close/>
              </a:path>
              <a:path w="3213100" h="76200">
                <a:moveTo>
                  <a:pt x="1917700" y="31749"/>
                </a:moveTo>
                <a:lnTo>
                  <a:pt x="1905000" y="31749"/>
                </a:lnTo>
                <a:lnTo>
                  <a:pt x="1905000" y="44449"/>
                </a:lnTo>
                <a:lnTo>
                  <a:pt x="1917700" y="44449"/>
                </a:lnTo>
                <a:lnTo>
                  <a:pt x="1917700" y="31749"/>
                </a:lnTo>
                <a:close/>
              </a:path>
              <a:path w="3213100" h="76200">
                <a:moveTo>
                  <a:pt x="1943100" y="31749"/>
                </a:moveTo>
                <a:lnTo>
                  <a:pt x="1930400" y="31749"/>
                </a:lnTo>
                <a:lnTo>
                  <a:pt x="1930400" y="44449"/>
                </a:lnTo>
                <a:lnTo>
                  <a:pt x="1943100" y="44449"/>
                </a:lnTo>
                <a:lnTo>
                  <a:pt x="1943100" y="31749"/>
                </a:lnTo>
                <a:close/>
              </a:path>
              <a:path w="3213100" h="76200">
                <a:moveTo>
                  <a:pt x="1968500" y="31749"/>
                </a:moveTo>
                <a:lnTo>
                  <a:pt x="1955800" y="31749"/>
                </a:lnTo>
                <a:lnTo>
                  <a:pt x="1955800" y="44449"/>
                </a:lnTo>
                <a:lnTo>
                  <a:pt x="1968500" y="44449"/>
                </a:lnTo>
                <a:lnTo>
                  <a:pt x="1968500" y="31749"/>
                </a:lnTo>
                <a:close/>
              </a:path>
              <a:path w="3213100" h="76200">
                <a:moveTo>
                  <a:pt x="1993900" y="31749"/>
                </a:moveTo>
                <a:lnTo>
                  <a:pt x="1981200" y="31749"/>
                </a:lnTo>
                <a:lnTo>
                  <a:pt x="1981200" y="44449"/>
                </a:lnTo>
                <a:lnTo>
                  <a:pt x="1993900" y="44449"/>
                </a:lnTo>
                <a:lnTo>
                  <a:pt x="1993900" y="31749"/>
                </a:lnTo>
                <a:close/>
              </a:path>
              <a:path w="3213100" h="76200">
                <a:moveTo>
                  <a:pt x="2019300" y="31749"/>
                </a:moveTo>
                <a:lnTo>
                  <a:pt x="2006600" y="31749"/>
                </a:lnTo>
                <a:lnTo>
                  <a:pt x="2006600" y="44449"/>
                </a:lnTo>
                <a:lnTo>
                  <a:pt x="2019300" y="44449"/>
                </a:lnTo>
                <a:lnTo>
                  <a:pt x="2019300" y="31749"/>
                </a:lnTo>
                <a:close/>
              </a:path>
              <a:path w="3213100" h="76200">
                <a:moveTo>
                  <a:pt x="2044700" y="31749"/>
                </a:moveTo>
                <a:lnTo>
                  <a:pt x="2032000" y="31749"/>
                </a:lnTo>
                <a:lnTo>
                  <a:pt x="2032000" y="44449"/>
                </a:lnTo>
                <a:lnTo>
                  <a:pt x="2044700" y="44449"/>
                </a:lnTo>
                <a:lnTo>
                  <a:pt x="2044700" y="31749"/>
                </a:lnTo>
                <a:close/>
              </a:path>
              <a:path w="3213100" h="76200">
                <a:moveTo>
                  <a:pt x="2070100" y="31749"/>
                </a:moveTo>
                <a:lnTo>
                  <a:pt x="2057400" y="31749"/>
                </a:lnTo>
                <a:lnTo>
                  <a:pt x="2057400" y="44449"/>
                </a:lnTo>
                <a:lnTo>
                  <a:pt x="2070100" y="44449"/>
                </a:lnTo>
                <a:lnTo>
                  <a:pt x="2070100" y="31749"/>
                </a:lnTo>
                <a:close/>
              </a:path>
              <a:path w="3213100" h="76200">
                <a:moveTo>
                  <a:pt x="2095500" y="31749"/>
                </a:moveTo>
                <a:lnTo>
                  <a:pt x="2082800" y="31749"/>
                </a:lnTo>
                <a:lnTo>
                  <a:pt x="2082800" y="44449"/>
                </a:lnTo>
                <a:lnTo>
                  <a:pt x="2095500" y="44449"/>
                </a:lnTo>
                <a:lnTo>
                  <a:pt x="2095500" y="31749"/>
                </a:lnTo>
                <a:close/>
              </a:path>
              <a:path w="3213100" h="76200">
                <a:moveTo>
                  <a:pt x="2120900" y="31749"/>
                </a:moveTo>
                <a:lnTo>
                  <a:pt x="2108200" y="31749"/>
                </a:lnTo>
                <a:lnTo>
                  <a:pt x="2108200" y="44449"/>
                </a:lnTo>
                <a:lnTo>
                  <a:pt x="2120900" y="44449"/>
                </a:lnTo>
                <a:lnTo>
                  <a:pt x="2120900" y="31749"/>
                </a:lnTo>
                <a:close/>
              </a:path>
              <a:path w="3213100" h="76200">
                <a:moveTo>
                  <a:pt x="2146300" y="31749"/>
                </a:moveTo>
                <a:lnTo>
                  <a:pt x="2133600" y="31749"/>
                </a:lnTo>
                <a:lnTo>
                  <a:pt x="2133600" y="44449"/>
                </a:lnTo>
                <a:lnTo>
                  <a:pt x="2146300" y="44449"/>
                </a:lnTo>
                <a:lnTo>
                  <a:pt x="2146300" y="31749"/>
                </a:lnTo>
                <a:close/>
              </a:path>
              <a:path w="3213100" h="76200">
                <a:moveTo>
                  <a:pt x="2171700" y="31749"/>
                </a:moveTo>
                <a:lnTo>
                  <a:pt x="2159000" y="31749"/>
                </a:lnTo>
                <a:lnTo>
                  <a:pt x="2159000" y="44449"/>
                </a:lnTo>
                <a:lnTo>
                  <a:pt x="2171700" y="44449"/>
                </a:lnTo>
                <a:lnTo>
                  <a:pt x="2171700" y="31749"/>
                </a:lnTo>
                <a:close/>
              </a:path>
              <a:path w="3213100" h="76200">
                <a:moveTo>
                  <a:pt x="2197100" y="31749"/>
                </a:moveTo>
                <a:lnTo>
                  <a:pt x="2184400" y="31749"/>
                </a:lnTo>
                <a:lnTo>
                  <a:pt x="2184400" y="44449"/>
                </a:lnTo>
                <a:lnTo>
                  <a:pt x="2197100" y="44449"/>
                </a:lnTo>
                <a:lnTo>
                  <a:pt x="2197100" y="31749"/>
                </a:lnTo>
                <a:close/>
              </a:path>
              <a:path w="3213100" h="76200">
                <a:moveTo>
                  <a:pt x="2222500" y="31749"/>
                </a:moveTo>
                <a:lnTo>
                  <a:pt x="2209800" y="31749"/>
                </a:lnTo>
                <a:lnTo>
                  <a:pt x="2209800" y="44449"/>
                </a:lnTo>
                <a:lnTo>
                  <a:pt x="2222500" y="44449"/>
                </a:lnTo>
                <a:lnTo>
                  <a:pt x="2222500" y="31749"/>
                </a:lnTo>
                <a:close/>
              </a:path>
              <a:path w="3213100" h="76200">
                <a:moveTo>
                  <a:pt x="2247900" y="31749"/>
                </a:moveTo>
                <a:lnTo>
                  <a:pt x="2235200" y="31749"/>
                </a:lnTo>
                <a:lnTo>
                  <a:pt x="2235200" y="44449"/>
                </a:lnTo>
                <a:lnTo>
                  <a:pt x="2247900" y="44449"/>
                </a:lnTo>
                <a:lnTo>
                  <a:pt x="2247900" y="31749"/>
                </a:lnTo>
                <a:close/>
              </a:path>
              <a:path w="3213100" h="76200">
                <a:moveTo>
                  <a:pt x="2273300" y="31749"/>
                </a:moveTo>
                <a:lnTo>
                  <a:pt x="2260600" y="31749"/>
                </a:lnTo>
                <a:lnTo>
                  <a:pt x="2260600" y="44449"/>
                </a:lnTo>
                <a:lnTo>
                  <a:pt x="2273300" y="44449"/>
                </a:lnTo>
                <a:lnTo>
                  <a:pt x="2273300" y="31749"/>
                </a:lnTo>
                <a:close/>
              </a:path>
              <a:path w="3213100" h="76200">
                <a:moveTo>
                  <a:pt x="2298700" y="31749"/>
                </a:moveTo>
                <a:lnTo>
                  <a:pt x="2286000" y="31749"/>
                </a:lnTo>
                <a:lnTo>
                  <a:pt x="2286000" y="44449"/>
                </a:lnTo>
                <a:lnTo>
                  <a:pt x="2298700" y="44449"/>
                </a:lnTo>
                <a:lnTo>
                  <a:pt x="2298700" y="31749"/>
                </a:lnTo>
                <a:close/>
              </a:path>
              <a:path w="3213100" h="76200">
                <a:moveTo>
                  <a:pt x="2324100" y="31749"/>
                </a:moveTo>
                <a:lnTo>
                  <a:pt x="2311400" y="31749"/>
                </a:lnTo>
                <a:lnTo>
                  <a:pt x="2311400" y="44449"/>
                </a:lnTo>
                <a:lnTo>
                  <a:pt x="2324100" y="44449"/>
                </a:lnTo>
                <a:lnTo>
                  <a:pt x="2324100" y="31749"/>
                </a:lnTo>
                <a:close/>
              </a:path>
              <a:path w="3213100" h="76200">
                <a:moveTo>
                  <a:pt x="2349500" y="31749"/>
                </a:moveTo>
                <a:lnTo>
                  <a:pt x="2336800" y="31749"/>
                </a:lnTo>
                <a:lnTo>
                  <a:pt x="2336800" y="44449"/>
                </a:lnTo>
                <a:lnTo>
                  <a:pt x="2349500" y="44449"/>
                </a:lnTo>
                <a:lnTo>
                  <a:pt x="2349500" y="31749"/>
                </a:lnTo>
                <a:close/>
              </a:path>
              <a:path w="3213100" h="76200">
                <a:moveTo>
                  <a:pt x="2374900" y="31749"/>
                </a:moveTo>
                <a:lnTo>
                  <a:pt x="2362200" y="31749"/>
                </a:lnTo>
                <a:lnTo>
                  <a:pt x="2362200" y="44449"/>
                </a:lnTo>
                <a:lnTo>
                  <a:pt x="2374900" y="44449"/>
                </a:lnTo>
                <a:lnTo>
                  <a:pt x="2374900" y="31749"/>
                </a:lnTo>
                <a:close/>
              </a:path>
              <a:path w="3213100" h="76200">
                <a:moveTo>
                  <a:pt x="2400300" y="31749"/>
                </a:moveTo>
                <a:lnTo>
                  <a:pt x="2387600" y="31749"/>
                </a:lnTo>
                <a:lnTo>
                  <a:pt x="2387600" y="44449"/>
                </a:lnTo>
                <a:lnTo>
                  <a:pt x="2400300" y="44449"/>
                </a:lnTo>
                <a:lnTo>
                  <a:pt x="2400300" y="31749"/>
                </a:lnTo>
                <a:close/>
              </a:path>
              <a:path w="3213100" h="76200">
                <a:moveTo>
                  <a:pt x="2425700" y="31749"/>
                </a:moveTo>
                <a:lnTo>
                  <a:pt x="2413000" y="31749"/>
                </a:lnTo>
                <a:lnTo>
                  <a:pt x="2413000" y="44449"/>
                </a:lnTo>
                <a:lnTo>
                  <a:pt x="2425700" y="44449"/>
                </a:lnTo>
                <a:lnTo>
                  <a:pt x="2425700" y="31749"/>
                </a:lnTo>
                <a:close/>
              </a:path>
              <a:path w="3213100" h="76200">
                <a:moveTo>
                  <a:pt x="2451100" y="31749"/>
                </a:moveTo>
                <a:lnTo>
                  <a:pt x="2438400" y="31749"/>
                </a:lnTo>
                <a:lnTo>
                  <a:pt x="2438400" y="44449"/>
                </a:lnTo>
                <a:lnTo>
                  <a:pt x="2451100" y="44449"/>
                </a:lnTo>
                <a:lnTo>
                  <a:pt x="2451100" y="31749"/>
                </a:lnTo>
                <a:close/>
              </a:path>
              <a:path w="3213100" h="76200">
                <a:moveTo>
                  <a:pt x="2476500" y="31749"/>
                </a:moveTo>
                <a:lnTo>
                  <a:pt x="2463800" y="31749"/>
                </a:lnTo>
                <a:lnTo>
                  <a:pt x="2463800" y="44449"/>
                </a:lnTo>
                <a:lnTo>
                  <a:pt x="2476500" y="44449"/>
                </a:lnTo>
                <a:lnTo>
                  <a:pt x="2476500" y="31749"/>
                </a:lnTo>
                <a:close/>
              </a:path>
              <a:path w="3213100" h="76200">
                <a:moveTo>
                  <a:pt x="2501900" y="31749"/>
                </a:moveTo>
                <a:lnTo>
                  <a:pt x="2489200" y="31749"/>
                </a:lnTo>
                <a:lnTo>
                  <a:pt x="2489200" y="44449"/>
                </a:lnTo>
                <a:lnTo>
                  <a:pt x="2501900" y="44449"/>
                </a:lnTo>
                <a:lnTo>
                  <a:pt x="2501900" y="31749"/>
                </a:lnTo>
                <a:close/>
              </a:path>
              <a:path w="3213100" h="76200">
                <a:moveTo>
                  <a:pt x="2527300" y="31749"/>
                </a:moveTo>
                <a:lnTo>
                  <a:pt x="2514600" y="31749"/>
                </a:lnTo>
                <a:lnTo>
                  <a:pt x="2514600" y="44449"/>
                </a:lnTo>
                <a:lnTo>
                  <a:pt x="2527300" y="44449"/>
                </a:lnTo>
                <a:lnTo>
                  <a:pt x="2527300" y="31749"/>
                </a:lnTo>
                <a:close/>
              </a:path>
              <a:path w="3213100" h="76200">
                <a:moveTo>
                  <a:pt x="2552700" y="31749"/>
                </a:moveTo>
                <a:lnTo>
                  <a:pt x="2540000" y="31749"/>
                </a:lnTo>
                <a:lnTo>
                  <a:pt x="2540000" y="44449"/>
                </a:lnTo>
                <a:lnTo>
                  <a:pt x="2552700" y="44449"/>
                </a:lnTo>
                <a:lnTo>
                  <a:pt x="2552700" y="31749"/>
                </a:lnTo>
                <a:close/>
              </a:path>
              <a:path w="3213100" h="76200">
                <a:moveTo>
                  <a:pt x="2578100" y="31749"/>
                </a:moveTo>
                <a:lnTo>
                  <a:pt x="2565400" y="31749"/>
                </a:lnTo>
                <a:lnTo>
                  <a:pt x="2565400" y="44449"/>
                </a:lnTo>
                <a:lnTo>
                  <a:pt x="2578100" y="44449"/>
                </a:lnTo>
                <a:lnTo>
                  <a:pt x="2578100" y="31749"/>
                </a:lnTo>
                <a:close/>
              </a:path>
              <a:path w="3213100" h="76200">
                <a:moveTo>
                  <a:pt x="2603500" y="31749"/>
                </a:moveTo>
                <a:lnTo>
                  <a:pt x="2590800" y="31749"/>
                </a:lnTo>
                <a:lnTo>
                  <a:pt x="2590800" y="44449"/>
                </a:lnTo>
                <a:lnTo>
                  <a:pt x="2603500" y="44449"/>
                </a:lnTo>
                <a:lnTo>
                  <a:pt x="2603500" y="31749"/>
                </a:lnTo>
                <a:close/>
              </a:path>
              <a:path w="3213100" h="76200">
                <a:moveTo>
                  <a:pt x="2628900" y="31749"/>
                </a:moveTo>
                <a:lnTo>
                  <a:pt x="2616200" y="31749"/>
                </a:lnTo>
                <a:lnTo>
                  <a:pt x="2616200" y="44449"/>
                </a:lnTo>
                <a:lnTo>
                  <a:pt x="2628900" y="44449"/>
                </a:lnTo>
                <a:lnTo>
                  <a:pt x="2628900" y="31749"/>
                </a:lnTo>
                <a:close/>
              </a:path>
              <a:path w="3213100" h="76200">
                <a:moveTo>
                  <a:pt x="2654300" y="31749"/>
                </a:moveTo>
                <a:lnTo>
                  <a:pt x="2641600" y="31749"/>
                </a:lnTo>
                <a:lnTo>
                  <a:pt x="2641600" y="44449"/>
                </a:lnTo>
                <a:lnTo>
                  <a:pt x="2654300" y="44449"/>
                </a:lnTo>
                <a:lnTo>
                  <a:pt x="2654300" y="31749"/>
                </a:lnTo>
                <a:close/>
              </a:path>
              <a:path w="3213100" h="76200">
                <a:moveTo>
                  <a:pt x="2679700" y="31749"/>
                </a:moveTo>
                <a:lnTo>
                  <a:pt x="2667000" y="31749"/>
                </a:lnTo>
                <a:lnTo>
                  <a:pt x="2667000" y="44449"/>
                </a:lnTo>
                <a:lnTo>
                  <a:pt x="2679700" y="44449"/>
                </a:lnTo>
                <a:lnTo>
                  <a:pt x="2679700" y="31749"/>
                </a:lnTo>
                <a:close/>
              </a:path>
              <a:path w="3213100" h="76200">
                <a:moveTo>
                  <a:pt x="2705100" y="31749"/>
                </a:moveTo>
                <a:lnTo>
                  <a:pt x="2692400" y="31749"/>
                </a:lnTo>
                <a:lnTo>
                  <a:pt x="2692400" y="44449"/>
                </a:lnTo>
                <a:lnTo>
                  <a:pt x="2705100" y="44449"/>
                </a:lnTo>
                <a:lnTo>
                  <a:pt x="2705100" y="31749"/>
                </a:lnTo>
                <a:close/>
              </a:path>
              <a:path w="3213100" h="76200">
                <a:moveTo>
                  <a:pt x="2730500" y="31749"/>
                </a:moveTo>
                <a:lnTo>
                  <a:pt x="2717800" y="31749"/>
                </a:lnTo>
                <a:lnTo>
                  <a:pt x="2717800" y="44449"/>
                </a:lnTo>
                <a:lnTo>
                  <a:pt x="2730500" y="44449"/>
                </a:lnTo>
                <a:lnTo>
                  <a:pt x="2730500" y="31749"/>
                </a:lnTo>
                <a:close/>
              </a:path>
              <a:path w="3213100" h="76200">
                <a:moveTo>
                  <a:pt x="2755900" y="31749"/>
                </a:moveTo>
                <a:lnTo>
                  <a:pt x="2743200" y="31749"/>
                </a:lnTo>
                <a:lnTo>
                  <a:pt x="2743200" y="44449"/>
                </a:lnTo>
                <a:lnTo>
                  <a:pt x="2755900" y="44449"/>
                </a:lnTo>
                <a:lnTo>
                  <a:pt x="2755900" y="31749"/>
                </a:lnTo>
                <a:close/>
              </a:path>
              <a:path w="3213100" h="76200">
                <a:moveTo>
                  <a:pt x="2781300" y="31749"/>
                </a:moveTo>
                <a:lnTo>
                  <a:pt x="2768600" y="31749"/>
                </a:lnTo>
                <a:lnTo>
                  <a:pt x="2768600" y="44449"/>
                </a:lnTo>
                <a:lnTo>
                  <a:pt x="2781300" y="44449"/>
                </a:lnTo>
                <a:lnTo>
                  <a:pt x="2781300" y="31749"/>
                </a:lnTo>
                <a:close/>
              </a:path>
              <a:path w="3213100" h="76200">
                <a:moveTo>
                  <a:pt x="2806700" y="31749"/>
                </a:moveTo>
                <a:lnTo>
                  <a:pt x="2794000" y="31749"/>
                </a:lnTo>
                <a:lnTo>
                  <a:pt x="2794000" y="44449"/>
                </a:lnTo>
                <a:lnTo>
                  <a:pt x="2806700" y="44449"/>
                </a:lnTo>
                <a:lnTo>
                  <a:pt x="2806700" y="31749"/>
                </a:lnTo>
                <a:close/>
              </a:path>
              <a:path w="3213100" h="76200">
                <a:moveTo>
                  <a:pt x="2832100" y="31749"/>
                </a:moveTo>
                <a:lnTo>
                  <a:pt x="2819400" y="31749"/>
                </a:lnTo>
                <a:lnTo>
                  <a:pt x="2819400" y="44449"/>
                </a:lnTo>
                <a:lnTo>
                  <a:pt x="2832100" y="44449"/>
                </a:lnTo>
                <a:lnTo>
                  <a:pt x="2832100" y="31749"/>
                </a:lnTo>
                <a:close/>
              </a:path>
              <a:path w="3213100" h="76200">
                <a:moveTo>
                  <a:pt x="2857500" y="31749"/>
                </a:moveTo>
                <a:lnTo>
                  <a:pt x="2844800" y="31749"/>
                </a:lnTo>
                <a:lnTo>
                  <a:pt x="2844800" y="44449"/>
                </a:lnTo>
                <a:lnTo>
                  <a:pt x="2857500" y="44449"/>
                </a:lnTo>
                <a:lnTo>
                  <a:pt x="2857500" y="31749"/>
                </a:lnTo>
                <a:close/>
              </a:path>
              <a:path w="3213100" h="76200">
                <a:moveTo>
                  <a:pt x="2882900" y="31749"/>
                </a:moveTo>
                <a:lnTo>
                  <a:pt x="2870200" y="31749"/>
                </a:lnTo>
                <a:lnTo>
                  <a:pt x="2870200" y="44449"/>
                </a:lnTo>
                <a:lnTo>
                  <a:pt x="2882900" y="44449"/>
                </a:lnTo>
                <a:lnTo>
                  <a:pt x="2882900" y="31749"/>
                </a:lnTo>
                <a:close/>
              </a:path>
              <a:path w="3213100" h="76200">
                <a:moveTo>
                  <a:pt x="2908300" y="31749"/>
                </a:moveTo>
                <a:lnTo>
                  <a:pt x="2895600" y="31749"/>
                </a:lnTo>
                <a:lnTo>
                  <a:pt x="2895600" y="44449"/>
                </a:lnTo>
                <a:lnTo>
                  <a:pt x="2908300" y="44449"/>
                </a:lnTo>
                <a:lnTo>
                  <a:pt x="2908300" y="31749"/>
                </a:lnTo>
                <a:close/>
              </a:path>
              <a:path w="3213100" h="76200">
                <a:moveTo>
                  <a:pt x="2933700" y="31749"/>
                </a:moveTo>
                <a:lnTo>
                  <a:pt x="2921000" y="31749"/>
                </a:lnTo>
                <a:lnTo>
                  <a:pt x="2921000" y="44449"/>
                </a:lnTo>
                <a:lnTo>
                  <a:pt x="2933700" y="44449"/>
                </a:lnTo>
                <a:lnTo>
                  <a:pt x="2933700" y="31749"/>
                </a:lnTo>
                <a:close/>
              </a:path>
              <a:path w="3213100" h="76200">
                <a:moveTo>
                  <a:pt x="2959100" y="31749"/>
                </a:moveTo>
                <a:lnTo>
                  <a:pt x="2946400" y="31749"/>
                </a:lnTo>
                <a:lnTo>
                  <a:pt x="2946400" y="44449"/>
                </a:lnTo>
                <a:lnTo>
                  <a:pt x="2959100" y="44449"/>
                </a:lnTo>
                <a:lnTo>
                  <a:pt x="2959100" y="31749"/>
                </a:lnTo>
                <a:close/>
              </a:path>
              <a:path w="3213100" h="76200">
                <a:moveTo>
                  <a:pt x="2984500" y="31749"/>
                </a:moveTo>
                <a:lnTo>
                  <a:pt x="2971800" y="31749"/>
                </a:lnTo>
                <a:lnTo>
                  <a:pt x="2971800" y="44449"/>
                </a:lnTo>
                <a:lnTo>
                  <a:pt x="2984500" y="44449"/>
                </a:lnTo>
                <a:lnTo>
                  <a:pt x="2984500" y="31749"/>
                </a:lnTo>
                <a:close/>
              </a:path>
              <a:path w="3213100" h="76200">
                <a:moveTo>
                  <a:pt x="3009900" y="31749"/>
                </a:moveTo>
                <a:lnTo>
                  <a:pt x="2997200" y="31749"/>
                </a:lnTo>
                <a:lnTo>
                  <a:pt x="2997200" y="44449"/>
                </a:lnTo>
                <a:lnTo>
                  <a:pt x="3009900" y="44449"/>
                </a:lnTo>
                <a:lnTo>
                  <a:pt x="3009900" y="31749"/>
                </a:lnTo>
                <a:close/>
              </a:path>
              <a:path w="3213100" h="76200">
                <a:moveTo>
                  <a:pt x="3035300" y="31749"/>
                </a:moveTo>
                <a:lnTo>
                  <a:pt x="3022600" y="31749"/>
                </a:lnTo>
                <a:lnTo>
                  <a:pt x="3022600" y="44449"/>
                </a:lnTo>
                <a:lnTo>
                  <a:pt x="3035300" y="44449"/>
                </a:lnTo>
                <a:lnTo>
                  <a:pt x="3035300" y="31749"/>
                </a:lnTo>
                <a:close/>
              </a:path>
              <a:path w="3213100" h="76200">
                <a:moveTo>
                  <a:pt x="3060700" y="31749"/>
                </a:moveTo>
                <a:lnTo>
                  <a:pt x="3048000" y="31749"/>
                </a:lnTo>
                <a:lnTo>
                  <a:pt x="3048000" y="44449"/>
                </a:lnTo>
                <a:lnTo>
                  <a:pt x="3060700" y="44449"/>
                </a:lnTo>
                <a:lnTo>
                  <a:pt x="3060700" y="31749"/>
                </a:lnTo>
                <a:close/>
              </a:path>
              <a:path w="3213100" h="76200">
                <a:moveTo>
                  <a:pt x="3086100" y="31749"/>
                </a:moveTo>
                <a:lnTo>
                  <a:pt x="3073400" y="31749"/>
                </a:lnTo>
                <a:lnTo>
                  <a:pt x="3073400" y="44449"/>
                </a:lnTo>
                <a:lnTo>
                  <a:pt x="3086100" y="44449"/>
                </a:lnTo>
                <a:lnTo>
                  <a:pt x="3086100" y="31749"/>
                </a:lnTo>
                <a:close/>
              </a:path>
              <a:path w="3213100" h="76200">
                <a:moveTo>
                  <a:pt x="3111500" y="31749"/>
                </a:moveTo>
                <a:lnTo>
                  <a:pt x="3098800" y="31749"/>
                </a:lnTo>
                <a:lnTo>
                  <a:pt x="3098800" y="44449"/>
                </a:lnTo>
                <a:lnTo>
                  <a:pt x="3111500" y="44449"/>
                </a:lnTo>
                <a:lnTo>
                  <a:pt x="3111500" y="31749"/>
                </a:lnTo>
                <a:close/>
              </a:path>
              <a:path w="3213100" h="76200">
                <a:moveTo>
                  <a:pt x="3136900" y="31749"/>
                </a:moveTo>
                <a:lnTo>
                  <a:pt x="3124200" y="31749"/>
                </a:lnTo>
                <a:lnTo>
                  <a:pt x="3124200" y="44449"/>
                </a:lnTo>
                <a:lnTo>
                  <a:pt x="3136900" y="44449"/>
                </a:lnTo>
                <a:lnTo>
                  <a:pt x="3136900" y="31749"/>
                </a:lnTo>
                <a:close/>
              </a:path>
              <a:path w="3213100" h="76200">
                <a:moveTo>
                  <a:pt x="3162300" y="31749"/>
                </a:moveTo>
                <a:lnTo>
                  <a:pt x="3149600" y="31749"/>
                </a:lnTo>
                <a:lnTo>
                  <a:pt x="3149600" y="44449"/>
                </a:lnTo>
                <a:lnTo>
                  <a:pt x="3162300" y="44449"/>
                </a:lnTo>
                <a:lnTo>
                  <a:pt x="3162300" y="31749"/>
                </a:lnTo>
                <a:close/>
              </a:path>
              <a:path w="3213100" h="76200">
                <a:moveTo>
                  <a:pt x="3187700" y="31749"/>
                </a:moveTo>
                <a:lnTo>
                  <a:pt x="3175000" y="31749"/>
                </a:lnTo>
                <a:lnTo>
                  <a:pt x="3175000" y="44449"/>
                </a:lnTo>
                <a:lnTo>
                  <a:pt x="3187700" y="44449"/>
                </a:lnTo>
                <a:lnTo>
                  <a:pt x="3187700" y="31749"/>
                </a:lnTo>
                <a:close/>
              </a:path>
              <a:path w="3213100" h="76200">
                <a:moveTo>
                  <a:pt x="3213100" y="31749"/>
                </a:moveTo>
                <a:lnTo>
                  <a:pt x="3200400" y="31749"/>
                </a:lnTo>
                <a:lnTo>
                  <a:pt x="3200400" y="44449"/>
                </a:lnTo>
                <a:lnTo>
                  <a:pt x="3213100" y="44449"/>
                </a:lnTo>
                <a:lnTo>
                  <a:pt x="3213100" y="31749"/>
                </a:lnTo>
                <a:close/>
              </a:path>
            </a:pathLst>
          </a:custGeom>
          <a:solidFill>
            <a:srgbClr val="A6B727"/>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1" name="object 61"/>
          <p:cNvSpPr/>
          <p:nvPr/>
        </p:nvSpPr>
        <p:spPr>
          <a:xfrm rot="19962336">
            <a:off x="6181489" y="3191128"/>
            <a:ext cx="3213100" cy="76200"/>
          </a:xfrm>
          <a:custGeom>
            <a:avLst/>
            <a:gdLst/>
            <a:ahLst/>
            <a:cxnLst/>
            <a:rect l="l" t="t" r="r" b="b"/>
            <a:pathLst>
              <a:path w="3213100" h="76200">
                <a:moveTo>
                  <a:pt x="3162300" y="38100"/>
                </a:moveTo>
                <a:lnTo>
                  <a:pt x="3136900" y="76200"/>
                </a:lnTo>
                <a:lnTo>
                  <a:pt x="3200400" y="44450"/>
                </a:lnTo>
                <a:lnTo>
                  <a:pt x="3162300" y="44450"/>
                </a:lnTo>
                <a:lnTo>
                  <a:pt x="3162300" y="38100"/>
                </a:lnTo>
                <a:close/>
              </a:path>
              <a:path w="3213100" h="76200">
                <a:moveTo>
                  <a:pt x="3136900" y="31750"/>
                </a:moveTo>
                <a:lnTo>
                  <a:pt x="3124200" y="31750"/>
                </a:lnTo>
                <a:lnTo>
                  <a:pt x="3124200" y="44450"/>
                </a:lnTo>
                <a:lnTo>
                  <a:pt x="3136900" y="44450"/>
                </a:lnTo>
                <a:lnTo>
                  <a:pt x="3136900" y="31750"/>
                </a:lnTo>
                <a:close/>
              </a:path>
              <a:path w="3213100" h="76200">
                <a:moveTo>
                  <a:pt x="3158066" y="31750"/>
                </a:moveTo>
                <a:lnTo>
                  <a:pt x="3149600" y="31750"/>
                </a:lnTo>
                <a:lnTo>
                  <a:pt x="3149600" y="44450"/>
                </a:lnTo>
                <a:lnTo>
                  <a:pt x="3158066" y="44450"/>
                </a:lnTo>
                <a:lnTo>
                  <a:pt x="3162300" y="38100"/>
                </a:lnTo>
                <a:lnTo>
                  <a:pt x="3158066" y="31750"/>
                </a:lnTo>
                <a:close/>
              </a:path>
              <a:path w="3213100" h="76200">
                <a:moveTo>
                  <a:pt x="3200400" y="31750"/>
                </a:moveTo>
                <a:lnTo>
                  <a:pt x="3162300" y="31750"/>
                </a:lnTo>
                <a:lnTo>
                  <a:pt x="3162300" y="44450"/>
                </a:lnTo>
                <a:lnTo>
                  <a:pt x="3200400" y="44450"/>
                </a:lnTo>
                <a:lnTo>
                  <a:pt x="3213100" y="38100"/>
                </a:lnTo>
                <a:lnTo>
                  <a:pt x="3200400" y="31750"/>
                </a:lnTo>
                <a:close/>
              </a:path>
              <a:path w="3213100" h="76200">
                <a:moveTo>
                  <a:pt x="3136900" y="0"/>
                </a:moveTo>
                <a:lnTo>
                  <a:pt x="3162300" y="38100"/>
                </a:lnTo>
                <a:lnTo>
                  <a:pt x="3162300" y="31750"/>
                </a:lnTo>
                <a:lnTo>
                  <a:pt x="3200400" y="31750"/>
                </a:lnTo>
                <a:lnTo>
                  <a:pt x="3136900" y="0"/>
                </a:lnTo>
                <a:close/>
              </a:path>
              <a:path w="3213100" h="76200">
                <a:moveTo>
                  <a:pt x="3111500" y="31750"/>
                </a:moveTo>
                <a:lnTo>
                  <a:pt x="3098800" y="31750"/>
                </a:lnTo>
                <a:lnTo>
                  <a:pt x="3098800" y="44450"/>
                </a:lnTo>
                <a:lnTo>
                  <a:pt x="3111500" y="44450"/>
                </a:lnTo>
                <a:lnTo>
                  <a:pt x="3111500" y="31750"/>
                </a:lnTo>
                <a:close/>
              </a:path>
              <a:path w="3213100" h="76200">
                <a:moveTo>
                  <a:pt x="3086100" y="31750"/>
                </a:moveTo>
                <a:lnTo>
                  <a:pt x="3073400" y="31750"/>
                </a:lnTo>
                <a:lnTo>
                  <a:pt x="3073400" y="44450"/>
                </a:lnTo>
                <a:lnTo>
                  <a:pt x="3086100" y="44450"/>
                </a:lnTo>
                <a:lnTo>
                  <a:pt x="3086100" y="31750"/>
                </a:lnTo>
                <a:close/>
              </a:path>
              <a:path w="3213100" h="76200">
                <a:moveTo>
                  <a:pt x="3060700" y="31750"/>
                </a:moveTo>
                <a:lnTo>
                  <a:pt x="3048000" y="31750"/>
                </a:lnTo>
                <a:lnTo>
                  <a:pt x="3048000" y="44450"/>
                </a:lnTo>
                <a:lnTo>
                  <a:pt x="3060700" y="44450"/>
                </a:lnTo>
                <a:lnTo>
                  <a:pt x="3060700" y="31750"/>
                </a:lnTo>
                <a:close/>
              </a:path>
              <a:path w="3213100" h="76200">
                <a:moveTo>
                  <a:pt x="3035300" y="31750"/>
                </a:moveTo>
                <a:lnTo>
                  <a:pt x="3022600" y="31750"/>
                </a:lnTo>
                <a:lnTo>
                  <a:pt x="3022600" y="44450"/>
                </a:lnTo>
                <a:lnTo>
                  <a:pt x="3035300" y="44450"/>
                </a:lnTo>
                <a:lnTo>
                  <a:pt x="3035300" y="31750"/>
                </a:lnTo>
                <a:close/>
              </a:path>
              <a:path w="3213100" h="76200">
                <a:moveTo>
                  <a:pt x="3009900" y="31750"/>
                </a:moveTo>
                <a:lnTo>
                  <a:pt x="2997200" y="31750"/>
                </a:lnTo>
                <a:lnTo>
                  <a:pt x="2997200" y="44450"/>
                </a:lnTo>
                <a:lnTo>
                  <a:pt x="3009900" y="44450"/>
                </a:lnTo>
                <a:lnTo>
                  <a:pt x="3009900" y="31750"/>
                </a:lnTo>
                <a:close/>
              </a:path>
              <a:path w="3213100" h="76200">
                <a:moveTo>
                  <a:pt x="2984500" y="31750"/>
                </a:moveTo>
                <a:lnTo>
                  <a:pt x="2971800" y="31750"/>
                </a:lnTo>
                <a:lnTo>
                  <a:pt x="2971800" y="44450"/>
                </a:lnTo>
                <a:lnTo>
                  <a:pt x="2984500" y="44450"/>
                </a:lnTo>
                <a:lnTo>
                  <a:pt x="2984500" y="31750"/>
                </a:lnTo>
                <a:close/>
              </a:path>
              <a:path w="3213100" h="76200">
                <a:moveTo>
                  <a:pt x="2959100" y="31750"/>
                </a:moveTo>
                <a:lnTo>
                  <a:pt x="2946400" y="31750"/>
                </a:lnTo>
                <a:lnTo>
                  <a:pt x="2946400" y="44450"/>
                </a:lnTo>
                <a:lnTo>
                  <a:pt x="2959100" y="44450"/>
                </a:lnTo>
                <a:lnTo>
                  <a:pt x="2959100" y="31750"/>
                </a:lnTo>
                <a:close/>
              </a:path>
              <a:path w="3213100" h="76200">
                <a:moveTo>
                  <a:pt x="2933700" y="31750"/>
                </a:moveTo>
                <a:lnTo>
                  <a:pt x="2921000" y="31750"/>
                </a:lnTo>
                <a:lnTo>
                  <a:pt x="2921000" y="44450"/>
                </a:lnTo>
                <a:lnTo>
                  <a:pt x="2933700" y="44450"/>
                </a:lnTo>
                <a:lnTo>
                  <a:pt x="2933700" y="31750"/>
                </a:lnTo>
                <a:close/>
              </a:path>
              <a:path w="3213100" h="76200">
                <a:moveTo>
                  <a:pt x="2908300" y="31750"/>
                </a:moveTo>
                <a:lnTo>
                  <a:pt x="2895600" y="31750"/>
                </a:lnTo>
                <a:lnTo>
                  <a:pt x="2895600" y="44450"/>
                </a:lnTo>
                <a:lnTo>
                  <a:pt x="2908300" y="44450"/>
                </a:lnTo>
                <a:lnTo>
                  <a:pt x="2908300" y="31750"/>
                </a:lnTo>
                <a:close/>
              </a:path>
              <a:path w="3213100" h="76200">
                <a:moveTo>
                  <a:pt x="2882900" y="31750"/>
                </a:moveTo>
                <a:lnTo>
                  <a:pt x="2870200" y="31750"/>
                </a:lnTo>
                <a:lnTo>
                  <a:pt x="2870200" y="44450"/>
                </a:lnTo>
                <a:lnTo>
                  <a:pt x="2882900" y="44450"/>
                </a:lnTo>
                <a:lnTo>
                  <a:pt x="2882900" y="31750"/>
                </a:lnTo>
                <a:close/>
              </a:path>
              <a:path w="3213100" h="76200">
                <a:moveTo>
                  <a:pt x="2857500" y="31750"/>
                </a:moveTo>
                <a:lnTo>
                  <a:pt x="2844800" y="31750"/>
                </a:lnTo>
                <a:lnTo>
                  <a:pt x="2844800" y="44450"/>
                </a:lnTo>
                <a:lnTo>
                  <a:pt x="2857500" y="44450"/>
                </a:lnTo>
                <a:lnTo>
                  <a:pt x="2857500" y="31750"/>
                </a:lnTo>
                <a:close/>
              </a:path>
              <a:path w="3213100" h="76200">
                <a:moveTo>
                  <a:pt x="2832100" y="31750"/>
                </a:moveTo>
                <a:lnTo>
                  <a:pt x="2819400" y="31750"/>
                </a:lnTo>
                <a:lnTo>
                  <a:pt x="2819400" y="44450"/>
                </a:lnTo>
                <a:lnTo>
                  <a:pt x="2832100" y="44450"/>
                </a:lnTo>
                <a:lnTo>
                  <a:pt x="2832100" y="31750"/>
                </a:lnTo>
                <a:close/>
              </a:path>
              <a:path w="3213100" h="76200">
                <a:moveTo>
                  <a:pt x="2806700" y="31750"/>
                </a:moveTo>
                <a:lnTo>
                  <a:pt x="2794000" y="31750"/>
                </a:lnTo>
                <a:lnTo>
                  <a:pt x="2794000" y="44450"/>
                </a:lnTo>
                <a:lnTo>
                  <a:pt x="2806700" y="44450"/>
                </a:lnTo>
                <a:lnTo>
                  <a:pt x="2806700" y="31750"/>
                </a:lnTo>
                <a:close/>
              </a:path>
              <a:path w="3213100" h="76200">
                <a:moveTo>
                  <a:pt x="2781300" y="31750"/>
                </a:moveTo>
                <a:lnTo>
                  <a:pt x="2768600" y="31750"/>
                </a:lnTo>
                <a:lnTo>
                  <a:pt x="2768600" y="44450"/>
                </a:lnTo>
                <a:lnTo>
                  <a:pt x="2781300" y="44450"/>
                </a:lnTo>
                <a:lnTo>
                  <a:pt x="2781300" y="31750"/>
                </a:lnTo>
                <a:close/>
              </a:path>
              <a:path w="3213100" h="76200">
                <a:moveTo>
                  <a:pt x="2755900" y="31750"/>
                </a:moveTo>
                <a:lnTo>
                  <a:pt x="2743200" y="31750"/>
                </a:lnTo>
                <a:lnTo>
                  <a:pt x="2743200" y="44450"/>
                </a:lnTo>
                <a:lnTo>
                  <a:pt x="2755900" y="44450"/>
                </a:lnTo>
                <a:lnTo>
                  <a:pt x="2755900" y="31750"/>
                </a:lnTo>
                <a:close/>
              </a:path>
              <a:path w="3213100" h="76200">
                <a:moveTo>
                  <a:pt x="2730500" y="31750"/>
                </a:moveTo>
                <a:lnTo>
                  <a:pt x="2717800" y="31750"/>
                </a:lnTo>
                <a:lnTo>
                  <a:pt x="2717800" y="44450"/>
                </a:lnTo>
                <a:lnTo>
                  <a:pt x="2730500" y="44450"/>
                </a:lnTo>
                <a:lnTo>
                  <a:pt x="2730500" y="31750"/>
                </a:lnTo>
                <a:close/>
              </a:path>
              <a:path w="3213100" h="76200">
                <a:moveTo>
                  <a:pt x="2705100" y="31750"/>
                </a:moveTo>
                <a:lnTo>
                  <a:pt x="2692400" y="31750"/>
                </a:lnTo>
                <a:lnTo>
                  <a:pt x="2692400" y="44450"/>
                </a:lnTo>
                <a:lnTo>
                  <a:pt x="2705100" y="44450"/>
                </a:lnTo>
                <a:lnTo>
                  <a:pt x="2705100" y="31750"/>
                </a:lnTo>
                <a:close/>
              </a:path>
              <a:path w="3213100" h="76200">
                <a:moveTo>
                  <a:pt x="2679700" y="31750"/>
                </a:moveTo>
                <a:lnTo>
                  <a:pt x="2667000" y="31750"/>
                </a:lnTo>
                <a:lnTo>
                  <a:pt x="2667000" y="44450"/>
                </a:lnTo>
                <a:lnTo>
                  <a:pt x="2679700" y="44450"/>
                </a:lnTo>
                <a:lnTo>
                  <a:pt x="2679700" y="31750"/>
                </a:lnTo>
                <a:close/>
              </a:path>
              <a:path w="3213100" h="76200">
                <a:moveTo>
                  <a:pt x="2654300" y="31750"/>
                </a:moveTo>
                <a:lnTo>
                  <a:pt x="2641600" y="31750"/>
                </a:lnTo>
                <a:lnTo>
                  <a:pt x="2641600" y="44450"/>
                </a:lnTo>
                <a:lnTo>
                  <a:pt x="2654300" y="44450"/>
                </a:lnTo>
                <a:lnTo>
                  <a:pt x="2654300" y="31750"/>
                </a:lnTo>
                <a:close/>
              </a:path>
              <a:path w="3213100" h="76200">
                <a:moveTo>
                  <a:pt x="2628900" y="31750"/>
                </a:moveTo>
                <a:lnTo>
                  <a:pt x="2616200" y="31750"/>
                </a:lnTo>
                <a:lnTo>
                  <a:pt x="2616200" y="44450"/>
                </a:lnTo>
                <a:lnTo>
                  <a:pt x="2628900" y="44450"/>
                </a:lnTo>
                <a:lnTo>
                  <a:pt x="2628900" y="31750"/>
                </a:lnTo>
                <a:close/>
              </a:path>
              <a:path w="3213100" h="76200">
                <a:moveTo>
                  <a:pt x="2603500" y="31750"/>
                </a:moveTo>
                <a:lnTo>
                  <a:pt x="2590800" y="31750"/>
                </a:lnTo>
                <a:lnTo>
                  <a:pt x="2590800" y="44450"/>
                </a:lnTo>
                <a:lnTo>
                  <a:pt x="2603500" y="44450"/>
                </a:lnTo>
                <a:lnTo>
                  <a:pt x="2603500" y="31750"/>
                </a:lnTo>
                <a:close/>
              </a:path>
              <a:path w="3213100" h="76200">
                <a:moveTo>
                  <a:pt x="2578100" y="31750"/>
                </a:moveTo>
                <a:lnTo>
                  <a:pt x="2565400" y="31750"/>
                </a:lnTo>
                <a:lnTo>
                  <a:pt x="2565400" y="44450"/>
                </a:lnTo>
                <a:lnTo>
                  <a:pt x="2578100" y="44450"/>
                </a:lnTo>
                <a:lnTo>
                  <a:pt x="2578100" y="31750"/>
                </a:lnTo>
                <a:close/>
              </a:path>
              <a:path w="3213100" h="76200">
                <a:moveTo>
                  <a:pt x="2552700" y="31750"/>
                </a:moveTo>
                <a:lnTo>
                  <a:pt x="2540000" y="31750"/>
                </a:lnTo>
                <a:lnTo>
                  <a:pt x="2540000" y="44450"/>
                </a:lnTo>
                <a:lnTo>
                  <a:pt x="2552700" y="44450"/>
                </a:lnTo>
                <a:lnTo>
                  <a:pt x="2552700" y="31750"/>
                </a:lnTo>
                <a:close/>
              </a:path>
              <a:path w="3213100" h="76200">
                <a:moveTo>
                  <a:pt x="2527300" y="31750"/>
                </a:moveTo>
                <a:lnTo>
                  <a:pt x="2514600" y="31750"/>
                </a:lnTo>
                <a:lnTo>
                  <a:pt x="2514600" y="44450"/>
                </a:lnTo>
                <a:lnTo>
                  <a:pt x="2527300" y="44450"/>
                </a:lnTo>
                <a:lnTo>
                  <a:pt x="2527300" y="31750"/>
                </a:lnTo>
                <a:close/>
              </a:path>
              <a:path w="3213100" h="76200">
                <a:moveTo>
                  <a:pt x="2501900" y="31750"/>
                </a:moveTo>
                <a:lnTo>
                  <a:pt x="2489200" y="31750"/>
                </a:lnTo>
                <a:lnTo>
                  <a:pt x="2489200" y="44450"/>
                </a:lnTo>
                <a:lnTo>
                  <a:pt x="2501900" y="44450"/>
                </a:lnTo>
                <a:lnTo>
                  <a:pt x="2501900" y="31750"/>
                </a:lnTo>
                <a:close/>
              </a:path>
              <a:path w="3213100" h="76200">
                <a:moveTo>
                  <a:pt x="2476500" y="31750"/>
                </a:moveTo>
                <a:lnTo>
                  <a:pt x="2463800" y="31750"/>
                </a:lnTo>
                <a:lnTo>
                  <a:pt x="2463800" y="44450"/>
                </a:lnTo>
                <a:lnTo>
                  <a:pt x="2476500" y="44450"/>
                </a:lnTo>
                <a:lnTo>
                  <a:pt x="2476500" y="31750"/>
                </a:lnTo>
                <a:close/>
              </a:path>
              <a:path w="3213100" h="76200">
                <a:moveTo>
                  <a:pt x="2451100" y="31750"/>
                </a:moveTo>
                <a:lnTo>
                  <a:pt x="2438400" y="31750"/>
                </a:lnTo>
                <a:lnTo>
                  <a:pt x="2438400" y="44450"/>
                </a:lnTo>
                <a:lnTo>
                  <a:pt x="2451100" y="44450"/>
                </a:lnTo>
                <a:lnTo>
                  <a:pt x="2451100" y="31750"/>
                </a:lnTo>
                <a:close/>
              </a:path>
              <a:path w="3213100" h="76200">
                <a:moveTo>
                  <a:pt x="2425700" y="31750"/>
                </a:moveTo>
                <a:lnTo>
                  <a:pt x="2413000" y="31750"/>
                </a:lnTo>
                <a:lnTo>
                  <a:pt x="2413000" y="44450"/>
                </a:lnTo>
                <a:lnTo>
                  <a:pt x="2425700" y="44450"/>
                </a:lnTo>
                <a:lnTo>
                  <a:pt x="2425700" y="31750"/>
                </a:lnTo>
                <a:close/>
              </a:path>
              <a:path w="3213100" h="76200">
                <a:moveTo>
                  <a:pt x="2400300" y="31750"/>
                </a:moveTo>
                <a:lnTo>
                  <a:pt x="2387600" y="31750"/>
                </a:lnTo>
                <a:lnTo>
                  <a:pt x="2387600" y="44450"/>
                </a:lnTo>
                <a:lnTo>
                  <a:pt x="2400300" y="44450"/>
                </a:lnTo>
                <a:lnTo>
                  <a:pt x="2400300" y="31750"/>
                </a:lnTo>
                <a:close/>
              </a:path>
              <a:path w="3213100" h="76200">
                <a:moveTo>
                  <a:pt x="2374900" y="31750"/>
                </a:moveTo>
                <a:lnTo>
                  <a:pt x="2362200" y="31750"/>
                </a:lnTo>
                <a:lnTo>
                  <a:pt x="2362200" y="44450"/>
                </a:lnTo>
                <a:lnTo>
                  <a:pt x="2374900" y="44450"/>
                </a:lnTo>
                <a:lnTo>
                  <a:pt x="2374900" y="31750"/>
                </a:lnTo>
                <a:close/>
              </a:path>
              <a:path w="3213100" h="76200">
                <a:moveTo>
                  <a:pt x="2349500" y="31750"/>
                </a:moveTo>
                <a:lnTo>
                  <a:pt x="2336800" y="31750"/>
                </a:lnTo>
                <a:lnTo>
                  <a:pt x="2336800" y="44450"/>
                </a:lnTo>
                <a:lnTo>
                  <a:pt x="2349500" y="44450"/>
                </a:lnTo>
                <a:lnTo>
                  <a:pt x="2349500" y="31750"/>
                </a:lnTo>
                <a:close/>
              </a:path>
              <a:path w="3213100" h="76200">
                <a:moveTo>
                  <a:pt x="2324100" y="31750"/>
                </a:moveTo>
                <a:lnTo>
                  <a:pt x="2311400" y="31750"/>
                </a:lnTo>
                <a:lnTo>
                  <a:pt x="2311400" y="44450"/>
                </a:lnTo>
                <a:lnTo>
                  <a:pt x="2324100" y="44450"/>
                </a:lnTo>
                <a:lnTo>
                  <a:pt x="2324100" y="31750"/>
                </a:lnTo>
                <a:close/>
              </a:path>
              <a:path w="3213100" h="76200">
                <a:moveTo>
                  <a:pt x="2298700" y="31750"/>
                </a:moveTo>
                <a:lnTo>
                  <a:pt x="2286000" y="31750"/>
                </a:lnTo>
                <a:lnTo>
                  <a:pt x="2286000" y="44450"/>
                </a:lnTo>
                <a:lnTo>
                  <a:pt x="2298700" y="44450"/>
                </a:lnTo>
                <a:lnTo>
                  <a:pt x="2298700" y="31750"/>
                </a:lnTo>
                <a:close/>
              </a:path>
              <a:path w="3213100" h="76200">
                <a:moveTo>
                  <a:pt x="2273300" y="31750"/>
                </a:moveTo>
                <a:lnTo>
                  <a:pt x="2260600" y="31750"/>
                </a:lnTo>
                <a:lnTo>
                  <a:pt x="2260600" y="44450"/>
                </a:lnTo>
                <a:lnTo>
                  <a:pt x="2273300" y="44450"/>
                </a:lnTo>
                <a:lnTo>
                  <a:pt x="2273300" y="31750"/>
                </a:lnTo>
                <a:close/>
              </a:path>
              <a:path w="3213100" h="76200">
                <a:moveTo>
                  <a:pt x="2247900" y="31750"/>
                </a:moveTo>
                <a:lnTo>
                  <a:pt x="2235200" y="31750"/>
                </a:lnTo>
                <a:lnTo>
                  <a:pt x="2235200" y="44450"/>
                </a:lnTo>
                <a:lnTo>
                  <a:pt x="2247900" y="44450"/>
                </a:lnTo>
                <a:lnTo>
                  <a:pt x="2247900" y="31750"/>
                </a:lnTo>
                <a:close/>
              </a:path>
              <a:path w="3213100" h="76200">
                <a:moveTo>
                  <a:pt x="2222500" y="31750"/>
                </a:moveTo>
                <a:lnTo>
                  <a:pt x="2209800" y="31750"/>
                </a:lnTo>
                <a:lnTo>
                  <a:pt x="2209800" y="44450"/>
                </a:lnTo>
                <a:lnTo>
                  <a:pt x="2222500" y="44450"/>
                </a:lnTo>
                <a:lnTo>
                  <a:pt x="2222500" y="31750"/>
                </a:lnTo>
                <a:close/>
              </a:path>
              <a:path w="3213100" h="76200">
                <a:moveTo>
                  <a:pt x="2197100" y="31750"/>
                </a:moveTo>
                <a:lnTo>
                  <a:pt x="2184400" y="31750"/>
                </a:lnTo>
                <a:lnTo>
                  <a:pt x="2184400" y="44450"/>
                </a:lnTo>
                <a:lnTo>
                  <a:pt x="2197100" y="44450"/>
                </a:lnTo>
                <a:lnTo>
                  <a:pt x="2197100" y="31750"/>
                </a:lnTo>
                <a:close/>
              </a:path>
              <a:path w="3213100" h="76200">
                <a:moveTo>
                  <a:pt x="2171700" y="31750"/>
                </a:moveTo>
                <a:lnTo>
                  <a:pt x="2159000" y="31750"/>
                </a:lnTo>
                <a:lnTo>
                  <a:pt x="2159000" y="44450"/>
                </a:lnTo>
                <a:lnTo>
                  <a:pt x="2171700" y="44450"/>
                </a:lnTo>
                <a:lnTo>
                  <a:pt x="2171700" y="31750"/>
                </a:lnTo>
                <a:close/>
              </a:path>
              <a:path w="3213100" h="76200">
                <a:moveTo>
                  <a:pt x="2146300" y="31750"/>
                </a:moveTo>
                <a:lnTo>
                  <a:pt x="2133600" y="31750"/>
                </a:lnTo>
                <a:lnTo>
                  <a:pt x="2133600" y="44450"/>
                </a:lnTo>
                <a:lnTo>
                  <a:pt x="2146300" y="44450"/>
                </a:lnTo>
                <a:lnTo>
                  <a:pt x="2146300" y="31750"/>
                </a:lnTo>
                <a:close/>
              </a:path>
              <a:path w="3213100" h="76200">
                <a:moveTo>
                  <a:pt x="2120900" y="31750"/>
                </a:moveTo>
                <a:lnTo>
                  <a:pt x="2108200" y="31750"/>
                </a:lnTo>
                <a:lnTo>
                  <a:pt x="2108200" y="44450"/>
                </a:lnTo>
                <a:lnTo>
                  <a:pt x="2120900" y="44450"/>
                </a:lnTo>
                <a:lnTo>
                  <a:pt x="2120900" y="31750"/>
                </a:lnTo>
                <a:close/>
              </a:path>
              <a:path w="3213100" h="76200">
                <a:moveTo>
                  <a:pt x="2095500" y="31750"/>
                </a:moveTo>
                <a:lnTo>
                  <a:pt x="2082800" y="31750"/>
                </a:lnTo>
                <a:lnTo>
                  <a:pt x="2082800" y="44450"/>
                </a:lnTo>
                <a:lnTo>
                  <a:pt x="2095500" y="44450"/>
                </a:lnTo>
                <a:lnTo>
                  <a:pt x="2095500" y="31750"/>
                </a:lnTo>
                <a:close/>
              </a:path>
              <a:path w="3213100" h="76200">
                <a:moveTo>
                  <a:pt x="2070100" y="31750"/>
                </a:moveTo>
                <a:lnTo>
                  <a:pt x="2057400" y="31750"/>
                </a:lnTo>
                <a:lnTo>
                  <a:pt x="2057400" y="44450"/>
                </a:lnTo>
                <a:lnTo>
                  <a:pt x="2070100" y="44450"/>
                </a:lnTo>
                <a:lnTo>
                  <a:pt x="2070100" y="31750"/>
                </a:lnTo>
                <a:close/>
              </a:path>
              <a:path w="3213100" h="76200">
                <a:moveTo>
                  <a:pt x="2044700" y="31750"/>
                </a:moveTo>
                <a:lnTo>
                  <a:pt x="2032000" y="31750"/>
                </a:lnTo>
                <a:lnTo>
                  <a:pt x="2032000" y="44450"/>
                </a:lnTo>
                <a:lnTo>
                  <a:pt x="2044700" y="44450"/>
                </a:lnTo>
                <a:lnTo>
                  <a:pt x="2044700" y="31750"/>
                </a:lnTo>
                <a:close/>
              </a:path>
              <a:path w="3213100" h="76200">
                <a:moveTo>
                  <a:pt x="2019300" y="31750"/>
                </a:moveTo>
                <a:lnTo>
                  <a:pt x="2006600" y="31750"/>
                </a:lnTo>
                <a:lnTo>
                  <a:pt x="2006600" y="44450"/>
                </a:lnTo>
                <a:lnTo>
                  <a:pt x="2019300" y="44450"/>
                </a:lnTo>
                <a:lnTo>
                  <a:pt x="2019300" y="31750"/>
                </a:lnTo>
                <a:close/>
              </a:path>
              <a:path w="3213100" h="76200">
                <a:moveTo>
                  <a:pt x="1993900" y="31750"/>
                </a:moveTo>
                <a:lnTo>
                  <a:pt x="1981200" y="31750"/>
                </a:lnTo>
                <a:lnTo>
                  <a:pt x="1981200" y="44450"/>
                </a:lnTo>
                <a:lnTo>
                  <a:pt x="1993900" y="44450"/>
                </a:lnTo>
                <a:lnTo>
                  <a:pt x="1993900" y="31750"/>
                </a:lnTo>
                <a:close/>
              </a:path>
              <a:path w="3213100" h="76200">
                <a:moveTo>
                  <a:pt x="1968500" y="31750"/>
                </a:moveTo>
                <a:lnTo>
                  <a:pt x="1955800" y="31750"/>
                </a:lnTo>
                <a:lnTo>
                  <a:pt x="1955800" y="44450"/>
                </a:lnTo>
                <a:lnTo>
                  <a:pt x="1968500" y="44450"/>
                </a:lnTo>
                <a:lnTo>
                  <a:pt x="1968500" y="31750"/>
                </a:lnTo>
                <a:close/>
              </a:path>
              <a:path w="3213100" h="76200">
                <a:moveTo>
                  <a:pt x="1943100" y="31750"/>
                </a:moveTo>
                <a:lnTo>
                  <a:pt x="1930400" y="31750"/>
                </a:lnTo>
                <a:lnTo>
                  <a:pt x="1930400" y="44450"/>
                </a:lnTo>
                <a:lnTo>
                  <a:pt x="1943100" y="44450"/>
                </a:lnTo>
                <a:lnTo>
                  <a:pt x="1943100" y="31750"/>
                </a:lnTo>
                <a:close/>
              </a:path>
              <a:path w="3213100" h="76200">
                <a:moveTo>
                  <a:pt x="1917700" y="31750"/>
                </a:moveTo>
                <a:lnTo>
                  <a:pt x="1905000" y="31750"/>
                </a:lnTo>
                <a:lnTo>
                  <a:pt x="1905000" y="44450"/>
                </a:lnTo>
                <a:lnTo>
                  <a:pt x="1917700" y="44450"/>
                </a:lnTo>
                <a:lnTo>
                  <a:pt x="1917700" y="31750"/>
                </a:lnTo>
                <a:close/>
              </a:path>
              <a:path w="3213100" h="76200">
                <a:moveTo>
                  <a:pt x="1892300" y="31750"/>
                </a:moveTo>
                <a:lnTo>
                  <a:pt x="1879600" y="31750"/>
                </a:lnTo>
                <a:lnTo>
                  <a:pt x="1879600" y="44450"/>
                </a:lnTo>
                <a:lnTo>
                  <a:pt x="1892300" y="44450"/>
                </a:lnTo>
                <a:lnTo>
                  <a:pt x="1892300" y="31750"/>
                </a:lnTo>
                <a:close/>
              </a:path>
              <a:path w="3213100" h="76200">
                <a:moveTo>
                  <a:pt x="1866900" y="31750"/>
                </a:moveTo>
                <a:lnTo>
                  <a:pt x="1854200" y="31750"/>
                </a:lnTo>
                <a:lnTo>
                  <a:pt x="1854200" y="44450"/>
                </a:lnTo>
                <a:lnTo>
                  <a:pt x="1866900" y="44450"/>
                </a:lnTo>
                <a:lnTo>
                  <a:pt x="1866900" y="31750"/>
                </a:lnTo>
                <a:close/>
              </a:path>
              <a:path w="3213100" h="76200">
                <a:moveTo>
                  <a:pt x="1841500" y="31750"/>
                </a:moveTo>
                <a:lnTo>
                  <a:pt x="1828800" y="31750"/>
                </a:lnTo>
                <a:lnTo>
                  <a:pt x="1828800" y="44450"/>
                </a:lnTo>
                <a:lnTo>
                  <a:pt x="1841500" y="44450"/>
                </a:lnTo>
                <a:lnTo>
                  <a:pt x="1841500" y="31750"/>
                </a:lnTo>
                <a:close/>
              </a:path>
              <a:path w="3213100" h="76200">
                <a:moveTo>
                  <a:pt x="1816100" y="31750"/>
                </a:moveTo>
                <a:lnTo>
                  <a:pt x="1803400" y="31750"/>
                </a:lnTo>
                <a:lnTo>
                  <a:pt x="1803400" y="44450"/>
                </a:lnTo>
                <a:lnTo>
                  <a:pt x="1816100" y="44450"/>
                </a:lnTo>
                <a:lnTo>
                  <a:pt x="1816100" y="31750"/>
                </a:lnTo>
                <a:close/>
              </a:path>
              <a:path w="3213100" h="76200">
                <a:moveTo>
                  <a:pt x="1790700" y="31750"/>
                </a:moveTo>
                <a:lnTo>
                  <a:pt x="1778000" y="31750"/>
                </a:lnTo>
                <a:lnTo>
                  <a:pt x="1778000" y="44450"/>
                </a:lnTo>
                <a:lnTo>
                  <a:pt x="1790700" y="44450"/>
                </a:lnTo>
                <a:lnTo>
                  <a:pt x="1790700" y="31750"/>
                </a:lnTo>
                <a:close/>
              </a:path>
              <a:path w="3213100" h="76200">
                <a:moveTo>
                  <a:pt x="1765300" y="31750"/>
                </a:moveTo>
                <a:lnTo>
                  <a:pt x="1752600" y="31750"/>
                </a:lnTo>
                <a:lnTo>
                  <a:pt x="1752600" y="44450"/>
                </a:lnTo>
                <a:lnTo>
                  <a:pt x="1765300" y="44450"/>
                </a:lnTo>
                <a:lnTo>
                  <a:pt x="1765300" y="31750"/>
                </a:lnTo>
                <a:close/>
              </a:path>
              <a:path w="3213100" h="76200">
                <a:moveTo>
                  <a:pt x="1739900" y="31750"/>
                </a:moveTo>
                <a:lnTo>
                  <a:pt x="1727200" y="31750"/>
                </a:lnTo>
                <a:lnTo>
                  <a:pt x="1727200" y="44450"/>
                </a:lnTo>
                <a:lnTo>
                  <a:pt x="1739900" y="44450"/>
                </a:lnTo>
                <a:lnTo>
                  <a:pt x="1739900" y="31750"/>
                </a:lnTo>
                <a:close/>
              </a:path>
              <a:path w="3213100" h="76200">
                <a:moveTo>
                  <a:pt x="1714500" y="31750"/>
                </a:moveTo>
                <a:lnTo>
                  <a:pt x="1701800" y="31750"/>
                </a:lnTo>
                <a:lnTo>
                  <a:pt x="1701800" y="44450"/>
                </a:lnTo>
                <a:lnTo>
                  <a:pt x="1714500" y="44450"/>
                </a:lnTo>
                <a:lnTo>
                  <a:pt x="1714500" y="31750"/>
                </a:lnTo>
                <a:close/>
              </a:path>
              <a:path w="3213100" h="76200">
                <a:moveTo>
                  <a:pt x="1689100" y="31750"/>
                </a:moveTo>
                <a:lnTo>
                  <a:pt x="1676400" y="31750"/>
                </a:lnTo>
                <a:lnTo>
                  <a:pt x="1676400" y="44450"/>
                </a:lnTo>
                <a:lnTo>
                  <a:pt x="1689100" y="44450"/>
                </a:lnTo>
                <a:lnTo>
                  <a:pt x="1689100" y="31750"/>
                </a:lnTo>
                <a:close/>
              </a:path>
              <a:path w="3213100" h="76200">
                <a:moveTo>
                  <a:pt x="1663700" y="31750"/>
                </a:moveTo>
                <a:lnTo>
                  <a:pt x="1651000" y="31750"/>
                </a:lnTo>
                <a:lnTo>
                  <a:pt x="1651000" y="44450"/>
                </a:lnTo>
                <a:lnTo>
                  <a:pt x="1663700" y="44450"/>
                </a:lnTo>
                <a:lnTo>
                  <a:pt x="1663700" y="31750"/>
                </a:lnTo>
                <a:close/>
              </a:path>
              <a:path w="3213100" h="76200">
                <a:moveTo>
                  <a:pt x="1638300" y="31750"/>
                </a:moveTo>
                <a:lnTo>
                  <a:pt x="1625600" y="31750"/>
                </a:lnTo>
                <a:lnTo>
                  <a:pt x="1625600" y="44450"/>
                </a:lnTo>
                <a:lnTo>
                  <a:pt x="1638300" y="44450"/>
                </a:lnTo>
                <a:lnTo>
                  <a:pt x="1638300" y="31750"/>
                </a:lnTo>
                <a:close/>
              </a:path>
              <a:path w="3213100" h="76200">
                <a:moveTo>
                  <a:pt x="1612900" y="31750"/>
                </a:moveTo>
                <a:lnTo>
                  <a:pt x="1600200" y="31750"/>
                </a:lnTo>
                <a:lnTo>
                  <a:pt x="1600200" y="44450"/>
                </a:lnTo>
                <a:lnTo>
                  <a:pt x="1612900" y="44450"/>
                </a:lnTo>
                <a:lnTo>
                  <a:pt x="1612900" y="31750"/>
                </a:lnTo>
                <a:close/>
              </a:path>
              <a:path w="3213100" h="76200">
                <a:moveTo>
                  <a:pt x="1587500" y="31750"/>
                </a:moveTo>
                <a:lnTo>
                  <a:pt x="1574800" y="31750"/>
                </a:lnTo>
                <a:lnTo>
                  <a:pt x="1574800" y="44450"/>
                </a:lnTo>
                <a:lnTo>
                  <a:pt x="1587500" y="44450"/>
                </a:lnTo>
                <a:lnTo>
                  <a:pt x="1587500" y="31750"/>
                </a:lnTo>
                <a:close/>
              </a:path>
              <a:path w="3213100" h="76200">
                <a:moveTo>
                  <a:pt x="1562100" y="31750"/>
                </a:moveTo>
                <a:lnTo>
                  <a:pt x="1549400" y="31750"/>
                </a:lnTo>
                <a:lnTo>
                  <a:pt x="1549400" y="44450"/>
                </a:lnTo>
                <a:lnTo>
                  <a:pt x="1562100" y="44450"/>
                </a:lnTo>
                <a:lnTo>
                  <a:pt x="1562100" y="31750"/>
                </a:lnTo>
                <a:close/>
              </a:path>
              <a:path w="3213100" h="76200">
                <a:moveTo>
                  <a:pt x="1536700" y="31750"/>
                </a:moveTo>
                <a:lnTo>
                  <a:pt x="1524000" y="31750"/>
                </a:lnTo>
                <a:lnTo>
                  <a:pt x="1524000" y="44450"/>
                </a:lnTo>
                <a:lnTo>
                  <a:pt x="1536700" y="44450"/>
                </a:lnTo>
                <a:lnTo>
                  <a:pt x="1536700" y="31750"/>
                </a:lnTo>
                <a:close/>
              </a:path>
              <a:path w="3213100" h="76200">
                <a:moveTo>
                  <a:pt x="1511300" y="31750"/>
                </a:moveTo>
                <a:lnTo>
                  <a:pt x="1498600" y="31750"/>
                </a:lnTo>
                <a:lnTo>
                  <a:pt x="1498600" y="44450"/>
                </a:lnTo>
                <a:lnTo>
                  <a:pt x="1511300" y="44450"/>
                </a:lnTo>
                <a:lnTo>
                  <a:pt x="1511300" y="31750"/>
                </a:lnTo>
                <a:close/>
              </a:path>
              <a:path w="3213100" h="76200">
                <a:moveTo>
                  <a:pt x="1485900" y="31750"/>
                </a:moveTo>
                <a:lnTo>
                  <a:pt x="1473200" y="31750"/>
                </a:lnTo>
                <a:lnTo>
                  <a:pt x="1473200" y="44450"/>
                </a:lnTo>
                <a:lnTo>
                  <a:pt x="1485900" y="44450"/>
                </a:lnTo>
                <a:lnTo>
                  <a:pt x="1485900" y="31750"/>
                </a:lnTo>
                <a:close/>
              </a:path>
              <a:path w="3213100" h="76200">
                <a:moveTo>
                  <a:pt x="1460500" y="31750"/>
                </a:moveTo>
                <a:lnTo>
                  <a:pt x="1447800" y="31750"/>
                </a:lnTo>
                <a:lnTo>
                  <a:pt x="1447800" y="44450"/>
                </a:lnTo>
                <a:lnTo>
                  <a:pt x="1460500" y="44450"/>
                </a:lnTo>
                <a:lnTo>
                  <a:pt x="1460500" y="31750"/>
                </a:lnTo>
                <a:close/>
              </a:path>
              <a:path w="3213100" h="76200">
                <a:moveTo>
                  <a:pt x="1435100" y="31750"/>
                </a:moveTo>
                <a:lnTo>
                  <a:pt x="1422400" y="31750"/>
                </a:lnTo>
                <a:lnTo>
                  <a:pt x="1422400" y="44450"/>
                </a:lnTo>
                <a:lnTo>
                  <a:pt x="1435100" y="44450"/>
                </a:lnTo>
                <a:lnTo>
                  <a:pt x="1435100" y="31750"/>
                </a:lnTo>
                <a:close/>
              </a:path>
              <a:path w="3213100" h="76200">
                <a:moveTo>
                  <a:pt x="1409700" y="31750"/>
                </a:moveTo>
                <a:lnTo>
                  <a:pt x="1397000" y="31750"/>
                </a:lnTo>
                <a:lnTo>
                  <a:pt x="1397000" y="44450"/>
                </a:lnTo>
                <a:lnTo>
                  <a:pt x="1409700" y="44450"/>
                </a:lnTo>
                <a:lnTo>
                  <a:pt x="1409700" y="31750"/>
                </a:lnTo>
                <a:close/>
              </a:path>
              <a:path w="3213100" h="76200">
                <a:moveTo>
                  <a:pt x="1384300" y="31750"/>
                </a:moveTo>
                <a:lnTo>
                  <a:pt x="1371600" y="31750"/>
                </a:lnTo>
                <a:lnTo>
                  <a:pt x="1371600" y="44450"/>
                </a:lnTo>
                <a:lnTo>
                  <a:pt x="1384300" y="44450"/>
                </a:lnTo>
                <a:lnTo>
                  <a:pt x="1384300" y="31750"/>
                </a:lnTo>
                <a:close/>
              </a:path>
              <a:path w="3213100" h="76200">
                <a:moveTo>
                  <a:pt x="1358900" y="31750"/>
                </a:moveTo>
                <a:lnTo>
                  <a:pt x="1346200" y="31750"/>
                </a:lnTo>
                <a:lnTo>
                  <a:pt x="1346200" y="44450"/>
                </a:lnTo>
                <a:lnTo>
                  <a:pt x="1358900" y="44450"/>
                </a:lnTo>
                <a:lnTo>
                  <a:pt x="1358900" y="31750"/>
                </a:lnTo>
                <a:close/>
              </a:path>
              <a:path w="3213100" h="76200">
                <a:moveTo>
                  <a:pt x="1333500" y="31750"/>
                </a:moveTo>
                <a:lnTo>
                  <a:pt x="1320800" y="31750"/>
                </a:lnTo>
                <a:lnTo>
                  <a:pt x="1320800" y="44450"/>
                </a:lnTo>
                <a:lnTo>
                  <a:pt x="1333500" y="44450"/>
                </a:lnTo>
                <a:lnTo>
                  <a:pt x="1333500" y="31750"/>
                </a:lnTo>
                <a:close/>
              </a:path>
              <a:path w="3213100" h="76200">
                <a:moveTo>
                  <a:pt x="1308100" y="31750"/>
                </a:moveTo>
                <a:lnTo>
                  <a:pt x="1295400" y="31750"/>
                </a:lnTo>
                <a:lnTo>
                  <a:pt x="1295400" y="44450"/>
                </a:lnTo>
                <a:lnTo>
                  <a:pt x="1308100" y="44450"/>
                </a:lnTo>
                <a:lnTo>
                  <a:pt x="1308100" y="31750"/>
                </a:lnTo>
                <a:close/>
              </a:path>
              <a:path w="3213100" h="76200">
                <a:moveTo>
                  <a:pt x="1282700" y="31750"/>
                </a:moveTo>
                <a:lnTo>
                  <a:pt x="1270000" y="31750"/>
                </a:lnTo>
                <a:lnTo>
                  <a:pt x="1270000" y="44450"/>
                </a:lnTo>
                <a:lnTo>
                  <a:pt x="1282700" y="44450"/>
                </a:lnTo>
                <a:lnTo>
                  <a:pt x="1282700" y="31750"/>
                </a:lnTo>
                <a:close/>
              </a:path>
              <a:path w="3213100" h="76200">
                <a:moveTo>
                  <a:pt x="1257300" y="31750"/>
                </a:moveTo>
                <a:lnTo>
                  <a:pt x="1244600" y="31750"/>
                </a:lnTo>
                <a:lnTo>
                  <a:pt x="1244600" y="44450"/>
                </a:lnTo>
                <a:lnTo>
                  <a:pt x="1257300" y="44450"/>
                </a:lnTo>
                <a:lnTo>
                  <a:pt x="1257300" y="31750"/>
                </a:lnTo>
                <a:close/>
              </a:path>
              <a:path w="3213100" h="76200">
                <a:moveTo>
                  <a:pt x="1231900" y="31750"/>
                </a:moveTo>
                <a:lnTo>
                  <a:pt x="1219200" y="31750"/>
                </a:lnTo>
                <a:lnTo>
                  <a:pt x="1219200" y="44450"/>
                </a:lnTo>
                <a:lnTo>
                  <a:pt x="1231900" y="44450"/>
                </a:lnTo>
                <a:lnTo>
                  <a:pt x="1231900" y="31750"/>
                </a:lnTo>
                <a:close/>
              </a:path>
              <a:path w="3213100" h="76200">
                <a:moveTo>
                  <a:pt x="1206500" y="31750"/>
                </a:moveTo>
                <a:lnTo>
                  <a:pt x="1193800" y="31750"/>
                </a:lnTo>
                <a:lnTo>
                  <a:pt x="1193800" y="44450"/>
                </a:lnTo>
                <a:lnTo>
                  <a:pt x="1206500" y="44450"/>
                </a:lnTo>
                <a:lnTo>
                  <a:pt x="1206500" y="31750"/>
                </a:lnTo>
                <a:close/>
              </a:path>
              <a:path w="3213100" h="76200">
                <a:moveTo>
                  <a:pt x="1181100" y="31750"/>
                </a:moveTo>
                <a:lnTo>
                  <a:pt x="1168400" y="31750"/>
                </a:lnTo>
                <a:lnTo>
                  <a:pt x="1168400" y="44450"/>
                </a:lnTo>
                <a:lnTo>
                  <a:pt x="1181100" y="44450"/>
                </a:lnTo>
                <a:lnTo>
                  <a:pt x="1181100" y="31750"/>
                </a:lnTo>
                <a:close/>
              </a:path>
              <a:path w="3213100" h="76200">
                <a:moveTo>
                  <a:pt x="1155700" y="31750"/>
                </a:moveTo>
                <a:lnTo>
                  <a:pt x="1143000" y="31750"/>
                </a:lnTo>
                <a:lnTo>
                  <a:pt x="1143000" y="44450"/>
                </a:lnTo>
                <a:lnTo>
                  <a:pt x="1155700" y="44450"/>
                </a:lnTo>
                <a:lnTo>
                  <a:pt x="1155700" y="31750"/>
                </a:lnTo>
                <a:close/>
              </a:path>
              <a:path w="3213100" h="76200">
                <a:moveTo>
                  <a:pt x="1130300" y="31750"/>
                </a:moveTo>
                <a:lnTo>
                  <a:pt x="1117600" y="31750"/>
                </a:lnTo>
                <a:lnTo>
                  <a:pt x="1117600" y="44450"/>
                </a:lnTo>
                <a:lnTo>
                  <a:pt x="1130300" y="44450"/>
                </a:lnTo>
                <a:lnTo>
                  <a:pt x="1130300" y="31750"/>
                </a:lnTo>
                <a:close/>
              </a:path>
              <a:path w="3213100" h="76200">
                <a:moveTo>
                  <a:pt x="1104900" y="31750"/>
                </a:moveTo>
                <a:lnTo>
                  <a:pt x="1092200" y="31750"/>
                </a:lnTo>
                <a:lnTo>
                  <a:pt x="1092200" y="44450"/>
                </a:lnTo>
                <a:lnTo>
                  <a:pt x="1104900" y="44450"/>
                </a:lnTo>
                <a:lnTo>
                  <a:pt x="1104900" y="31750"/>
                </a:lnTo>
                <a:close/>
              </a:path>
              <a:path w="3213100" h="76200">
                <a:moveTo>
                  <a:pt x="1079500" y="31750"/>
                </a:moveTo>
                <a:lnTo>
                  <a:pt x="1066800" y="31750"/>
                </a:lnTo>
                <a:lnTo>
                  <a:pt x="1066800" y="44450"/>
                </a:lnTo>
                <a:lnTo>
                  <a:pt x="1079500" y="44450"/>
                </a:lnTo>
                <a:lnTo>
                  <a:pt x="1079500" y="31750"/>
                </a:lnTo>
                <a:close/>
              </a:path>
              <a:path w="3213100" h="76200">
                <a:moveTo>
                  <a:pt x="1054100" y="31750"/>
                </a:moveTo>
                <a:lnTo>
                  <a:pt x="1041400" y="31750"/>
                </a:lnTo>
                <a:lnTo>
                  <a:pt x="1041400" y="44450"/>
                </a:lnTo>
                <a:lnTo>
                  <a:pt x="1054100" y="44450"/>
                </a:lnTo>
                <a:lnTo>
                  <a:pt x="1054100" y="31750"/>
                </a:lnTo>
                <a:close/>
              </a:path>
              <a:path w="3213100" h="76200">
                <a:moveTo>
                  <a:pt x="1028700" y="31750"/>
                </a:moveTo>
                <a:lnTo>
                  <a:pt x="1016000" y="31750"/>
                </a:lnTo>
                <a:lnTo>
                  <a:pt x="1016000" y="44450"/>
                </a:lnTo>
                <a:lnTo>
                  <a:pt x="1028700" y="44450"/>
                </a:lnTo>
                <a:lnTo>
                  <a:pt x="1028700" y="31750"/>
                </a:lnTo>
                <a:close/>
              </a:path>
              <a:path w="3213100" h="76200">
                <a:moveTo>
                  <a:pt x="1003300" y="31750"/>
                </a:moveTo>
                <a:lnTo>
                  <a:pt x="990600" y="31750"/>
                </a:lnTo>
                <a:lnTo>
                  <a:pt x="990600" y="44450"/>
                </a:lnTo>
                <a:lnTo>
                  <a:pt x="1003300" y="44450"/>
                </a:lnTo>
                <a:lnTo>
                  <a:pt x="1003300" y="31750"/>
                </a:lnTo>
                <a:close/>
              </a:path>
              <a:path w="3213100" h="76200">
                <a:moveTo>
                  <a:pt x="977900" y="31750"/>
                </a:moveTo>
                <a:lnTo>
                  <a:pt x="965200" y="31750"/>
                </a:lnTo>
                <a:lnTo>
                  <a:pt x="965200" y="44450"/>
                </a:lnTo>
                <a:lnTo>
                  <a:pt x="977900" y="44450"/>
                </a:lnTo>
                <a:lnTo>
                  <a:pt x="977900" y="31750"/>
                </a:lnTo>
                <a:close/>
              </a:path>
              <a:path w="3213100" h="76200">
                <a:moveTo>
                  <a:pt x="952500" y="31750"/>
                </a:moveTo>
                <a:lnTo>
                  <a:pt x="939800" y="31750"/>
                </a:lnTo>
                <a:lnTo>
                  <a:pt x="939800" y="44450"/>
                </a:lnTo>
                <a:lnTo>
                  <a:pt x="952500" y="44450"/>
                </a:lnTo>
                <a:lnTo>
                  <a:pt x="952500" y="31750"/>
                </a:lnTo>
                <a:close/>
              </a:path>
              <a:path w="3213100" h="76200">
                <a:moveTo>
                  <a:pt x="927100" y="31750"/>
                </a:moveTo>
                <a:lnTo>
                  <a:pt x="914400" y="31750"/>
                </a:lnTo>
                <a:lnTo>
                  <a:pt x="914400" y="44450"/>
                </a:lnTo>
                <a:lnTo>
                  <a:pt x="927100" y="44450"/>
                </a:lnTo>
                <a:lnTo>
                  <a:pt x="927100" y="31750"/>
                </a:lnTo>
                <a:close/>
              </a:path>
              <a:path w="3213100" h="76200">
                <a:moveTo>
                  <a:pt x="901700" y="31750"/>
                </a:moveTo>
                <a:lnTo>
                  <a:pt x="889000" y="31750"/>
                </a:lnTo>
                <a:lnTo>
                  <a:pt x="889000" y="44450"/>
                </a:lnTo>
                <a:lnTo>
                  <a:pt x="901700" y="44450"/>
                </a:lnTo>
                <a:lnTo>
                  <a:pt x="901700" y="31750"/>
                </a:lnTo>
                <a:close/>
              </a:path>
              <a:path w="3213100" h="76200">
                <a:moveTo>
                  <a:pt x="876300" y="31750"/>
                </a:moveTo>
                <a:lnTo>
                  <a:pt x="863600" y="31750"/>
                </a:lnTo>
                <a:lnTo>
                  <a:pt x="863600" y="44450"/>
                </a:lnTo>
                <a:lnTo>
                  <a:pt x="876300" y="44450"/>
                </a:lnTo>
                <a:lnTo>
                  <a:pt x="876300" y="31750"/>
                </a:lnTo>
                <a:close/>
              </a:path>
              <a:path w="3213100" h="76200">
                <a:moveTo>
                  <a:pt x="850900" y="31750"/>
                </a:moveTo>
                <a:lnTo>
                  <a:pt x="838200" y="31750"/>
                </a:lnTo>
                <a:lnTo>
                  <a:pt x="838200" y="44450"/>
                </a:lnTo>
                <a:lnTo>
                  <a:pt x="850900" y="44450"/>
                </a:lnTo>
                <a:lnTo>
                  <a:pt x="850900" y="31750"/>
                </a:lnTo>
                <a:close/>
              </a:path>
              <a:path w="3213100" h="76200">
                <a:moveTo>
                  <a:pt x="825500" y="31750"/>
                </a:moveTo>
                <a:lnTo>
                  <a:pt x="812800" y="31750"/>
                </a:lnTo>
                <a:lnTo>
                  <a:pt x="812800" y="44450"/>
                </a:lnTo>
                <a:lnTo>
                  <a:pt x="825500" y="44450"/>
                </a:lnTo>
                <a:lnTo>
                  <a:pt x="825500" y="31750"/>
                </a:lnTo>
                <a:close/>
              </a:path>
              <a:path w="3213100" h="76200">
                <a:moveTo>
                  <a:pt x="800100" y="31750"/>
                </a:moveTo>
                <a:lnTo>
                  <a:pt x="787400" y="31750"/>
                </a:lnTo>
                <a:lnTo>
                  <a:pt x="787400" y="44450"/>
                </a:lnTo>
                <a:lnTo>
                  <a:pt x="800100" y="44450"/>
                </a:lnTo>
                <a:lnTo>
                  <a:pt x="800100" y="31750"/>
                </a:lnTo>
                <a:close/>
              </a:path>
              <a:path w="3213100" h="76200">
                <a:moveTo>
                  <a:pt x="774700" y="31750"/>
                </a:moveTo>
                <a:lnTo>
                  <a:pt x="762000" y="31750"/>
                </a:lnTo>
                <a:lnTo>
                  <a:pt x="762000" y="44450"/>
                </a:lnTo>
                <a:lnTo>
                  <a:pt x="774700" y="44450"/>
                </a:lnTo>
                <a:lnTo>
                  <a:pt x="774700" y="31750"/>
                </a:lnTo>
                <a:close/>
              </a:path>
              <a:path w="3213100" h="76200">
                <a:moveTo>
                  <a:pt x="749300" y="31750"/>
                </a:moveTo>
                <a:lnTo>
                  <a:pt x="736600" y="31750"/>
                </a:lnTo>
                <a:lnTo>
                  <a:pt x="736600" y="44450"/>
                </a:lnTo>
                <a:lnTo>
                  <a:pt x="749300" y="44450"/>
                </a:lnTo>
                <a:lnTo>
                  <a:pt x="749300" y="31750"/>
                </a:lnTo>
                <a:close/>
              </a:path>
              <a:path w="3213100" h="76200">
                <a:moveTo>
                  <a:pt x="723900" y="31750"/>
                </a:moveTo>
                <a:lnTo>
                  <a:pt x="711200" y="31750"/>
                </a:lnTo>
                <a:lnTo>
                  <a:pt x="711200" y="44450"/>
                </a:lnTo>
                <a:lnTo>
                  <a:pt x="723900" y="44450"/>
                </a:lnTo>
                <a:lnTo>
                  <a:pt x="723900" y="31750"/>
                </a:lnTo>
                <a:close/>
              </a:path>
              <a:path w="3213100" h="76200">
                <a:moveTo>
                  <a:pt x="698500" y="31750"/>
                </a:moveTo>
                <a:lnTo>
                  <a:pt x="685800" y="31750"/>
                </a:lnTo>
                <a:lnTo>
                  <a:pt x="685800" y="44450"/>
                </a:lnTo>
                <a:lnTo>
                  <a:pt x="698500" y="44450"/>
                </a:lnTo>
                <a:lnTo>
                  <a:pt x="698500" y="31750"/>
                </a:lnTo>
                <a:close/>
              </a:path>
              <a:path w="3213100" h="76200">
                <a:moveTo>
                  <a:pt x="673100" y="31750"/>
                </a:moveTo>
                <a:lnTo>
                  <a:pt x="660400" y="31750"/>
                </a:lnTo>
                <a:lnTo>
                  <a:pt x="660400" y="44450"/>
                </a:lnTo>
                <a:lnTo>
                  <a:pt x="673100" y="44450"/>
                </a:lnTo>
                <a:lnTo>
                  <a:pt x="673100" y="31750"/>
                </a:lnTo>
                <a:close/>
              </a:path>
              <a:path w="3213100" h="76200">
                <a:moveTo>
                  <a:pt x="647700" y="31750"/>
                </a:moveTo>
                <a:lnTo>
                  <a:pt x="635000" y="31750"/>
                </a:lnTo>
                <a:lnTo>
                  <a:pt x="635000" y="44450"/>
                </a:lnTo>
                <a:lnTo>
                  <a:pt x="647700" y="44450"/>
                </a:lnTo>
                <a:lnTo>
                  <a:pt x="647700" y="31750"/>
                </a:lnTo>
                <a:close/>
              </a:path>
              <a:path w="3213100" h="76200">
                <a:moveTo>
                  <a:pt x="622300" y="31750"/>
                </a:moveTo>
                <a:lnTo>
                  <a:pt x="609600" y="31750"/>
                </a:lnTo>
                <a:lnTo>
                  <a:pt x="609600" y="44450"/>
                </a:lnTo>
                <a:lnTo>
                  <a:pt x="622300" y="44450"/>
                </a:lnTo>
                <a:lnTo>
                  <a:pt x="622300" y="31750"/>
                </a:lnTo>
                <a:close/>
              </a:path>
              <a:path w="3213100" h="76200">
                <a:moveTo>
                  <a:pt x="596900" y="31750"/>
                </a:moveTo>
                <a:lnTo>
                  <a:pt x="584200" y="31750"/>
                </a:lnTo>
                <a:lnTo>
                  <a:pt x="584200" y="44450"/>
                </a:lnTo>
                <a:lnTo>
                  <a:pt x="596900" y="44450"/>
                </a:lnTo>
                <a:lnTo>
                  <a:pt x="596900" y="31750"/>
                </a:lnTo>
                <a:close/>
              </a:path>
              <a:path w="3213100" h="76200">
                <a:moveTo>
                  <a:pt x="571500" y="31750"/>
                </a:moveTo>
                <a:lnTo>
                  <a:pt x="558800" y="31750"/>
                </a:lnTo>
                <a:lnTo>
                  <a:pt x="558800" y="44450"/>
                </a:lnTo>
                <a:lnTo>
                  <a:pt x="571500" y="44450"/>
                </a:lnTo>
                <a:lnTo>
                  <a:pt x="571500" y="31750"/>
                </a:lnTo>
                <a:close/>
              </a:path>
              <a:path w="3213100" h="76200">
                <a:moveTo>
                  <a:pt x="546100" y="31750"/>
                </a:moveTo>
                <a:lnTo>
                  <a:pt x="533400" y="31750"/>
                </a:lnTo>
                <a:lnTo>
                  <a:pt x="533400" y="44450"/>
                </a:lnTo>
                <a:lnTo>
                  <a:pt x="546100" y="44450"/>
                </a:lnTo>
                <a:lnTo>
                  <a:pt x="546100" y="31750"/>
                </a:lnTo>
                <a:close/>
              </a:path>
              <a:path w="3213100" h="76200">
                <a:moveTo>
                  <a:pt x="520700" y="31750"/>
                </a:moveTo>
                <a:lnTo>
                  <a:pt x="508000" y="31750"/>
                </a:lnTo>
                <a:lnTo>
                  <a:pt x="508000" y="44450"/>
                </a:lnTo>
                <a:lnTo>
                  <a:pt x="520700" y="44450"/>
                </a:lnTo>
                <a:lnTo>
                  <a:pt x="520700" y="31750"/>
                </a:lnTo>
                <a:close/>
              </a:path>
              <a:path w="3213100" h="76200">
                <a:moveTo>
                  <a:pt x="495300" y="31750"/>
                </a:moveTo>
                <a:lnTo>
                  <a:pt x="482600" y="31750"/>
                </a:lnTo>
                <a:lnTo>
                  <a:pt x="482600" y="44450"/>
                </a:lnTo>
                <a:lnTo>
                  <a:pt x="495300" y="44450"/>
                </a:lnTo>
                <a:lnTo>
                  <a:pt x="495300" y="31750"/>
                </a:lnTo>
                <a:close/>
              </a:path>
              <a:path w="3213100" h="76200">
                <a:moveTo>
                  <a:pt x="469900" y="31750"/>
                </a:moveTo>
                <a:lnTo>
                  <a:pt x="457200" y="31750"/>
                </a:lnTo>
                <a:lnTo>
                  <a:pt x="457200" y="44450"/>
                </a:lnTo>
                <a:lnTo>
                  <a:pt x="469900" y="44450"/>
                </a:lnTo>
                <a:lnTo>
                  <a:pt x="469900" y="31750"/>
                </a:lnTo>
                <a:close/>
              </a:path>
              <a:path w="3213100" h="76200">
                <a:moveTo>
                  <a:pt x="444500" y="31750"/>
                </a:moveTo>
                <a:lnTo>
                  <a:pt x="431800" y="31750"/>
                </a:lnTo>
                <a:lnTo>
                  <a:pt x="431800" y="44450"/>
                </a:lnTo>
                <a:lnTo>
                  <a:pt x="444500" y="44450"/>
                </a:lnTo>
                <a:lnTo>
                  <a:pt x="444500" y="31750"/>
                </a:lnTo>
                <a:close/>
              </a:path>
              <a:path w="3213100" h="76200">
                <a:moveTo>
                  <a:pt x="419100" y="31750"/>
                </a:moveTo>
                <a:lnTo>
                  <a:pt x="406400" y="31750"/>
                </a:lnTo>
                <a:lnTo>
                  <a:pt x="406400" y="44450"/>
                </a:lnTo>
                <a:lnTo>
                  <a:pt x="419100" y="44450"/>
                </a:lnTo>
                <a:lnTo>
                  <a:pt x="419100" y="31750"/>
                </a:lnTo>
                <a:close/>
              </a:path>
              <a:path w="3213100" h="76200">
                <a:moveTo>
                  <a:pt x="393700" y="31750"/>
                </a:moveTo>
                <a:lnTo>
                  <a:pt x="381000" y="31750"/>
                </a:lnTo>
                <a:lnTo>
                  <a:pt x="381000" y="44450"/>
                </a:lnTo>
                <a:lnTo>
                  <a:pt x="393700" y="44450"/>
                </a:lnTo>
                <a:lnTo>
                  <a:pt x="393700" y="31750"/>
                </a:lnTo>
                <a:close/>
              </a:path>
              <a:path w="3213100" h="76200">
                <a:moveTo>
                  <a:pt x="368300" y="31750"/>
                </a:moveTo>
                <a:lnTo>
                  <a:pt x="355600" y="31750"/>
                </a:lnTo>
                <a:lnTo>
                  <a:pt x="355600" y="44450"/>
                </a:lnTo>
                <a:lnTo>
                  <a:pt x="368300" y="44450"/>
                </a:lnTo>
                <a:lnTo>
                  <a:pt x="368300" y="31750"/>
                </a:lnTo>
                <a:close/>
              </a:path>
              <a:path w="3213100" h="76200">
                <a:moveTo>
                  <a:pt x="342900" y="31750"/>
                </a:moveTo>
                <a:lnTo>
                  <a:pt x="330200" y="31750"/>
                </a:lnTo>
                <a:lnTo>
                  <a:pt x="330200" y="44450"/>
                </a:lnTo>
                <a:lnTo>
                  <a:pt x="342900" y="44450"/>
                </a:lnTo>
                <a:lnTo>
                  <a:pt x="342900" y="31750"/>
                </a:lnTo>
                <a:close/>
              </a:path>
              <a:path w="3213100" h="76200">
                <a:moveTo>
                  <a:pt x="317500" y="31750"/>
                </a:moveTo>
                <a:lnTo>
                  <a:pt x="304800" y="31750"/>
                </a:lnTo>
                <a:lnTo>
                  <a:pt x="304800" y="44450"/>
                </a:lnTo>
                <a:lnTo>
                  <a:pt x="317500" y="44450"/>
                </a:lnTo>
                <a:lnTo>
                  <a:pt x="317500" y="31750"/>
                </a:lnTo>
                <a:close/>
              </a:path>
              <a:path w="3213100" h="76200">
                <a:moveTo>
                  <a:pt x="292100" y="31750"/>
                </a:moveTo>
                <a:lnTo>
                  <a:pt x="279400" y="31750"/>
                </a:lnTo>
                <a:lnTo>
                  <a:pt x="279400" y="44450"/>
                </a:lnTo>
                <a:lnTo>
                  <a:pt x="292100" y="44450"/>
                </a:lnTo>
                <a:lnTo>
                  <a:pt x="292100" y="31750"/>
                </a:lnTo>
                <a:close/>
              </a:path>
              <a:path w="3213100" h="76200">
                <a:moveTo>
                  <a:pt x="266700" y="31750"/>
                </a:moveTo>
                <a:lnTo>
                  <a:pt x="254000" y="31750"/>
                </a:lnTo>
                <a:lnTo>
                  <a:pt x="254000" y="44450"/>
                </a:lnTo>
                <a:lnTo>
                  <a:pt x="266700" y="44450"/>
                </a:lnTo>
                <a:lnTo>
                  <a:pt x="266700" y="31750"/>
                </a:lnTo>
                <a:close/>
              </a:path>
              <a:path w="3213100" h="76200">
                <a:moveTo>
                  <a:pt x="241300" y="31750"/>
                </a:moveTo>
                <a:lnTo>
                  <a:pt x="228600" y="31750"/>
                </a:lnTo>
                <a:lnTo>
                  <a:pt x="228600" y="44450"/>
                </a:lnTo>
                <a:lnTo>
                  <a:pt x="241300" y="44450"/>
                </a:lnTo>
                <a:lnTo>
                  <a:pt x="241300" y="31750"/>
                </a:lnTo>
                <a:close/>
              </a:path>
              <a:path w="3213100" h="76200">
                <a:moveTo>
                  <a:pt x="215900" y="31750"/>
                </a:moveTo>
                <a:lnTo>
                  <a:pt x="203200" y="31750"/>
                </a:lnTo>
                <a:lnTo>
                  <a:pt x="203200" y="44450"/>
                </a:lnTo>
                <a:lnTo>
                  <a:pt x="215900" y="44450"/>
                </a:lnTo>
                <a:lnTo>
                  <a:pt x="215900" y="31750"/>
                </a:lnTo>
                <a:close/>
              </a:path>
              <a:path w="3213100" h="76200">
                <a:moveTo>
                  <a:pt x="190500" y="31750"/>
                </a:moveTo>
                <a:lnTo>
                  <a:pt x="177800" y="31750"/>
                </a:lnTo>
                <a:lnTo>
                  <a:pt x="177800" y="44450"/>
                </a:lnTo>
                <a:lnTo>
                  <a:pt x="190500" y="44450"/>
                </a:lnTo>
                <a:lnTo>
                  <a:pt x="190500" y="31750"/>
                </a:lnTo>
                <a:close/>
              </a:path>
              <a:path w="3213100" h="76200">
                <a:moveTo>
                  <a:pt x="165100" y="31750"/>
                </a:moveTo>
                <a:lnTo>
                  <a:pt x="152400" y="31750"/>
                </a:lnTo>
                <a:lnTo>
                  <a:pt x="152400" y="44450"/>
                </a:lnTo>
                <a:lnTo>
                  <a:pt x="165100" y="44450"/>
                </a:lnTo>
                <a:lnTo>
                  <a:pt x="165100" y="31750"/>
                </a:lnTo>
                <a:close/>
              </a:path>
              <a:path w="3213100" h="76200">
                <a:moveTo>
                  <a:pt x="139700" y="31750"/>
                </a:moveTo>
                <a:lnTo>
                  <a:pt x="127000" y="31750"/>
                </a:lnTo>
                <a:lnTo>
                  <a:pt x="127000" y="44450"/>
                </a:lnTo>
                <a:lnTo>
                  <a:pt x="139700" y="44450"/>
                </a:lnTo>
                <a:lnTo>
                  <a:pt x="139700" y="31750"/>
                </a:lnTo>
                <a:close/>
              </a:path>
              <a:path w="3213100" h="76200">
                <a:moveTo>
                  <a:pt x="114300" y="31750"/>
                </a:moveTo>
                <a:lnTo>
                  <a:pt x="101600" y="31750"/>
                </a:lnTo>
                <a:lnTo>
                  <a:pt x="101600" y="44450"/>
                </a:lnTo>
                <a:lnTo>
                  <a:pt x="114300" y="44450"/>
                </a:lnTo>
                <a:lnTo>
                  <a:pt x="114300" y="31750"/>
                </a:lnTo>
                <a:close/>
              </a:path>
              <a:path w="3213100" h="76200">
                <a:moveTo>
                  <a:pt x="88900" y="31750"/>
                </a:moveTo>
                <a:lnTo>
                  <a:pt x="76200" y="31750"/>
                </a:lnTo>
                <a:lnTo>
                  <a:pt x="76200" y="44450"/>
                </a:lnTo>
                <a:lnTo>
                  <a:pt x="88900" y="44450"/>
                </a:lnTo>
                <a:lnTo>
                  <a:pt x="88900" y="31750"/>
                </a:lnTo>
                <a:close/>
              </a:path>
              <a:path w="3213100" h="76200">
                <a:moveTo>
                  <a:pt x="63500" y="31750"/>
                </a:moveTo>
                <a:lnTo>
                  <a:pt x="50800" y="31750"/>
                </a:lnTo>
                <a:lnTo>
                  <a:pt x="50800" y="44450"/>
                </a:lnTo>
                <a:lnTo>
                  <a:pt x="63500" y="44450"/>
                </a:lnTo>
                <a:lnTo>
                  <a:pt x="63500" y="31750"/>
                </a:lnTo>
                <a:close/>
              </a:path>
              <a:path w="3213100" h="76200">
                <a:moveTo>
                  <a:pt x="38100" y="31750"/>
                </a:moveTo>
                <a:lnTo>
                  <a:pt x="25400" y="31750"/>
                </a:lnTo>
                <a:lnTo>
                  <a:pt x="25400" y="44450"/>
                </a:lnTo>
                <a:lnTo>
                  <a:pt x="38100" y="44450"/>
                </a:lnTo>
                <a:lnTo>
                  <a:pt x="38100" y="31750"/>
                </a:lnTo>
                <a:close/>
              </a:path>
              <a:path w="3213100" h="76200">
                <a:moveTo>
                  <a:pt x="12700" y="31750"/>
                </a:moveTo>
                <a:lnTo>
                  <a:pt x="0" y="31750"/>
                </a:lnTo>
                <a:lnTo>
                  <a:pt x="0" y="44450"/>
                </a:lnTo>
                <a:lnTo>
                  <a:pt x="12700" y="44450"/>
                </a:lnTo>
                <a:lnTo>
                  <a:pt x="12700" y="31750"/>
                </a:lnTo>
                <a:close/>
              </a:path>
            </a:pathLst>
          </a:custGeom>
          <a:solidFill>
            <a:srgbClr val="DF5227"/>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2" name="object 62"/>
          <p:cNvSpPr/>
          <p:nvPr/>
        </p:nvSpPr>
        <p:spPr>
          <a:xfrm rot="20711839">
            <a:off x="6333322" y="5258288"/>
            <a:ext cx="3213100" cy="76200"/>
          </a:xfrm>
          <a:custGeom>
            <a:avLst/>
            <a:gdLst/>
            <a:ahLst/>
            <a:cxnLst/>
            <a:rect l="l" t="t" r="r" b="b"/>
            <a:pathLst>
              <a:path w="3213100" h="76200">
                <a:moveTo>
                  <a:pt x="3162300" y="38099"/>
                </a:moveTo>
                <a:lnTo>
                  <a:pt x="3136900" y="76199"/>
                </a:lnTo>
                <a:lnTo>
                  <a:pt x="3200400" y="44449"/>
                </a:lnTo>
                <a:lnTo>
                  <a:pt x="3162300" y="44449"/>
                </a:lnTo>
                <a:lnTo>
                  <a:pt x="3162300" y="38099"/>
                </a:lnTo>
                <a:close/>
              </a:path>
              <a:path w="3213100" h="76200">
                <a:moveTo>
                  <a:pt x="3136900" y="31749"/>
                </a:moveTo>
                <a:lnTo>
                  <a:pt x="3124200" y="31749"/>
                </a:lnTo>
                <a:lnTo>
                  <a:pt x="3124200" y="44449"/>
                </a:lnTo>
                <a:lnTo>
                  <a:pt x="3136900" y="44449"/>
                </a:lnTo>
                <a:lnTo>
                  <a:pt x="3136900" y="31749"/>
                </a:lnTo>
                <a:close/>
              </a:path>
              <a:path w="3213100" h="76200">
                <a:moveTo>
                  <a:pt x="3158066" y="31749"/>
                </a:moveTo>
                <a:lnTo>
                  <a:pt x="3149600" y="31749"/>
                </a:lnTo>
                <a:lnTo>
                  <a:pt x="3149600" y="44449"/>
                </a:lnTo>
                <a:lnTo>
                  <a:pt x="3158066" y="44449"/>
                </a:lnTo>
                <a:lnTo>
                  <a:pt x="3162300" y="38099"/>
                </a:lnTo>
                <a:lnTo>
                  <a:pt x="3158066" y="31749"/>
                </a:lnTo>
                <a:close/>
              </a:path>
              <a:path w="3213100" h="76200">
                <a:moveTo>
                  <a:pt x="3200400" y="31749"/>
                </a:moveTo>
                <a:lnTo>
                  <a:pt x="3162300" y="31749"/>
                </a:lnTo>
                <a:lnTo>
                  <a:pt x="3162300" y="44449"/>
                </a:lnTo>
                <a:lnTo>
                  <a:pt x="3200400" y="44449"/>
                </a:lnTo>
                <a:lnTo>
                  <a:pt x="3213100" y="38099"/>
                </a:lnTo>
                <a:lnTo>
                  <a:pt x="3200400" y="31749"/>
                </a:lnTo>
                <a:close/>
              </a:path>
              <a:path w="3213100" h="76200">
                <a:moveTo>
                  <a:pt x="3136900" y="0"/>
                </a:moveTo>
                <a:lnTo>
                  <a:pt x="3162300" y="38099"/>
                </a:lnTo>
                <a:lnTo>
                  <a:pt x="3162300" y="31749"/>
                </a:lnTo>
                <a:lnTo>
                  <a:pt x="3200400" y="31749"/>
                </a:lnTo>
                <a:lnTo>
                  <a:pt x="3136900" y="0"/>
                </a:lnTo>
                <a:close/>
              </a:path>
              <a:path w="3213100" h="76200">
                <a:moveTo>
                  <a:pt x="3111500" y="31749"/>
                </a:moveTo>
                <a:lnTo>
                  <a:pt x="3098800" y="31749"/>
                </a:lnTo>
                <a:lnTo>
                  <a:pt x="3098800" y="44449"/>
                </a:lnTo>
                <a:lnTo>
                  <a:pt x="3111500" y="44449"/>
                </a:lnTo>
                <a:lnTo>
                  <a:pt x="3111500" y="31749"/>
                </a:lnTo>
                <a:close/>
              </a:path>
              <a:path w="3213100" h="76200">
                <a:moveTo>
                  <a:pt x="3086100" y="31749"/>
                </a:moveTo>
                <a:lnTo>
                  <a:pt x="3073400" y="31749"/>
                </a:lnTo>
                <a:lnTo>
                  <a:pt x="3073400" y="44449"/>
                </a:lnTo>
                <a:lnTo>
                  <a:pt x="3086100" y="44449"/>
                </a:lnTo>
                <a:lnTo>
                  <a:pt x="3086100" y="31749"/>
                </a:lnTo>
                <a:close/>
              </a:path>
              <a:path w="3213100" h="76200">
                <a:moveTo>
                  <a:pt x="3060700" y="31749"/>
                </a:moveTo>
                <a:lnTo>
                  <a:pt x="3048000" y="31749"/>
                </a:lnTo>
                <a:lnTo>
                  <a:pt x="3048000" y="44449"/>
                </a:lnTo>
                <a:lnTo>
                  <a:pt x="3060700" y="44449"/>
                </a:lnTo>
                <a:lnTo>
                  <a:pt x="3060700" y="31749"/>
                </a:lnTo>
                <a:close/>
              </a:path>
              <a:path w="3213100" h="76200">
                <a:moveTo>
                  <a:pt x="3035300" y="31749"/>
                </a:moveTo>
                <a:lnTo>
                  <a:pt x="3022600" y="31749"/>
                </a:lnTo>
                <a:lnTo>
                  <a:pt x="3022600" y="44449"/>
                </a:lnTo>
                <a:lnTo>
                  <a:pt x="3035300" y="44449"/>
                </a:lnTo>
                <a:lnTo>
                  <a:pt x="3035300" y="31749"/>
                </a:lnTo>
                <a:close/>
              </a:path>
              <a:path w="3213100" h="76200">
                <a:moveTo>
                  <a:pt x="3009900" y="31749"/>
                </a:moveTo>
                <a:lnTo>
                  <a:pt x="2997200" y="31749"/>
                </a:lnTo>
                <a:lnTo>
                  <a:pt x="2997200" y="44449"/>
                </a:lnTo>
                <a:lnTo>
                  <a:pt x="3009900" y="44449"/>
                </a:lnTo>
                <a:lnTo>
                  <a:pt x="3009900" y="31749"/>
                </a:lnTo>
                <a:close/>
              </a:path>
              <a:path w="3213100" h="76200">
                <a:moveTo>
                  <a:pt x="2984500" y="31749"/>
                </a:moveTo>
                <a:lnTo>
                  <a:pt x="2971800" y="31749"/>
                </a:lnTo>
                <a:lnTo>
                  <a:pt x="2971800" y="44449"/>
                </a:lnTo>
                <a:lnTo>
                  <a:pt x="2984500" y="44449"/>
                </a:lnTo>
                <a:lnTo>
                  <a:pt x="2984500" y="31749"/>
                </a:lnTo>
                <a:close/>
              </a:path>
              <a:path w="3213100" h="76200">
                <a:moveTo>
                  <a:pt x="2959100" y="31749"/>
                </a:moveTo>
                <a:lnTo>
                  <a:pt x="2946400" y="31749"/>
                </a:lnTo>
                <a:lnTo>
                  <a:pt x="2946400" y="44449"/>
                </a:lnTo>
                <a:lnTo>
                  <a:pt x="2959100" y="44449"/>
                </a:lnTo>
                <a:lnTo>
                  <a:pt x="2959100" y="31749"/>
                </a:lnTo>
                <a:close/>
              </a:path>
              <a:path w="3213100" h="76200">
                <a:moveTo>
                  <a:pt x="2933700" y="31749"/>
                </a:moveTo>
                <a:lnTo>
                  <a:pt x="2921000" y="31749"/>
                </a:lnTo>
                <a:lnTo>
                  <a:pt x="2921000" y="44449"/>
                </a:lnTo>
                <a:lnTo>
                  <a:pt x="2933700" y="44449"/>
                </a:lnTo>
                <a:lnTo>
                  <a:pt x="2933700" y="31749"/>
                </a:lnTo>
                <a:close/>
              </a:path>
              <a:path w="3213100" h="76200">
                <a:moveTo>
                  <a:pt x="2908300" y="31749"/>
                </a:moveTo>
                <a:lnTo>
                  <a:pt x="2895600" y="31749"/>
                </a:lnTo>
                <a:lnTo>
                  <a:pt x="2895600" y="44449"/>
                </a:lnTo>
                <a:lnTo>
                  <a:pt x="2908300" y="44449"/>
                </a:lnTo>
                <a:lnTo>
                  <a:pt x="2908300" y="31749"/>
                </a:lnTo>
                <a:close/>
              </a:path>
              <a:path w="3213100" h="76200">
                <a:moveTo>
                  <a:pt x="2882900" y="31749"/>
                </a:moveTo>
                <a:lnTo>
                  <a:pt x="2870200" y="31749"/>
                </a:lnTo>
                <a:lnTo>
                  <a:pt x="2870200" y="44449"/>
                </a:lnTo>
                <a:lnTo>
                  <a:pt x="2882900" y="44449"/>
                </a:lnTo>
                <a:lnTo>
                  <a:pt x="2882900" y="31749"/>
                </a:lnTo>
                <a:close/>
              </a:path>
              <a:path w="3213100" h="76200">
                <a:moveTo>
                  <a:pt x="2857500" y="31749"/>
                </a:moveTo>
                <a:lnTo>
                  <a:pt x="2844800" y="31749"/>
                </a:lnTo>
                <a:lnTo>
                  <a:pt x="2844800" y="44449"/>
                </a:lnTo>
                <a:lnTo>
                  <a:pt x="2857500" y="44449"/>
                </a:lnTo>
                <a:lnTo>
                  <a:pt x="2857500" y="31749"/>
                </a:lnTo>
                <a:close/>
              </a:path>
              <a:path w="3213100" h="76200">
                <a:moveTo>
                  <a:pt x="2832100" y="31749"/>
                </a:moveTo>
                <a:lnTo>
                  <a:pt x="2819400" y="31749"/>
                </a:lnTo>
                <a:lnTo>
                  <a:pt x="2819400" y="44449"/>
                </a:lnTo>
                <a:lnTo>
                  <a:pt x="2832100" y="44449"/>
                </a:lnTo>
                <a:lnTo>
                  <a:pt x="2832100" y="31749"/>
                </a:lnTo>
                <a:close/>
              </a:path>
              <a:path w="3213100" h="76200">
                <a:moveTo>
                  <a:pt x="2806700" y="31749"/>
                </a:moveTo>
                <a:lnTo>
                  <a:pt x="2794000" y="31749"/>
                </a:lnTo>
                <a:lnTo>
                  <a:pt x="2794000" y="44449"/>
                </a:lnTo>
                <a:lnTo>
                  <a:pt x="2806700" y="44449"/>
                </a:lnTo>
                <a:lnTo>
                  <a:pt x="2806700" y="31749"/>
                </a:lnTo>
                <a:close/>
              </a:path>
              <a:path w="3213100" h="76200">
                <a:moveTo>
                  <a:pt x="2781300" y="31749"/>
                </a:moveTo>
                <a:lnTo>
                  <a:pt x="2768600" y="31749"/>
                </a:lnTo>
                <a:lnTo>
                  <a:pt x="2768600" y="44449"/>
                </a:lnTo>
                <a:lnTo>
                  <a:pt x="2781300" y="44449"/>
                </a:lnTo>
                <a:lnTo>
                  <a:pt x="2781300" y="31749"/>
                </a:lnTo>
                <a:close/>
              </a:path>
              <a:path w="3213100" h="76200">
                <a:moveTo>
                  <a:pt x="2755900" y="31749"/>
                </a:moveTo>
                <a:lnTo>
                  <a:pt x="2743200" y="31749"/>
                </a:lnTo>
                <a:lnTo>
                  <a:pt x="2743200" y="44449"/>
                </a:lnTo>
                <a:lnTo>
                  <a:pt x="2755900" y="44449"/>
                </a:lnTo>
                <a:lnTo>
                  <a:pt x="2755900" y="31749"/>
                </a:lnTo>
                <a:close/>
              </a:path>
              <a:path w="3213100" h="76200">
                <a:moveTo>
                  <a:pt x="2730500" y="31749"/>
                </a:moveTo>
                <a:lnTo>
                  <a:pt x="2717800" y="31749"/>
                </a:lnTo>
                <a:lnTo>
                  <a:pt x="2717800" y="44449"/>
                </a:lnTo>
                <a:lnTo>
                  <a:pt x="2730500" y="44449"/>
                </a:lnTo>
                <a:lnTo>
                  <a:pt x="2730500" y="31749"/>
                </a:lnTo>
                <a:close/>
              </a:path>
              <a:path w="3213100" h="76200">
                <a:moveTo>
                  <a:pt x="2705100" y="31749"/>
                </a:moveTo>
                <a:lnTo>
                  <a:pt x="2692400" y="31749"/>
                </a:lnTo>
                <a:lnTo>
                  <a:pt x="2692400" y="44449"/>
                </a:lnTo>
                <a:lnTo>
                  <a:pt x="2705100" y="44449"/>
                </a:lnTo>
                <a:lnTo>
                  <a:pt x="2705100" y="31749"/>
                </a:lnTo>
                <a:close/>
              </a:path>
              <a:path w="3213100" h="76200">
                <a:moveTo>
                  <a:pt x="2679700" y="31749"/>
                </a:moveTo>
                <a:lnTo>
                  <a:pt x="2667000" y="31749"/>
                </a:lnTo>
                <a:lnTo>
                  <a:pt x="2667000" y="44449"/>
                </a:lnTo>
                <a:lnTo>
                  <a:pt x="2679700" y="44449"/>
                </a:lnTo>
                <a:lnTo>
                  <a:pt x="2679700" y="31749"/>
                </a:lnTo>
                <a:close/>
              </a:path>
              <a:path w="3213100" h="76200">
                <a:moveTo>
                  <a:pt x="2654300" y="31749"/>
                </a:moveTo>
                <a:lnTo>
                  <a:pt x="2641600" y="31749"/>
                </a:lnTo>
                <a:lnTo>
                  <a:pt x="2641600" y="44449"/>
                </a:lnTo>
                <a:lnTo>
                  <a:pt x="2654300" y="44449"/>
                </a:lnTo>
                <a:lnTo>
                  <a:pt x="2654300" y="31749"/>
                </a:lnTo>
                <a:close/>
              </a:path>
              <a:path w="3213100" h="76200">
                <a:moveTo>
                  <a:pt x="2628900" y="31749"/>
                </a:moveTo>
                <a:lnTo>
                  <a:pt x="2616200" y="31749"/>
                </a:lnTo>
                <a:lnTo>
                  <a:pt x="2616200" y="44449"/>
                </a:lnTo>
                <a:lnTo>
                  <a:pt x="2628900" y="44449"/>
                </a:lnTo>
                <a:lnTo>
                  <a:pt x="2628900" y="31749"/>
                </a:lnTo>
                <a:close/>
              </a:path>
              <a:path w="3213100" h="76200">
                <a:moveTo>
                  <a:pt x="2603500" y="31749"/>
                </a:moveTo>
                <a:lnTo>
                  <a:pt x="2590800" y="31749"/>
                </a:lnTo>
                <a:lnTo>
                  <a:pt x="2590800" y="44449"/>
                </a:lnTo>
                <a:lnTo>
                  <a:pt x="2603500" y="44449"/>
                </a:lnTo>
                <a:lnTo>
                  <a:pt x="2603500" y="31749"/>
                </a:lnTo>
                <a:close/>
              </a:path>
              <a:path w="3213100" h="76200">
                <a:moveTo>
                  <a:pt x="2578100" y="31749"/>
                </a:moveTo>
                <a:lnTo>
                  <a:pt x="2565400" y="31749"/>
                </a:lnTo>
                <a:lnTo>
                  <a:pt x="2565400" y="44449"/>
                </a:lnTo>
                <a:lnTo>
                  <a:pt x="2578100" y="44449"/>
                </a:lnTo>
                <a:lnTo>
                  <a:pt x="2578100" y="31749"/>
                </a:lnTo>
                <a:close/>
              </a:path>
              <a:path w="3213100" h="76200">
                <a:moveTo>
                  <a:pt x="2552700" y="31749"/>
                </a:moveTo>
                <a:lnTo>
                  <a:pt x="2540000" y="31749"/>
                </a:lnTo>
                <a:lnTo>
                  <a:pt x="2540000" y="44449"/>
                </a:lnTo>
                <a:lnTo>
                  <a:pt x="2552700" y="44449"/>
                </a:lnTo>
                <a:lnTo>
                  <a:pt x="2552700" y="31749"/>
                </a:lnTo>
                <a:close/>
              </a:path>
              <a:path w="3213100" h="76200">
                <a:moveTo>
                  <a:pt x="2527300" y="31749"/>
                </a:moveTo>
                <a:lnTo>
                  <a:pt x="2514600" y="31749"/>
                </a:lnTo>
                <a:lnTo>
                  <a:pt x="2514600" y="44449"/>
                </a:lnTo>
                <a:lnTo>
                  <a:pt x="2527300" y="44449"/>
                </a:lnTo>
                <a:lnTo>
                  <a:pt x="2527300" y="31749"/>
                </a:lnTo>
                <a:close/>
              </a:path>
              <a:path w="3213100" h="76200">
                <a:moveTo>
                  <a:pt x="2501900" y="31749"/>
                </a:moveTo>
                <a:lnTo>
                  <a:pt x="2489200" y="31749"/>
                </a:lnTo>
                <a:lnTo>
                  <a:pt x="2489200" y="44449"/>
                </a:lnTo>
                <a:lnTo>
                  <a:pt x="2501900" y="44449"/>
                </a:lnTo>
                <a:lnTo>
                  <a:pt x="2501900" y="31749"/>
                </a:lnTo>
                <a:close/>
              </a:path>
              <a:path w="3213100" h="76200">
                <a:moveTo>
                  <a:pt x="2476500" y="31749"/>
                </a:moveTo>
                <a:lnTo>
                  <a:pt x="2463800" y="31749"/>
                </a:lnTo>
                <a:lnTo>
                  <a:pt x="2463800" y="44449"/>
                </a:lnTo>
                <a:lnTo>
                  <a:pt x="2476500" y="44449"/>
                </a:lnTo>
                <a:lnTo>
                  <a:pt x="2476500" y="31749"/>
                </a:lnTo>
                <a:close/>
              </a:path>
              <a:path w="3213100" h="76200">
                <a:moveTo>
                  <a:pt x="2451100" y="31749"/>
                </a:moveTo>
                <a:lnTo>
                  <a:pt x="2438400" y="31749"/>
                </a:lnTo>
                <a:lnTo>
                  <a:pt x="2438400" y="44449"/>
                </a:lnTo>
                <a:lnTo>
                  <a:pt x="2451100" y="44449"/>
                </a:lnTo>
                <a:lnTo>
                  <a:pt x="2451100" y="31749"/>
                </a:lnTo>
                <a:close/>
              </a:path>
              <a:path w="3213100" h="76200">
                <a:moveTo>
                  <a:pt x="2425700" y="31749"/>
                </a:moveTo>
                <a:lnTo>
                  <a:pt x="2413000" y="31749"/>
                </a:lnTo>
                <a:lnTo>
                  <a:pt x="2413000" y="44449"/>
                </a:lnTo>
                <a:lnTo>
                  <a:pt x="2425700" y="44449"/>
                </a:lnTo>
                <a:lnTo>
                  <a:pt x="2425700" y="31749"/>
                </a:lnTo>
                <a:close/>
              </a:path>
              <a:path w="3213100" h="76200">
                <a:moveTo>
                  <a:pt x="2400300" y="31749"/>
                </a:moveTo>
                <a:lnTo>
                  <a:pt x="2387600" y="31749"/>
                </a:lnTo>
                <a:lnTo>
                  <a:pt x="2387600" y="44449"/>
                </a:lnTo>
                <a:lnTo>
                  <a:pt x="2400300" y="44449"/>
                </a:lnTo>
                <a:lnTo>
                  <a:pt x="2400300" y="31749"/>
                </a:lnTo>
                <a:close/>
              </a:path>
              <a:path w="3213100" h="76200">
                <a:moveTo>
                  <a:pt x="2374900" y="31749"/>
                </a:moveTo>
                <a:lnTo>
                  <a:pt x="2362200" y="31749"/>
                </a:lnTo>
                <a:lnTo>
                  <a:pt x="2362200" y="44449"/>
                </a:lnTo>
                <a:lnTo>
                  <a:pt x="2374900" y="44449"/>
                </a:lnTo>
                <a:lnTo>
                  <a:pt x="2374900" y="31749"/>
                </a:lnTo>
                <a:close/>
              </a:path>
              <a:path w="3213100" h="76200">
                <a:moveTo>
                  <a:pt x="2349500" y="31749"/>
                </a:moveTo>
                <a:lnTo>
                  <a:pt x="2336800" y="31749"/>
                </a:lnTo>
                <a:lnTo>
                  <a:pt x="2336800" y="44449"/>
                </a:lnTo>
                <a:lnTo>
                  <a:pt x="2349500" y="44449"/>
                </a:lnTo>
                <a:lnTo>
                  <a:pt x="2349500" y="31749"/>
                </a:lnTo>
                <a:close/>
              </a:path>
              <a:path w="3213100" h="76200">
                <a:moveTo>
                  <a:pt x="2324100" y="31749"/>
                </a:moveTo>
                <a:lnTo>
                  <a:pt x="2311400" y="31749"/>
                </a:lnTo>
                <a:lnTo>
                  <a:pt x="2311400" y="44449"/>
                </a:lnTo>
                <a:lnTo>
                  <a:pt x="2324100" y="44449"/>
                </a:lnTo>
                <a:lnTo>
                  <a:pt x="2324100" y="31749"/>
                </a:lnTo>
                <a:close/>
              </a:path>
              <a:path w="3213100" h="76200">
                <a:moveTo>
                  <a:pt x="2298700" y="31749"/>
                </a:moveTo>
                <a:lnTo>
                  <a:pt x="2286000" y="31749"/>
                </a:lnTo>
                <a:lnTo>
                  <a:pt x="2286000" y="44449"/>
                </a:lnTo>
                <a:lnTo>
                  <a:pt x="2298700" y="44449"/>
                </a:lnTo>
                <a:lnTo>
                  <a:pt x="2298700" y="31749"/>
                </a:lnTo>
                <a:close/>
              </a:path>
              <a:path w="3213100" h="76200">
                <a:moveTo>
                  <a:pt x="2273300" y="31749"/>
                </a:moveTo>
                <a:lnTo>
                  <a:pt x="2260600" y="31749"/>
                </a:lnTo>
                <a:lnTo>
                  <a:pt x="2260600" y="44449"/>
                </a:lnTo>
                <a:lnTo>
                  <a:pt x="2273300" y="44449"/>
                </a:lnTo>
                <a:lnTo>
                  <a:pt x="2273300" y="31749"/>
                </a:lnTo>
                <a:close/>
              </a:path>
              <a:path w="3213100" h="76200">
                <a:moveTo>
                  <a:pt x="2247900" y="31749"/>
                </a:moveTo>
                <a:lnTo>
                  <a:pt x="2235200" y="31749"/>
                </a:lnTo>
                <a:lnTo>
                  <a:pt x="2235200" y="44449"/>
                </a:lnTo>
                <a:lnTo>
                  <a:pt x="2247900" y="44449"/>
                </a:lnTo>
                <a:lnTo>
                  <a:pt x="2247900" y="31749"/>
                </a:lnTo>
                <a:close/>
              </a:path>
              <a:path w="3213100" h="76200">
                <a:moveTo>
                  <a:pt x="2222500" y="31749"/>
                </a:moveTo>
                <a:lnTo>
                  <a:pt x="2209800" y="31749"/>
                </a:lnTo>
                <a:lnTo>
                  <a:pt x="2209800" y="44449"/>
                </a:lnTo>
                <a:lnTo>
                  <a:pt x="2222500" y="44449"/>
                </a:lnTo>
                <a:lnTo>
                  <a:pt x="2222500" y="31749"/>
                </a:lnTo>
                <a:close/>
              </a:path>
              <a:path w="3213100" h="76200">
                <a:moveTo>
                  <a:pt x="2197100" y="31749"/>
                </a:moveTo>
                <a:lnTo>
                  <a:pt x="2184400" y="31749"/>
                </a:lnTo>
                <a:lnTo>
                  <a:pt x="2184400" y="44449"/>
                </a:lnTo>
                <a:lnTo>
                  <a:pt x="2197100" y="44449"/>
                </a:lnTo>
                <a:lnTo>
                  <a:pt x="2197100" y="31749"/>
                </a:lnTo>
                <a:close/>
              </a:path>
              <a:path w="3213100" h="76200">
                <a:moveTo>
                  <a:pt x="2171700" y="31749"/>
                </a:moveTo>
                <a:lnTo>
                  <a:pt x="2159000" y="31749"/>
                </a:lnTo>
                <a:lnTo>
                  <a:pt x="2159000" y="44449"/>
                </a:lnTo>
                <a:lnTo>
                  <a:pt x="2171700" y="44449"/>
                </a:lnTo>
                <a:lnTo>
                  <a:pt x="2171700" y="31749"/>
                </a:lnTo>
                <a:close/>
              </a:path>
              <a:path w="3213100" h="76200">
                <a:moveTo>
                  <a:pt x="2146300" y="31749"/>
                </a:moveTo>
                <a:lnTo>
                  <a:pt x="2133600" y="31749"/>
                </a:lnTo>
                <a:lnTo>
                  <a:pt x="2133600" y="44449"/>
                </a:lnTo>
                <a:lnTo>
                  <a:pt x="2146300" y="44449"/>
                </a:lnTo>
                <a:lnTo>
                  <a:pt x="2146300" y="31749"/>
                </a:lnTo>
                <a:close/>
              </a:path>
              <a:path w="3213100" h="76200">
                <a:moveTo>
                  <a:pt x="2120900" y="31749"/>
                </a:moveTo>
                <a:lnTo>
                  <a:pt x="2108200" y="31749"/>
                </a:lnTo>
                <a:lnTo>
                  <a:pt x="2108200" y="44449"/>
                </a:lnTo>
                <a:lnTo>
                  <a:pt x="2120900" y="44449"/>
                </a:lnTo>
                <a:lnTo>
                  <a:pt x="2120900" y="31749"/>
                </a:lnTo>
                <a:close/>
              </a:path>
              <a:path w="3213100" h="76200">
                <a:moveTo>
                  <a:pt x="2095500" y="31749"/>
                </a:moveTo>
                <a:lnTo>
                  <a:pt x="2082800" y="31749"/>
                </a:lnTo>
                <a:lnTo>
                  <a:pt x="2082800" y="44449"/>
                </a:lnTo>
                <a:lnTo>
                  <a:pt x="2095500" y="44449"/>
                </a:lnTo>
                <a:lnTo>
                  <a:pt x="2095500" y="31749"/>
                </a:lnTo>
                <a:close/>
              </a:path>
              <a:path w="3213100" h="76200">
                <a:moveTo>
                  <a:pt x="2070100" y="31749"/>
                </a:moveTo>
                <a:lnTo>
                  <a:pt x="2057400" y="31749"/>
                </a:lnTo>
                <a:lnTo>
                  <a:pt x="2057400" y="44449"/>
                </a:lnTo>
                <a:lnTo>
                  <a:pt x="2070100" y="44449"/>
                </a:lnTo>
                <a:lnTo>
                  <a:pt x="2070100" y="31749"/>
                </a:lnTo>
                <a:close/>
              </a:path>
              <a:path w="3213100" h="76200">
                <a:moveTo>
                  <a:pt x="2044700" y="31749"/>
                </a:moveTo>
                <a:lnTo>
                  <a:pt x="2032000" y="31749"/>
                </a:lnTo>
                <a:lnTo>
                  <a:pt x="2032000" y="44449"/>
                </a:lnTo>
                <a:lnTo>
                  <a:pt x="2044700" y="44449"/>
                </a:lnTo>
                <a:lnTo>
                  <a:pt x="2044700" y="31749"/>
                </a:lnTo>
                <a:close/>
              </a:path>
              <a:path w="3213100" h="76200">
                <a:moveTo>
                  <a:pt x="2019300" y="31749"/>
                </a:moveTo>
                <a:lnTo>
                  <a:pt x="2006600" y="31749"/>
                </a:lnTo>
                <a:lnTo>
                  <a:pt x="2006600" y="44449"/>
                </a:lnTo>
                <a:lnTo>
                  <a:pt x="2019300" y="44449"/>
                </a:lnTo>
                <a:lnTo>
                  <a:pt x="2019300" y="31749"/>
                </a:lnTo>
                <a:close/>
              </a:path>
              <a:path w="3213100" h="76200">
                <a:moveTo>
                  <a:pt x="1993900" y="31749"/>
                </a:moveTo>
                <a:lnTo>
                  <a:pt x="1981200" y="31749"/>
                </a:lnTo>
                <a:lnTo>
                  <a:pt x="1981200" y="44449"/>
                </a:lnTo>
                <a:lnTo>
                  <a:pt x="1993900" y="44449"/>
                </a:lnTo>
                <a:lnTo>
                  <a:pt x="1993900" y="31749"/>
                </a:lnTo>
                <a:close/>
              </a:path>
              <a:path w="3213100" h="76200">
                <a:moveTo>
                  <a:pt x="1968500" y="31749"/>
                </a:moveTo>
                <a:lnTo>
                  <a:pt x="1955800" y="31749"/>
                </a:lnTo>
                <a:lnTo>
                  <a:pt x="1955800" y="44449"/>
                </a:lnTo>
                <a:lnTo>
                  <a:pt x="1968500" y="44449"/>
                </a:lnTo>
                <a:lnTo>
                  <a:pt x="1968500" y="31749"/>
                </a:lnTo>
                <a:close/>
              </a:path>
              <a:path w="3213100" h="76200">
                <a:moveTo>
                  <a:pt x="1943100" y="31749"/>
                </a:moveTo>
                <a:lnTo>
                  <a:pt x="1930400" y="31749"/>
                </a:lnTo>
                <a:lnTo>
                  <a:pt x="1930400" y="44449"/>
                </a:lnTo>
                <a:lnTo>
                  <a:pt x="1943100" y="44449"/>
                </a:lnTo>
                <a:lnTo>
                  <a:pt x="1943100" y="31749"/>
                </a:lnTo>
                <a:close/>
              </a:path>
              <a:path w="3213100" h="76200">
                <a:moveTo>
                  <a:pt x="1917700" y="31749"/>
                </a:moveTo>
                <a:lnTo>
                  <a:pt x="1905000" y="31749"/>
                </a:lnTo>
                <a:lnTo>
                  <a:pt x="1905000" y="44449"/>
                </a:lnTo>
                <a:lnTo>
                  <a:pt x="1917700" y="44449"/>
                </a:lnTo>
                <a:lnTo>
                  <a:pt x="1917700" y="31749"/>
                </a:lnTo>
                <a:close/>
              </a:path>
              <a:path w="3213100" h="76200">
                <a:moveTo>
                  <a:pt x="1892300" y="31749"/>
                </a:moveTo>
                <a:lnTo>
                  <a:pt x="1879600" y="31749"/>
                </a:lnTo>
                <a:lnTo>
                  <a:pt x="1879600" y="44449"/>
                </a:lnTo>
                <a:lnTo>
                  <a:pt x="1892300" y="44449"/>
                </a:lnTo>
                <a:lnTo>
                  <a:pt x="1892300" y="31749"/>
                </a:lnTo>
                <a:close/>
              </a:path>
              <a:path w="3213100" h="76200">
                <a:moveTo>
                  <a:pt x="1866900" y="31749"/>
                </a:moveTo>
                <a:lnTo>
                  <a:pt x="1854200" y="31749"/>
                </a:lnTo>
                <a:lnTo>
                  <a:pt x="1854200" y="44449"/>
                </a:lnTo>
                <a:lnTo>
                  <a:pt x="1866900" y="44449"/>
                </a:lnTo>
                <a:lnTo>
                  <a:pt x="1866900" y="31749"/>
                </a:lnTo>
                <a:close/>
              </a:path>
              <a:path w="3213100" h="76200">
                <a:moveTo>
                  <a:pt x="1841500" y="31749"/>
                </a:moveTo>
                <a:lnTo>
                  <a:pt x="1828800" y="31749"/>
                </a:lnTo>
                <a:lnTo>
                  <a:pt x="1828800" y="44449"/>
                </a:lnTo>
                <a:lnTo>
                  <a:pt x="1841500" y="44449"/>
                </a:lnTo>
                <a:lnTo>
                  <a:pt x="1841500" y="31749"/>
                </a:lnTo>
                <a:close/>
              </a:path>
              <a:path w="3213100" h="76200">
                <a:moveTo>
                  <a:pt x="1816100" y="31749"/>
                </a:moveTo>
                <a:lnTo>
                  <a:pt x="1803400" y="31749"/>
                </a:lnTo>
                <a:lnTo>
                  <a:pt x="1803400" y="44449"/>
                </a:lnTo>
                <a:lnTo>
                  <a:pt x="1816100" y="44449"/>
                </a:lnTo>
                <a:lnTo>
                  <a:pt x="1816100" y="31749"/>
                </a:lnTo>
                <a:close/>
              </a:path>
              <a:path w="3213100" h="76200">
                <a:moveTo>
                  <a:pt x="1790700" y="31749"/>
                </a:moveTo>
                <a:lnTo>
                  <a:pt x="1778000" y="31749"/>
                </a:lnTo>
                <a:lnTo>
                  <a:pt x="1778000" y="44449"/>
                </a:lnTo>
                <a:lnTo>
                  <a:pt x="1790700" y="44449"/>
                </a:lnTo>
                <a:lnTo>
                  <a:pt x="1790700" y="31749"/>
                </a:lnTo>
                <a:close/>
              </a:path>
              <a:path w="3213100" h="76200">
                <a:moveTo>
                  <a:pt x="1765300" y="31749"/>
                </a:moveTo>
                <a:lnTo>
                  <a:pt x="1752600" y="31749"/>
                </a:lnTo>
                <a:lnTo>
                  <a:pt x="1752600" y="44449"/>
                </a:lnTo>
                <a:lnTo>
                  <a:pt x="1765300" y="44449"/>
                </a:lnTo>
                <a:lnTo>
                  <a:pt x="1765300" y="31749"/>
                </a:lnTo>
                <a:close/>
              </a:path>
              <a:path w="3213100" h="76200">
                <a:moveTo>
                  <a:pt x="1739900" y="31749"/>
                </a:moveTo>
                <a:lnTo>
                  <a:pt x="1727200" y="31749"/>
                </a:lnTo>
                <a:lnTo>
                  <a:pt x="1727200" y="44449"/>
                </a:lnTo>
                <a:lnTo>
                  <a:pt x="1739900" y="44449"/>
                </a:lnTo>
                <a:lnTo>
                  <a:pt x="1739900" y="31749"/>
                </a:lnTo>
                <a:close/>
              </a:path>
              <a:path w="3213100" h="76200">
                <a:moveTo>
                  <a:pt x="1714500" y="31749"/>
                </a:moveTo>
                <a:lnTo>
                  <a:pt x="1701800" y="31749"/>
                </a:lnTo>
                <a:lnTo>
                  <a:pt x="1701800" y="44449"/>
                </a:lnTo>
                <a:lnTo>
                  <a:pt x="1714500" y="44449"/>
                </a:lnTo>
                <a:lnTo>
                  <a:pt x="1714500" y="31749"/>
                </a:lnTo>
                <a:close/>
              </a:path>
              <a:path w="3213100" h="76200">
                <a:moveTo>
                  <a:pt x="1689100" y="31749"/>
                </a:moveTo>
                <a:lnTo>
                  <a:pt x="1676400" y="31749"/>
                </a:lnTo>
                <a:lnTo>
                  <a:pt x="1676400" y="44449"/>
                </a:lnTo>
                <a:lnTo>
                  <a:pt x="1689100" y="44449"/>
                </a:lnTo>
                <a:lnTo>
                  <a:pt x="1689100" y="31749"/>
                </a:lnTo>
                <a:close/>
              </a:path>
              <a:path w="3213100" h="76200">
                <a:moveTo>
                  <a:pt x="1663700" y="31749"/>
                </a:moveTo>
                <a:lnTo>
                  <a:pt x="1651000" y="31749"/>
                </a:lnTo>
                <a:lnTo>
                  <a:pt x="1651000" y="44449"/>
                </a:lnTo>
                <a:lnTo>
                  <a:pt x="1663700" y="44449"/>
                </a:lnTo>
                <a:lnTo>
                  <a:pt x="1663700" y="31749"/>
                </a:lnTo>
                <a:close/>
              </a:path>
              <a:path w="3213100" h="76200">
                <a:moveTo>
                  <a:pt x="1638300" y="31749"/>
                </a:moveTo>
                <a:lnTo>
                  <a:pt x="1625600" y="31749"/>
                </a:lnTo>
                <a:lnTo>
                  <a:pt x="1625600" y="44449"/>
                </a:lnTo>
                <a:lnTo>
                  <a:pt x="1638300" y="44449"/>
                </a:lnTo>
                <a:lnTo>
                  <a:pt x="1638300" y="31749"/>
                </a:lnTo>
                <a:close/>
              </a:path>
              <a:path w="3213100" h="76200">
                <a:moveTo>
                  <a:pt x="1612900" y="31749"/>
                </a:moveTo>
                <a:lnTo>
                  <a:pt x="1600200" y="31749"/>
                </a:lnTo>
                <a:lnTo>
                  <a:pt x="1600200" y="44449"/>
                </a:lnTo>
                <a:lnTo>
                  <a:pt x="1612900" y="44449"/>
                </a:lnTo>
                <a:lnTo>
                  <a:pt x="1612900" y="31749"/>
                </a:lnTo>
                <a:close/>
              </a:path>
              <a:path w="3213100" h="76200">
                <a:moveTo>
                  <a:pt x="1587500" y="31749"/>
                </a:moveTo>
                <a:lnTo>
                  <a:pt x="1574800" y="31749"/>
                </a:lnTo>
                <a:lnTo>
                  <a:pt x="1574800" y="44449"/>
                </a:lnTo>
                <a:lnTo>
                  <a:pt x="1587500" y="44449"/>
                </a:lnTo>
                <a:lnTo>
                  <a:pt x="1587500" y="31749"/>
                </a:lnTo>
                <a:close/>
              </a:path>
              <a:path w="3213100" h="76200">
                <a:moveTo>
                  <a:pt x="1562100" y="31749"/>
                </a:moveTo>
                <a:lnTo>
                  <a:pt x="1549400" y="31749"/>
                </a:lnTo>
                <a:lnTo>
                  <a:pt x="1549400" y="44449"/>
                </a:lnTo>
                <a:lnTo>
                  <a:pt x="1562100" y="44449"/>
                </a:lnTo>
                <a:lnTo>
                  <a:pt x="1562100" y="31749"/>
                </a:lnTo>
                <a:close/>
              </a:path>
              <a:path w="3213100" h="76200">
                <a:moveTo>
                  <a:pt x="1536700" y="31749"/>
                </a:moveTo>
                <a:lnTo>
                  <a:pt x="1524000" y="31749"/>
                </a:lnTo>
                <a:lnTo>
                  <a:pt x="1524000" y="44449"/>
                </a:lnTo>
                <a:lnTo>
                  <a:pt x="1536700" y="44449"/>
                </a:lnTo>
                <a:lnTo>
                  <a:pt x="1536700" y="31749"/>
                </a:lnTo>
                <a:close/>
              </a:path>
              <a:path w="3213100" h="76200">
                <a:moveTo>
                  <a:pt x="1511300" y="31749"/>
                </a:moveTo>
                <a:lnTo>
                  <a:pt x="1498600" y="31749"/>
                </a:lnTo>
                <a:lnTo>
                  <a:pt x="1498600" y="44449"/>
                </a:lnTo>
                <a:lnTo>
                  <a:pt x="1511300" y="44449"/>
                </a:lnTo>
                <a:lnTo>
                  <a:pt x="1511300" y="31749"/>
                </a:lnTo>
                <a:close/>
              </a:path>
              <a:path w="3213100" h="76200">
                <a:moveTo>
                  <a:pt x="1485900" y="31749"/>
                </a:moveTo>
                <a:lnTo>
                  <a:pt x="1473200" y="31749"/>
                </a:lnTo>
                <a:lnTo>
                  <a:pt x="1473200" y="44449"/>
                </a:lnTo>
                <a:lnTo>
                  <a:pt x="1485900" y="44449"/>
                </a:lnTo>
                <a:lnTo>
                  <a:pt x="1485900" y="31749"/>
                </a:lnTo>
                <a:close/>
              </a:path>
              <a:path w="3213100" h="76200">
                <a:moveTo>
                  <a:pt x="1460500" y="31749"/>
                </a:moveTo>
                <a:lnTo>
                  <a:pt x="1447800" y="31749"/>
                </a:lnTo>
                <a:lnTo>
                  <a:pt x="1447800" y="44449"/>
                </a:lnTo>
                <a:lnTo>
                  <a:pt x="1460500" y="44449"/>
                </a:lnTo>
                <a:lnTo>
                  <a:pt x="1460500" y="31749"/>
                </a:lnTo>
                <a:close/>
              </a:path>
              <a:path w="3213100" h="76200">
                <a:moveTo>
                  <a:pt x="1435100" y="31749"/>
                </a:moveTo>
                <a:lnTo>
                  <a:pt x="1422400" y="31749"/>
                </a:lnTo>
                <a:lnTo>
                  <a:pt x="1422400" y="44449"/>
                </a:lnTo>
                <a:lnTo>
                  <a:pt x="1435100" y="44449"/>
                </a:lnTo>
                <a:lnTo>
                  <a:pt x="1435100" y="31749"/>
                </a:lnTo>
                <a:close/>
              </a:path>
              <a:path w="3213100" h="76200">
                <a:moveTo>
                  <a:pt x="1409700" y="31749"/>
                </a:moveTo>
                <a:lnTo>
                  <a:pt x="1397000" y="31749"/>
                </a:lnTo>
                <a:lnTo>
                  <a:pt x="1397000" y="44449"/>
                </a:lnTo>
                <a:lnTo>
                  <a:pt x="1409700" y="44449"/>
                </a:lnTo>
                <a:lnTo>
                  <a:pt x="1409700" y="31749"/>
                </a:lnTo>
                <a:close/>
              </a:path>
              <a:path w="3213100" h="76200">
                <a:moveTo>
                  <a:pt x="1384300" y="31749"/>
                </a:moveTo>
                <a:lnTo>
                  <a:pt x="1371600" y="31749"/>
                </a:lnTo>
                <a:lnTo>
                  <a:pt x="1371600" y="44449"/>
                </a:lnTo>
                <a:lnTo>
                  <a:pt x="1384300" y="44449"/>
                </a:lnTo>
                <a:lnTo>
                  <a:pt x="1384300" y="31749"/>
                </a:lnTo>
                <a:close/>
              </a:path>
              <a:path w="3213100" h="76200">
                <a:moveTo>
                  <a:pt x="1358900" y="31749"/>
                </a:moveTo>
                <a:lnTo>
                  <a:pt x="1346200" y="31749"/>
                </a:lnTo>
                <a:lnTo>
                  <a:pt x="1346200" y="44449"/>
                </a:lnTo>
                <a:lnTo>
                  <a:pt x="1358900" y="44449"/>
                </a:lnTo>
                <a:lnTo>
                  <a:pt x="1358900" y="31749"/>
                </a:lnTo>
                <a:close/>
              </a:path>
              <a:path w="3213100" h="76200">
                <a:moveTo>
                  <a:pt x="1333500" y="31749"/>
                </a:moveTo>
                <a:lnTo>
                  <a:pt x="1320800" y="31749"/>
                </a:lnTo>
                <a:lnTo>
                  <a:pt x="1320800" y="44449"/>
                </a:lnTo>
                <a:lnTo>
                  <a:pt x="1333500" y="44449"/>
                </a:lnTo>
                <a:lnTo>
                  <a:pt x="1333500" y="31749"/>
                </a:lnTo>
                <a:close/>
              </a:path>
              <a:path w="3213100" h="76200">
                <a:moveTo>
                  <a:pt x="1308100" y="31749"/>
                </a:moveTo>
                <a:lnTo>
                  <a:pt x="1295400" y="31749"/>
                </a:lnTo>
                <a:lnTo>
                  <a:pt x="1295400" y="44449"/>
                </a:lnTo>
                <a:lnTo>
                  <a:pt x="1308100" y="44449"/>
                </a:lnTo>
                <a:lnTo>
                  <a:pt x="1308100" y="31749"/>
                </a:lnTo>
                <a:close/>
              </a:path>
              <a:path w="3213100" h="76200">
                <a:moveTo>
                  <a:pt x="1282700" y="31749"/>
                </a:moveTo>
                <a:lnTo>
                  <a:pt x="1270000" y="31749"/>
                </a:lnTo>
                <a:lnTo>
                  <a:pt x="1270000" y="44449"/>
                </a:lnTo>
                <a:lnTo>
                  <a:pt x="1282700" y="44449"/>
                </a:lnTo>
                <a:lnTo>
                  <a:pt x="1282700" y="31749"/>
                </a:lnTo>
                <a:close/>
              </a:path>
              <a:path w="3213100" h="76200">
                <a:moveTo>
                  <a:pt x="1257300" y="31749"/>
                </a:moveTo>
                <a:lnTo>
                  <a:pt x="1244600" y="31749"/>
                </a:lnTo>
                <a:lnTo>
                  <a:pt x="1244600" y="44449"/>
                </a:lnTo>
                <a:lnTo>
                  <a:pt x="1257300" y="44449"/>
                </a:lnTo>
                <a:lnTo>
                  <a:pt x="1257300" y="31749"/>
                </a:lnTo>
                <a:close/>
              </a:path>
              <a:path w="3213100" h="76200">
                <a:moveTo>
                  <a:pt x="1231900" y="31749"/>
                </a:moveTo>
                <a:lnTo>
                  <a:pt x="1219200" y="31749"/>
                </a:lnTo>
                <a:lnTo>
                  <a:pt x="1219200" y="44449"/>
                </a:lnTo>
                <a:lnTo>
                  <a:pt x="1231900" y="44449"/>
                </a:lnTo>
                <a:lnTo>
                  <a:pt x="1231900" y="31749"/>
                </a:lnTo>
                <a:close/>
              </a:path>
              <a:path w="3213100" h="76200">
                <a:moveTo>
                  <a:pt x="1206500" y="31749"/>
                </a:moveTo>
                <a:lnTo>
                  <a:pt x="1193800" y="31749"/>
                </a:lnTo>
                <a:lnTo>
                  <a:pt x="1193800" y="44449"/>
                </a:lnTo>
                <a:lnTo>
                  <a:pt x="1206500" y="44449"/>
                </a:lnTo>
                <a:lnTo>
                  <a:pt x="1206500" y="31749"/>
                </a:lnTo>
                <a:close/>
              </a:path>
              <a:path w="3213100" h="76200">
                <a:moveTo>
                  <a:pt x="1181100" y="31749"/>
                </a:moveTo>
                <a:lnTo>
                  <a:pt x="1168400" y="31749"/>
                </a:lnTo>
                <a:lnTo>
                  <a:pt x="1168400" y="44449"/>
                </a:lnTo>
                <a:lnTo>
                  <a:pt x="1181100" y="44449"/>
                </a:lnTo>
                <a:lnTo>
                  <a:pt x="1181100" y="31749"/>
                </a:lnTo>
                <a:close/>
              </a:path>
              <a:path w="3213100" h="76200">
                <a:moveTo>
                  <a:pt x="1155700" y="31749"/>
                </a:moveTo>
                <a:lnTo>
                  <a:pt x="1143000" y="31749"/>
                </a:lnTo>
                <a:lnTo>
                  <a:pt x="1143000" y="44449"/>
                </a:lnTo>
                <a:lnTo>
                  <a:pt x="1155700" y="44449"/>
                </a:lnTo>
                <a:lnTo>
                  <a:pt x="1155700" y="31749"/>
                </a:lnTo>
                <a:close/>
              </a:path>
              <a:path w="3213100" h="76200">
                <a:moveTo>
                  <a:pt x="1130300" y="31749"/>
                </a:moveTo>
                <a:lnTo>
                  <a:pt x="1117600" y="31749"/>
                </a:lnTo>
                <a:lnTo>
                  <a:pt x="1117600" y="44449"/>
                </a:lnTo>
                <a:lnTo>
                  <a:pt x="1130300" y="44449"/>
                </a:lnTo>
                <a:lnTo>
                  <a:pt x="1130300" y="31749"/>
                </a:lnTo>
                <a:close/>
              </a:path>
              <a:path w="3213100" h="76200">
                <a:moveTo>
                  <a:pt x="1104900" y="31749"/>
                </a:moveTo>
                <a:lnTo>
                  <a:pt x="1092200" y="31749"/>
                </a:lnTo>
                <a:lnTo>
                  <a:pt x="1092200" y="44449"/>
                </a:lnTo>
                <a:lnTo>
                  <a:pt x="1104900" y="44449"/>
                </a:lnTo>
                <a:lnTo>
                  <a:pt x="1104900" y="31749"/>
                </a:lnTo>
                <a:close/>
              </a:path>
              <a:path w="3213100" h="76200">
                <a:moveTo>
                  <a:pt x="1079500" y="31749"/>
                </a:moveTo>
                <a:lnTo>
                  <a:pt x="1066800" y="31749"/>
                </a:lnTo>
                <a:lnTo>
                  <a:pt x="1066800" y="44449"/>
                </a:lnTo>
                <a:lnTo>
                  <a:pt x="1079500" y="44449"/>
                </a:lnTo>
                <a:lnTo>
                  <a:pt x="1079500" y="31749"/>
                </a:lnTo>
                <a:close/>
              </a:path>
              <a:path w="3213100" h="76200">
                <a:moveTo>
                  <a:pt x="1054100" y="31749"/>
                </a:moveTo>
                <a:lnTo>
                  <a:pt x="1041400" y="31749"/>
                </a:lnTo>
                <a:lnTo>
                  <a:pt x="1041400" y="44449"/>
                </a:lnTo>
                <a:lnTo>
                  <a:pt x="1054100" y="44449"/>
                </a:lnTo>
                <a:lnTo>
                  <a:pt x="1054100" y="31749"/>
                </a:lnTo>
                <a:close/>
              </a:path>
              <a:path w="3213100" h="76200">
                <a:moveTo>
                  <a:pt x="1028700" y="31749"/>
                </a:moveTo>
                <a:lnTo>
                  <a:pt x="1016000" y="31749"/>
                </a:lnTo>
                <a:lnTo>
                  <a:pt x="1016000" y="44449"/>
                </a:lnTo>
                <a:lnTo>
                  <a:pt x="1028700" y="44449"/>
                </a:lnTo>
                <a:lnTo>
                  <a:pt x="1028700" y="31749"/>
                </a:lnTo>
                <a:close/>
              </a:path>
              <a:path w="3213100" h="76200">
                <a:moveTo>
                  <a:pt x="1003300" y="31749"/>
                </a:moveTo>
                <a:lnTo>
                  <a:pt x="990600" y="31749"/>
                </a:lnTo>
                <a:lnTo>
                  <a:pt x="990600" y="44449"/>
                </a:lnTo>
                <a:lnTo>
                  <a:pt x="1003300" y="44449"/>
                </a:lnTo>
                <a:lnTo>
                  <a:pt x="1003300" y="31749"/>
                </a:lnTo>
                <a:close/>
              </a:path>
              <a:path w="3213100" h="76200">
                <a:moveTo>
                  <a:pt x="977900" y="31749"/>
                </a:moveTo>
                <a:lnTo>
                  <a:pt x="965200" y="31749"/>
                </a:lnTo>
                <a:lnTo>
                  <a:pt x="965200" y="44449"/>
                </a:lnTo>
                <a:lnTo>
                  <a:pt x="977900" y="44449"/>
                </a:lnTo>
                <a:lnTo>
                  <a:pt x="977900" y="31749"/>
                </a:lnTo>
                <a:close/>
              </a:path>
              <a:path w="3213100" h="76200">
                <a:moveTo>
                  <a:pt x="952500" y="31749"/>
                </a:moveTo>
                <a:lnTo>
                  <a:pt x="939800" y="31749"/>
                </a:lnTo>
                <a:lnTo>
                  <a:pt x="939800" y="44449"/>
                </a:lnTo>
                <a:lnTo>
                  <a:pt x="952500" y="44449"/>
                </a:lnTo>
                <a:lnTo>
                  <a:pt x="952500" y="31749"/>
                </a:lnTo>
                <a:close/>
              </a:path>
              <a:path w="3213100" h="76200">
                <a:moveTo>
                  <a:pt x="927100" y="31749"/>
                </a:moveTo>
                <a:lnTo>
                  <a:pt x="914400" y="31749"/>
                </a:lnTo>
                <a:lnTo>
                  <a:pt x="914400" y="44449"/>
                </a:lnTo>
                <a:lnTo>
                  <a:pt x="927100" y="44449"/>
                </a:lnTo>
                <a:lnTo>
                  <a:pt x="927100" y="31749"/>
                </a:lnTo>
                <a:close/>
              </a:path>
              <a:path w="3213100" h="76200">
                <a:moveTo>
                  <a:pt x="901700" y="31749"/>
                </a:moveTo>
                <a:lnTo>
                  <a:pt x="889000" y="31749"/>
                </a:lnTo>
                <a:lnTo>
                  <a:pt x="889000" y="44449"/>
                </a:lnTo>
                <a:lnTo>
                  <a:pt x="901700" y="44449"/>
                </a:lnTo>
                <a:lnTo>
                  <a:pt x="901700" y="31749"/>
                </a:lnTo>
                <a:close/>
              </a:path>
              <a:path w="3213100" h="76200">
                <a:moveTo>
                  <a:pt x="876300" y="31749"/>
                </a:moveTo>
                <a:lnTo>
                  <a:pt x="863600" y="31749"/>
                </a:lnTo>
                <a:lnTo>
                  <a:pt x="863600" y="44449"/>
                </a:lnTo>
                <a:lnTo>
                  <a:pt x="876300" y="44449"/>
                </a:lnTo>
                <a:lnTo>
                  <a:pt x="876300" y="31749"/>
                </a:lnTo>
                <a:close/>
              </a:path>
              <a:path w="3213100" h="76200">
                <a:moveTo>
                  <a:pt x="850900" y="31749"/>
                </a:moveTo>
                <a:lnTo>
                  <a:pt x="838200" y="31749"/>
                </a:lnTo>
                <a:lnTo>
                  <a:pt x="838200" y="44449"/>
                </a:lnTo>
                <a:lnTo>
                  <a:pt x="850900" y="44449"/>
                </a:lnTo>
                <a:lnTo>
                  <a:pt x="850900" y="31749"/>
                </a:lnTo>
                <a:close/>
              </a:path>
              <a:path w="3213100" h="76200">
                <a:moveTo>
                  <a:pt x="825500" y="31749"/>
                </a:moveTo>
                <a:lnTo>
                  <a:pt x="812800" y="31749"/>
                </a:lnTo>
                <a:lnTo>
                  <a:pt x="812800" y="44449"/>
                </a:lnTo>
                <a:lnTo>
                  <a:pt x="825500" y="44449"/>
                </a:lnTo>
                <a:lnTo>
                  <a:pt x="825500" y="31749"/>
                </a:lnTo>
                <a:close/>
              </a:path>
              <a:path w="3213100" h="76200">
                <a:moveTo>
                  <a:pt x="800100" y="31749"/>
                </a:moveTo>
                <a:lnTo>
                  <a:pt x="787400" y="31749"/>
                </a:lnTo>
                <a:lnTo>
                  <a:pt x="787400" y="44449"/>
                </a:lnTo>
                <a:lnTo>
                  <a:pt x="800100" y="44449"/>
                </a:lnTo>
                <a:lnTo>
                  <a:pt x="800100" y="31749"/>
                </a:lnTo>
                <a:close/>
              </a:path>
              <a:path w="3213100" h="76200">
                <a:moveTo>
                  <a:pt x="774700" y="31749"/>
                </a:moveTo>
                <a:lnTo>
                  <a:pt x="762000" y="31749"/>
                </a:lnTo>
                <a:lnTo>
                  <a:pt x="762000" y="44449"/>
                </a:lnTo>
                <a:lnTo>
                  <a:pt x="774700" y="44449"/>
                </a:lnTo>
                <a:lnTo>
                  <a:pt x="774700" y="31749"/>
                </a:lnTo>
                <a:close/>
              </a:path>
              <a:path w="3213100" h="76200">
                <a:moveTo>
                  <a:pt x="749300" y="31749"/>
                </a:moveTo>
                <a:lnTo>
                  <a:pt x="736600" y="31749"/>
                </a:lnTo>
                <a:lnTo>
                  <a:pt x="736600" y="44449"/>
                </a:lnTo>
                <a:lnTo>
                  <a:pt x="749300" y="44449"/>
                </a:lnTo>
                <a:lnTo>
                  <a:pt x="749300" y="31749"/>
                </a:lnTo>
                <a:close/>
              </a:path>
              <a:path w="3213100" h="76200">
                <a:moveTo>
                  <a:pt x="723900" y="31749"/>
                </a:moveTo>
                <a:lnTo>
                  <a:pt x="711200" y="31749"/>
                </a:lnTo>
                <a:lnTo>
                  <a:pt x="711200" y="44449"/>
                </a:lnTo>
                <a:lnTo>
                  <a:pt x="723900" y="44449"/>
                </a:lnTo>
                <a:lnTo>
                  <a:pt x="723900" y="31749"/>
                </a:lnTo>
                <a:close/>
              </a:path>
              <a:path w="3213100" h="76200">
                <a:moveTo>
                  <a:pt x="698500" y="31749"/>
                </a:moveTo>
                <a:lnTo>
                  <a:pt x="685800" y="31749"/>
                </a:lnTo>
                <a:lnTo>
                  <a:pt x="685800" y="44449"/>
                </a:lnTo>
                <a:lnTo>
                  <a:pt x="698500" y="44449"/>
                </a:lnTo>
                <a:lnTo>
                  <a:pt x="698500" y="31749"/>
                </a:lnTo>
                <a:close/>
              </a:path>
              <a:path w="3213100" h="76200">
                <a:moveTo>
                  <a:pt x="673100" y="31749"/>
                </a:moveTo>
                <a:lnTo>
                  <a:pt x="660400" y="31749"/>
                </a:lnTo>
                <a:lnTo>
                  <a:pt x="660400" y="44449"/>
                </a:lnTo>
                <a:lnTo>
                  <a:pt x="673100" y="44449"/>
                </a:lnTo>
                <a:lnTo>
                  <a:pt x="673100" y="31749"/>
                </a:lnTo>
                <a:close/>
              </a:path>
              <a:path w="3213100" h="76200">
                <a:moveTo>
                  <a:pt x="647700" y="31749"/>
                </a:moveTo>
                <a:lnTo>
                  <a:pt x="635000" y="31749"/>
                </a:lnTo>
                <a:lnTo>
                  <a:pt x="635000" y="44449"/>
                </a:lnTo>
                <a:lnTo>
                  <a:pt x="647700" y="44449"/>
                </a:lnTo>
                <a:lnTo>
                  <a:pt x="647700" y="31749"/>
                </a:lnTo>
                <a:close/>
              </a:path>
              <a:path w="3213100" h="76200">
                <a:moveTo>
                  <a:pt x="622300" y="31749"/>
                </a:moveTo>
                <a:lnTo>
                  <a:pt x="609600" y="31749"/>
                </a:lnTo>
                <a:lnTo>
                  <a:pt x="609600" y="44449"/>
                </a:lnTo>
                <a:lnTo>
                  <a:pt x="622300" y="44449"/>
                </a:lnTo>
                <a:lnTo>
                  <a:pt x="622300" y="31749"/>
                </a:lnTo>
                <a:close/>
              </a:path>
              <a:path w="3213100" h="76200">
                <a:moveTo>
                  <a:pt x="596900" y="31749"/>
                </a:moveTo>
                <a:lnTo>
                  <a:pt x="584200" y="31749"/>
                </a:lnTo>
                <a:lnTo>
                  <a:pt x="584200" y="44449"/>
                </a:lnTo>
                <a:lnTo>
                  <a:pt x="596900" y="44449"/>
                </a:lnTo>
                <a:lnTo>
                  <a:pt x="596900" y="31749"/>
                </a:lnTo>
                <a:close/>
              </a:path>
              <a:path w="3213100" h="76200">
                <a:moveTo>
                  <a:pt x="571500" y="31749"/>
                </a:moveTo>
                <a:lnTo>
                  <a:pt x="558800" y="31749"/>
                </a:lnTo>
                <a:lnTo>
                  <a:pt x="558800" y="44449"/>
                </a:lnTo>
                <a:lnTo>
                  <a:pt x="571500" y="44449"/>
                </a:lnTo>
                <a:lnTo>
                  <a:pt x="571500" y="31749"/>
                </a:lnTo>
                <a:close/>
              </a:path>
              <a:path w="3213100" h="76200">
                <a:moveTo>
                  <a:pt x="546100" y="31749"/>
                </a:moveTo>
                <a:lnTo>
                  <a:pt x="533400" y="31749"/>
                </a:lnTo>
                <a:lnTo>
                  <a:pt x="533400" y="44449"/>
                </a:lnTo>
                <a:lnTo>
                  <a:pt x="546100" y="44449"/>
                </a:lnTo>
                <a:lnTo>
                  <a:pt x="546100" y="31749"/>
                </a:lnTo>
                <a:close/>
              </a:path>
              <a:path w="3213100" h="76200">
                <a:moveTo>
                  <a:pt x="520700" y="31749"/>
                </a:moveTo>
                <a:lnTo>
                  <a:pt x="508000" y="31749"/>
                </a:lnTo>
                <a:lnTo>
                  <a:pt x="508000" y="44449"/>
                </a:lnTo>
                <a:lnTo>
                  <a:pt x="520700" y="44449"/>
                </a:lnTo>
                <a:lnTo>
                  <a:pt x="520700" y="31749"/>
                </a:lnTo>
                <a:close/>
              </a:path>
              <a:path w="3213100" h="76200">
                <a:moveTo>
                  <a:pt x="495300" y="31749"/>
                </a:moveTo>
                <a:lnTo>
                  <a:pt x="482600" y="31749"/>
                </a:lnTo>
                <a:lnTo>
                  <a:pt x="482600" y="44449"/>
                </a:lnTo>
                <a:lnTo>
                  <a:pt x="495300" y="44449"/>
                </a:lnTo>
                <a:lnTo>
                  <a:pt x="495300" y="31749"/>
                </a:lnTo>
                <a:close/>
              </a:path>
              <a:path w="3213100" h="76200">
                <a:moveTo>
                  <a:pt x="469900" y="31749"/>
                </a:moveTo>
                <a:lnTo>
                  <a:pt x="457200" y="31749"/>
                </a:lnTo>
                <a:lnTo>
                  <a:pt x="457200" y="44449"/>
                </a:lnTo>
                <a:lnTo>
                  <a:pt x="469900" y="44449"/>
                </a:lnTo>
                <a:lnTo>
                  <a:pt x="469900" y="31749"/>
                </a:lnTo>
                <a:close/>
              </a:path>
              <a:path w="3213100" h="76200">
                <a:moveTo>
                  <a:pt x="444500" y="31749"/>
                </a:moveTo>
                <a:lnTo>
                  <a:pt x="431800" y="31749"/>
                </a:lnTo>
                <a:lnTo>
                  <a:pt x="431800" y="44449"/>
                </a:lnTo>
                <a:lnTo>
                  <a:pt x="444500" y="44449"/>
                </a:lnTo>
                <a:lnTo>
                  <a:pt x="444500" y="31749"/>
                </a:lnTo>
                <a:close/>
              </a:path>
              <a:path w="3213100" h="76200">
                <a:moveTo>
                  <a:pt x="419100" y="31749"/>
                </a:moveTo>
                <a:lnTo>
                  <a:pt x="406400" y="31749"/>
                </a:lnTo>
                <a:lnTo>
                  <a:pt x="406400" y="44449"/>
                </a:lnTo>
                <a:lnTo>
                  <a:pt x="419100" y="44449"/>
                </a:lnTo>
                <a:lnTo>
                  <a:pt x="419100" y="31749"/>
                </a:lnTo>
                <a:close/>
              </a:path>
              <a:path w="3213100" h="76200">
                <a:moveTo>
                  <a:pt x="393700" y="31749"/>
                </a:moveTo>
                <a:lnTo>
                  <a:pt x="381000" y="31749"/>
                </a:lnTo>
                <a:lnTo>
                  <a:pt x="381000" y="44449"/>
                </a:lnTo>
                <a:lnTo>
                  <a:pt x="393700" y="44449"/>
                </a:lnTo>
                <a:lnTo>
                  <a:pt x="393700" y="31749"/>
                </a:lnTo>
                <a:close/>
              </a:path>
              <a:path w="3213100" h="76200">
                <a:moveTo>
                  <a:pt x="368300" y="31749"/>
                </a:moveTo>
                <a:lnTo>
                  <a:pt x="355600" y="31749"/>
                </a:lnTo>
                <a:lnTo>
                  <a:pt x="355600" y="44449"/>
                </a:lnTo>
                <a:lnTo>
                  <a:pt x="368300" y="44449"/>
                </a:lnTo>
                <a:lnTo>
                  <a:pt x="368300" y="31749"/>
                </a:lnTo>
                <a:close/>
              </a:path>
              <a:path w="3213100" h="76200">
                <a:moveTo>
                  <a:pt x="342900" y="31749"/>
                </a:moveTo>
                <a:lnTo>
                  <a:pt x="330200" y="31749"/>
                </a:lnTo>
                <a:lnTo>
                  <a:pt x="330200" y="44449"/>
                </a:lnTo>
                <a:lnTo>
                  <a:pt x="342900" y="44449"/>
                </a:lnTo>
                <a:lnTo>
                  <a:pt x="342900" y="31749"/>
                </a:lnTo>
                <a:close/>
              </a:path>
              <a:path w="3213100" h="76200">
                <a:moveTo>
                  <a:pt x="317500" y="31749"/>
                </a:moveTo>
                <a:lnTo>
                  <a:pt x="304800" y="31749"/>
                </a:lnTo>
                <a:lnTo>
                  <a:pt x="304800" y="44449"/>
                </a:lnTo>
                <a:lnTo>
                  <a:pt x="317500" y="44449"/>
                </a:lnTo>
                <a:lnTo>
                  <a:pt x="317500" y="31749"/>
                </a:lnTo>
                <a:close/>
              </a:path>
              <a:path w="3213100" h="76200">
                <a:moveTo>
                  <a:pt x="292100" y="31749"/>
                </a:moveTo>
                <a:lnTo>
                  <a:pt x="279400" y="31749"/>
                </a:lnTo>
                <a:lnTo>
                  <a:pt x="279400" y="44449"/>
                </a:lnTo>
                <a:lnTo>
                  <a:pt x="292100" y="44449"/>
                </a:lnTo>
                <a:lnTo>
                  <a:pt x="292100" y="31749"/>
                </a:lnTo>
                <a:close/>
              </a:path>
              <a:path w="3213100" h="76200">
                <a:moveTo>
                  <a:pt x="266700" y="31749"/>
                </a:moveTo>
                <a:lnTo>
                  <a:pt x="254000" y="31749"/>
                </a:lnTo>
                <a:lnTo>
                  <a:pt x="254000" y="44449"/>
                </a:lnTo>
                <a:lnTo>
                  <a:pt x="266700" y="44449"/>
                </a:lnTo>
                <a:lnTo>
                  <a:pt x="266700" y="31749"/>
                </a:lnTo>
                <a:close/>
              </a:path>
              <a:path w="3213100" h="76200">
                <a:moveTo>
                  <a:pt x="241300" y="31749"/>
                </a:moveTo>
                <a:lnTo>
                  <a:pt x="228600" y="31749"/>
                </a:lnTo>
                <a:lnTo>
                  <a:pt x="228600" y="44449"/>
                </a:lnTo>
                <a:lnTo>
                  <a:pt x="241300" y="44449"/>
                </a:lnTo>
                <a:lnTo>
                  <a:pt x="241300" y="31749"/>
                </a:lnTo>
                <a:close/>
              </a:path>
              <a:path w="3213100" h="76200">
                <a:moveTo>
                  <a:pt x="215900" y="31749"/>
                </a:moveTo>
                <a:lnTo>
                  <a:pt x="203200" y="31749"/>
                </a:lnTo>
                <a:lnTo>
                  <a:pt x="203200" y="44449"/>
                </a:lnTo>
                <a:lnTo>
                  <a:pt x="215900" y="44449"/>
                </a:lnTo>
                <a:lnTo>
                  <a:pt x="215900" y="31749"/>
                </a:lnTo>
                <a:close/>
              </a:path>
              <a:path w="3213100" h="76200">
                <a:moveTo>
                  <a:pt x="190500" y="31749"/>
                </a:moveTo>
                <a:lnTo>
                  <a:pt x="177800" y="31749"/>
                </a:lnTo>
                <a:lnTo>
                  <a:pt x="177800" y="44449"/>
                </a:lnTo>
                <a:lnTo>
                  <a:pt x="190500" y="44449"/>
                </a:lnTo>
                <a:lnTo>
                  <a:pt x="190500" y="31749"/>
                </a:lnTo>
                <a:close/>
              </a:path>
              <a:path w="3213100" h="76200">
                <a:moveTo>
                  <a:pt x="165100" y="31749"/>
                </a:moveTo>
                <a:lnTo>
                  <a:pt x="152400" y="31749"/>
                </a:lnTo>
                <a:lnTo>
                  <a:pt x="152400" y="44449"/>
                </a:lnTo>
                <a:lnTo>
                  <a:pt x="165100" y="44449"/>
                </a:lnTo>
                <a:lnTo>
                  <a:pt x="165100" y="31749"/>
                </a:lnTo>
                <a:close/>
              </a:path>
              <a:path w="3213100" h="76200">
                <a:moveTo>
                  <a:pt x="139700" y="31749"/>
                </a:moveTo>
                <a:lnTo>
                  <a:pt x="127000" y="31749"/>
                </a:lnTo>
                <a:lnTo>
                  <a:pt x="127000" y="44449"/>
                </a:lnTo>
                <a:lnTo>
                  <a:pt x="139700" y="44449"/>
                </a:lnTo>
                <a:lnTo>
                  <a:pt x="139700" y="31749"/>
                </a:lnTo>
                <a:close/>
              </a:path>
              <a:path w="3213100" h="76200">
                <a:moveTo>
                  <a:pt x="114300" y="31749"/>
                </a:moveTo>
                <a:lnTo>
                  <a:pt x="101600" y="31749"/>
                </a:lnTo>
                <a:lnTo>
                  <a:pt x="101600" y="44449"/>
                </a:lnTo>
                <a:lnTo>
                  <a:pt x="114300" y="44449"/>
                </a:lnTo>
                <a:lnTo>
                  <a:pt x="114300" y="31749"/>
                </a:lnTo>
                <a:close/>
              </a:path>
              <a:path w="3213100" h="76200">
                <a:moveTo>
                  <a:pt x="88900" y="31749"/>
                </a:moveTo>
                <a:lnTo>
                  <a:pt x="76200" y="31749"/>
                </a:lnTo>
                <a:lnTo>
                  <a:pt x="76200" y="44449"/>
                </a:lnTo>
                <a:lnTo>
                  <a:pt x="88900" y="44449"/>
                </a:lnTo>
                <a:lnTo>
                  <a:pt x="88900" y="31749"/>
                </a:lnTo>
                <a:close/>
              </a:path>
              <a:path w="3213100" h="76200">
                <a:moveTo>
                  <a:pt x="63500" y="31749"/>
                </a:moveTo>
                <a:lnTo>
                  <a:pt x="50800" y="31749"/>
                </a:lnTo>
                <a:lnTo>
                  <a:pt x="50800" y="44449"/>
                </a:lnTo>
                <a:lnTo>
                  <a:pt x="63500" y="44449"/>
                </a:lnTo>
                <a:lnTo>
                  <a:pt x="63500" y="31749"/>
                </a:lnTo>
                <a:close/>
              </a:path>
              <a:path w="3213100" h="76200">
                <a:moveTo>
                  <a:pt x="38100" y="31749"/>
                </a:moveTo>
                <a:lnTo>
                  <a:pt x="25400" y="31749"/>
                </a:lnTo>
                <a:lnTo>
                  <a:pt x="25400" y="44449"/>
                </a:lnTo>
                <a:lnTo>
                  <a:pt x="38100" y="44449"/>
                </a:lnTo>
                <a:lnTo>
                  <a:pt x="38100" y="31749"/>
                </a:lnTo>
                <a:close/>
              </a:path>
              <a:path w="3213100" h="76200">
                <a:moveTo>
                  <a:pt x="12700" y="31749"/>
                </a:moveTo>
                <a:lnTo>
                  <a:pt x="0" y="31749"/>
                </a:lnTo>
                <a:lnTo>
                  <a:pt x="0" y="44449"/>
                </a:lnTo>
                <a:lnTo>
                  <a:pt x="12700" y="44449"/>
                </a:lnTo>
                <a:lnTo>
                  <a:pt x="12700" y="31749"/>
                </a:lnTo>
                <a:close/>
              </a:path>
            </a:pathLst>
          </a:custGeom>
          <a:solidFill>
            <a:srgbClr val="F6920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3" name="object 63"/>
          <p:cNvSpPr/>
          <p:nvPr/>
        </p:nvSpPr>
        <p:spPr>
          <a:xfrm>
            <a:off x="4056888" y="3611879"/>
            <a:ext cx="4123943" cy="2359152"/>
          </a:xfrm>
          <a:prstGeom prst="rect">
            <a:avLst/>
          </a:prstGeom>
          <a:blipFill>
            <a:blip r:embed="rId2"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4" name="object 64"/>
          <p:cNvSpPr/>
          <p:nvPr/>
        </p:nvSpPr>
        <p:spPr>
          <a:xfrm>
            <a:off x="7164323" y="3694176"/>
            <a:ext cx="803275" cy="612775"/>
          </a:xfrm>
          <a:custGeom>
            <a:avLst/>
            <a:gdLst/>
            <a:ahLst/>
            <a:cxnLst/>
            <a:rect l="l" t="t" r="r" b="b"/>
            <a:pathLst>
              <a:path w="803275" h="612775">
                <a:moveTo>
                  <a:pt x="761010" y="527685"/>
                </a:moveTo>
                <a:lnTo>
                  <a:pt x="389635" y="527685"/>
                </a:lnTo>
                <a:lnTo>
                  <a:pt x="443495" y="529043"/>
                </a:lnTo>
                <a:lnTo>
                  <a:pt x="496637" y="533076"/>
                </a:lnTo>
                <a:lnTo>
                  <a:pt x="548999" y="539719"/>
                </a:lnTo>
                <a:lnTo>
                  <a:pt x="600519" y="548909"/>
                </a:lnTo>
                <a:lnTo>
                  <a:pt x="651134" y="560582"/>
                </a:lnTo>
                <a:lnTo>
                  <a:pt x="700782" y="574673"/>
                </a:lnTo>
                <a:lnTo>
                  <a:pt x="749399" y="591118"/>
                </a:lnTo>
                <a:lnTo>
                  <a:pt x="796925" y="609854"/>
                </a:lnTo>
                <a:lnTo>
                  <a:pt x="803148" y="612648"/>
                </a:lnTo>
                <a:lnTo>
                  <a:pt x="788670" y="580644"/>
                </a:lnTo>
                <a:lnTo>
                  <a:pt x="765962" y="536312"/>
                </a:lnTo>
                <a:lnTo>
                  <a:pt x="761010" y="527685"/>
                </a:lnTo>
                <a:close/>
              </a:path>
              <a:path w="803275" h="612775">
                <a:moveTo>
                  <a:pt x="0" y="0"/>
                </a:moveTo>
                <a:lnTo>
                  <a:pt x="54297" y="54972"/>
                </a:lnTo>
                <a:lnTo>
                  <a:pt x="87157" y="92903"/>
                </a:lnTo>
                <a:lnTo>
                  <a:pt x="118196" y="132396"/>
                </a:lnTo>
                <a:lnTo>
                  <a:pt x="147351" y="173383"/>
                </a:lnTo>
                <a:lnTo>
                  <a:pt x="174554" y="215799"/>
                </a:lnTo>
                <a:lnTo>
                  <a:pt x="199741" y="259576"/>
                </a:lnTo>
                <a:lnTo>
                  <a:pt x="222845" y="304649"/>
                </a:lnTo>
                <a:lnTo>
                  <a:pt x="243800" y="350952"/>
                </a:lnTo>
                <a:lnTo>
                  <a:pt x="262541" y="398417"/>
                </a:lnTo>
                <a:lnTo>
                  <a:pt x="279001" y="446978"/>
                </a:lnTo>
                <a:lnTo>
                  <a:pt x="293116" y="496569"/>
                </a:lnTo>
                <a:lnTo>
                  <a:pt x="301244" y="531622"/>
                </a:lnTo>
                <a:lnTo>
                  <a:pt x="335787" y="529082"/>
                </a:lnTo>
                <a:lnTo>
                  <a:pt x="349220" y="528488"/>
                </a:lnTo>
                <a:lnTo>
                  <a:pt x="362664" y="528050"/>
                </a:lnTo>
                <a:lnTo>
                  <a:pt x="376132" y="527778"/>
                </a:lnTo>
                <a:lnTo>
                  <a:pt x="761010" y="527685"/>
                </a:lnTo>
                <a:lnTo>
                  <a:pt x="741236" y="493236"/>
                </a:lnTo>
                <a:lnTo>
                  <a:pt x="714554" y="451477"/>
                </a:lnTo>
                <a:lnTo>
                  <a:pt x="685978" y="411097"/>
                </a:lnTo>
                <a:lnTo>
                  <a:pt x="655570" y="372160"/>
                </a:lnTo>
                <a:lnTo>
                  <a:pt x="623393" y="334726"/>
                </a:lnTo>
                <a:lnTo>
                  <a:pt x="589510" y="298860"/>
                </a:lnTo>
                <a:lnTo>
                  <a:pt x="553982" y="264622"/>
                </a:lnTo>
                <a:lnTo>
                  <a:pt x="516873" y="232075"/>
                </a:lnTo>
                <a:lnTo>
                  <a:pt x="478244" y="201282"/>
                </a:lnTo>
                <a:lnTo>
                  <a:pt x="438158" y="172304"/>
                </a:lnTo>
                <a:lnTo>
                  <a:pt x="396678" y="145205"/>
                </a:lnTo>
                <a:lnTo>
                  <a:pt x="353866" y="120046"/>
                </a:lnTo>
                <a:lnTo>
                  <a:pt x="309784" y="96890"/>
                </a:lnTo>
                <a:lnTo>
                  <a:pt x="264495" y="75800"/>
                </a:lnTo>
                <a:lnTo>
                  <a:pt x="218061" y="56836"/>
                </a:lnTo>
                <a:lnTo>
                  <a:pt x="170546" y="40063"/>
                </a:lnTo>
                <a:lnTo>
                  <a:pt x="122010" y="25541"/>
                </a:lnTo>
                <a:lnTo>
                  <a:pt x="72517"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5" name="object 65"/>
          <p:cNvSpPr/>
          <p:nvPr/>
        </p:nvSpPr>
        <p:spPr>
          <a:xfrm>
            <a:off x="5393435" y="3688079"/>
            <a:ext cx="805180" cy="614680"/>
          </a:xfrm>
          <a:custGeom>
            <a:avLst/>
            <a:gdLst/>
            <a:ahLst/>
            <a:cxnLst/>
            <a:rect l="l" t="t" r="r" b="b"/>
            <a:pathLst>
              <a:path w="805179" h="614679">
                <a:moveTo>
                  <a:pt x="762419" y="528955"/>
                </a:moveTo>
                <a:lnTo>
                  <a:pt x="390398" y="528955"/>
                </a:lnTo>
                <a:lnTo>
                  <a:pt x="444352" y="530319"/>
                </a:lnTo>
                <a:lnTo>
                  <a:pt x="497587" y="534368"/>
                </a:lnTo>
                <a:lnTo>
                  <a:pt x="550040" y="541036"/>
                </a:lnTo>
                <a:lnTo>
                  <a:pt x="601646" y="550259"/>
                </a:lnTo>
                <a:lnTo>
                  <a:pt x="652341" y="561970"/>
                </a:lnTo>
                <a:lnTo>
                  <a:pt x="702061" y="576103"/>
                </a:lnTo>
                <a:lnTo>
                  <a:pt x="750743" y="592594"/>
                </a:lnTo>
                <a:lnTo>
                  <a:pt x="798322" y="611378"/>
                </a:lnTo>
                <a:lnTo>
                  <a:pt x="804672" y="614172"/>
                </a:lnTo>
                <a:lnTo>
                  <a:pt x="790193" y="582168"/>
                </a:lnTo>
                <a:lnTo>
                  <a:pt x="767444" y="537717"/>
                </a:lnTo>
                <a:lnTo>
                  <a:pt x="762419" y="528955"/>
                </a:lnTo>
                <a:close/>
              </a:path>
              <a:path w="805179" h="614679">
                <a:moveTo>
                  <a:pt x="0" y="0"/>
                </a:moveTo>
                <a:lnTo>
                  <a:pt x="54395" y="55171"/>
                </a:lnTo>
                <a:lnTo>
                  <a:pt x="87340" y="93181"/>
                </a:lnTo>
                <a:lnTo>
                  <a:pt x="118454" y="132756"/>
                </a:lnTo>
                <a:lnTo>
                  <a:pt x="147672" y="173831"/>
                </a:lnTo>
                <a:lnTo>
                  <a:pt x="174928" y="216339"/>
                </a:lnTo>
                <a:lnTo>
                  <a:pt x="200158" y="260212"/>
                </a:lnTo>
                <a:lnTo>
                  <a:pt x="223296" y="305383"/>
                </a:lnTo>
                <a:lnTo>
                  <a:pt x="244277" y="351785"/>
                </a:lnTo>
                <a:lnTo>
                  <a:pt x="263035" y="399353"/>
                </a:lnTo>
                <a:lnTo>
                  <a:pt x="279506" y="448017"/>
                </a:lnTo>
                <a:lnTo>
                  <a:pt x="293624" y="497713"/>
                </a:lnTo>
                <a:lnTo>
                  <a:pt x="301751" y="533019"/>
                </a:lnTo>
                <a:lnTo>
                  <a:pt x="336423" y="530352"/>
                </a:lnTo>
                <a:lnTo>
                  <a:pt x="349875" y="529758"/>
                </a:lnTo>
                <a:lnTo>
                  <a:pt x="363362" y="529320"/>
                </a:lnTo>
                <a:lnTo>
                  <a:pt x="376874" y="529048"/>
                </a:lnTo>
                <a:lnTo>
                  <a:pt x="762419" y="528955"/>
                </a:lnTo>
                <a:lnTo>
                  <a:pt x="742672" y="494524"/>
                </a:lnTo>
                <a:lnTo>
                  <a:pt x="715939" y="452651"/>
                </a:lnTo>
                <a:lnTo>
                  <a:pt x="687309" y="412161"/>
                </a:lnTo>
                <a:lnTo>
                  <a:pt x="656843" y="373115"/>
                </a:lnTo>
                <a:lnTo>
                  <a:pt x="624605" y="335578"/>
                </a:lnTo>
                <a:lnTo>
                  <a:pt x="590656" y="299612"/>
                </a:lnTo>
                <a:lnTo>
                  <a:pt x="555060" y="265279"/>
                </a:lnTo>
                <a:lnTo>
                  <a:pt x="517878" y="232642"/>
                </a:lnTo>
                <a:lnTo>
                  <a:pt x="479174" y="201764"/>
                </a:lnTo>
                <a:lnTo>
                  <a:pt x="439010" y="172706"/>
                </a:lnTo>
                <a:lnTo>
                  <a:pt x="397449" y="145533"/>
                </a:lnTo>
                <a:lnTo>
                  <a:pt x="354552" y="120307"/>
                </a:lnTo>
                <a:lnTo>
                  <a:pt x="310384" y="97089"/>
                </a:lnTo>
                <a:lnTo>
                  <a:pt x="265005" y="75944"/>
                </a:lnTo>
                <a:lnTo>
                  <a:pt x="218479" y="56933"/>
                </a:lnTo>
                <a:lnTo>
                  <a:pt x="170869" y="40119"/>
                </a:lnTo>
                <a:lnTo>
                  <a:pt x="122236" y="25566"/>
                </a:lnTo>
                <a:lnTo>
                  <a:pt x="72643"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7" name="object 67"/>
          <p:cNvSpPr/>
          <p:nvPr/>
        </p:nvSpPr>
        <p:spPr>
          <a:xfrm>
            <a:off x="4062984" y="1712976"/>
            <a:ext cx="4069080" cy="2357628"/>
          </a:xfrm>
          <a:prstGeom prst="rect">
            <a:avLst/>
          </a:prstGeom>
          <a:blipFill>
            <a:blip r:embed="rId3" cstate="print">
              <a:duotone>
                <a:prstClr val="black"/>
                <a:schemeClr val="tx1">
                  <a:lumMod val="95000"/>
                  <a:lumOff val="5000"/>
                  <a:tint val="45000"/>
                  <a:satMod val="400000"/>
                </a:schemeClr>
              </a:duotone>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8" name="object 68"/>
          <p:cNvSpPr/>
          <p:nvPr/>
        </p:nvSpPr>
        <p:spPr>
          <a:xfrm>
            <a:off x="7115556" y="1790700"/>
            <a:ext cx="803275" cy="612775"/>
          </a:xfrm>
          <a:custGeom>
            <a:avLst/>
            <a:gdLst/>
            <a:ahLst/>
            <a:cxnLst/>
            <a:rect l="l" t="t" r="r" b="b"/>
            <a:pathLst>
              <a:path w="803275" h="612775">
                <a:moveTo>
                  <a:pt x="761010" y="527685"/>
                </a:moveTo>
                <a:lnTo>
                  <a:pt x="389636" y="527685"/>
                </a:lnTo>
                <a:lnTo>
                  <a:pt x="443495" y="529043"/>
                </a:lnTo>
                <a:lnTo>
                  <a:pt x="496637" y="533076"/>
                </a:lnTo>
                <a:lnTo>
                  <a:pt x="548999" y="539719"/>
                </a:lnTo>
                <a:lnTo>
                  <a:pt x="600519" y="548909"/>
                </a:lnTo>
                <a:lnTo>
                  <a:pt x="651134" y="560582"/>
                </a:lnTo>
                <a:lnTo>
                  <a:pt x="700782" y="574673"/>
                </a:lnTo>
                <a:lnTo>
                  <a:pt x="749399" y="591118"/>
                </a:lnTo>
                <a:lnTo>
                  <a:pt x="796925" y="609853"/>
                </a:lnTo>
                <a:lnTo>
                  <a:pt x="803148" y="612648"/>
                </a:lnTo>
                <a:lnTo>
                  <a:pt x="788670" y="580644"/>
                </a:lnTo>
                <a:lnTo>
                  <a:pt x="765962" y="536312"/>
                </a:lnTo>
                <a:lnTo>
                  <a:pt x="761010" y="527685"/>
                </a:lnTo>
                <a:close/>
              </a:path>
              <a:path w="803275" h="612775">
                <a:moveTo>
                  <a:pt x="0" y="0"/>
                </a:moveTo>
                <a:lnTo>
                  <a:pt x="54297" y="54972"/>
                </a:lnTo>
                <a:lnTo>
                  <a:pt x="87157" y="92903"/>
                </a:lnTo>
                <a:lnTo>
                  <a:pt x="118196" y="132396"/>
                </a:lnTo>
                <a:lnTo>
                  <a:pt x="147351" y="173383"/>
                </a:lnTo>
                <a:lnTo>
                  <a:pt x="174554" y="215799"/>
                </a:lnTo>
                <a:lnTo>
                  <a:pt x="199741" y="259576"/>
                </a:lnTo>
                <a:lnTo>
                  <a:pt x="222845" y="304649"/>
                </a:lnTo>
                <a:lnTo>
                  <a:pt x="243800" y="350952"/>
                </a:lnTo>
                <a:lnTo>
                  <a:pt x="262541" y="398417"/>
                </a:lnTo>
                <a:lnTo>
                  <a:pt x="279001" y="446978"/>
                </a:lnTo>
                <a:lnTo>
                  <a:pt x="293116" y="496570"/>
                </a:lnTo>
                <a:lnTo>
                  <a:pt x="301244" y="531622"/>
                </a:lnTo>
                <a:lnTo>
                  <a:pt x="335788" y="529082"/>
                </a:lnTo>
                <a:lnTo>
                  <a:pt x="349220" y="528488"/>
                </a:lnTo>
                <a:lnTo>
                  <a:pt x="362664" y="528050"/>
                </a:lnTo>
                <a:lnTo>
                  <a:pt x="376132" y="527778"/>
                </a:lnTo>
                <a:lnTo>
                  <a:pt x="761010" y="527685"/>
                </a:lnTo>
                <a:lnTo>
                  <a:pt x="741236" y="493236"/>
                </a:lnTo>
                <a:lnTo>
                  <a:pt x="714554" y="451477"/>
                </a:lnTo>
                <a:lnTo>
                  <a:pt x="685978" y="411097"/>
                </a:lnTo>
                <a:lnTo>
                  <a:pt x="655570" y="372160"/>
                </a:lnTo>
                <a:lnTo>
                  <a:pt x="623393" y="334726"/>
                </a:lnTo>
                <a:lnTo>
                  <a:pt x="589510" y="298860"/>
                </a:lnTo>
                <a:lnTo>
                  <a:pt x="553982" y="264622"/>
                </a:lnTo>
                <a:lnTo>
                  <a:pt x="516873" y="232075"/>
                </a:lnTo>
                <a:lnTo>
                  <a:pt x="478244" y="201282"/>
                </a:lnTo>
                <a:lnTo>
                  <a:pt x="438158" y="172304"/>
                </a:lnTo>
                <a:lnTo>
                  <a:pt x="396678" y="145205"/>
                </a:lnTo>
                <a:lnTo>
                  <a:pt x="353866" y="120046"/>
                </a:lnTo>
                <a:lnTo>
                  <a:pt x="309784" y="96890"/>
                </a:lnTo>
                <a:lnTo>
                  <a:pt x="264495" y="75800"/>
                </a:lnTo>
                <a:lnTo>
                  <a:pt x="218061" y="56836"/>
                </a:lnTo>
                <a:lnTo>
                  <a:pt x="170546" y="40063"/>
                </a:lnTo>
                <a:lnTo>
                  <a:pt x="122010" y="25541"/>
                </a:lnTo>
                <a:lnTo>
                  <a:pt x="72517"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9" name="object 69"/>
          <p:cNvSpPr/>
          <p:nvPr/>
        </p:nvSpPr>
        <p:spPr>
          <a:xfrm>
            <a:off x="5402579" y="1790700"/>
            <a:ext cx="805180" cy="614680"/>
          </a:xfrm>
          <a:custGeom>
            <a:avLst/>
            <a:gdLst/>
            <a:ahLst/>
            <a:cxnLst/>
            <a:rect l="l" t="t" r="r" b="b"/>
            <a:pathLst>
              <a:path w="805179" h="614680">
                <a:moveTo>
                  <a:pt x="762419" y="528954"/>
                </a:moveTo>
                <a:lnTo>
                  <a:pt x="390398" y="528954"/>
                </a:lnTo>
                <a:lnTo>
                  <a:pt x="444352" y="530319"/>
                </a:lnTo>
                <a:lnTo>
                  <a:pt x="497587" y="534368"/>
                </a:lnTo>
                <a:lnTo>
                  <a:pt x="550040" y="541036"/>
                </a:lnTo>
                <a:lnTo>
                  <a:pt x="601646" y="550259"/>
                </a:lnTo>
                <a:lnTo>
                  <a:pt x="652341" y="561970"/>
                </a:lnTo>
                <a:lnTo>
                  <a:pt x="702061" y="576103"/>
                </a:lnTo>
                <a:lnTo>
                  <a:pt x="750743" y="592594"/>
                </a:lnTo>
                <a:lnTo>
                  <a:pt x="798322" y="611377"/>
                </a:lnTo>
                <a:lnTo>
                  <a:pt x="804672" y="614172"/>
                </a:lnTo>
                <a:lnTo>
                  <a:pt x="790194" y="582167"/>
                </a:lnTo>
                <a:lnTo>
                  <a:pt x="767444" y="537717"/>
                </a:lnTo>
                <a:lnTo>
                  <a:pt x="762419" y="528954"/>
                </a:lnTo>
                <a:close/>
              </a:path>
              <a:path w="805179" h="614680">
                <a:moveTo>
                  <a:pt x="0" y="0"/>
                </a:moveTo>
                <a:lnTo>
                  <a:pt x="54395" y="55172"/>
                </a:lnTo>
                <a:lnTo>
                  <a:pt x="87340" y="93181"/>
                </a:lnTo>
                <a:lnTo>
                  <a:pt x="118454" y="132759"/>
                </a:lnTo>
                <a:lnTo>
                  <a:pt x="147672" y="173837"/>
                </a:lnTo>
                <a:lnTo>
                  <a:pt x="174928" y="216351"/>
                </a:lnTo>
                <a:lnTo>
                  <a:pt x="200158" y="260232"/>
                </a:lnTo>
                <a:lnTo>
                  <a:pt x="223296" y="305416"/>
                </a:lnTo>
                <a:lnTo>
                  <a:pt x="244277" y="351834"/>
                </a:lnTo>
                <a:lnTo>
                  <a:pt x="263035" y="399422"/>
                </a:lnTo>
                <a:lnTo>
                  <a:pt x="279506" y="448113"/>
                </a:lnTo>
                <a:lnTo>
                  <a:pt x="293624" y="497839"/>
                </a:lnTo>
                <a:lnTo>
                  <a:pt x="301752" y="533019"/>
                </a:lnTo>
                <a:lnTo>
                  <a:pt x="336423" y="530351"/>
                </a:lnTo>
                <a:lnTo>
                  <a:pt x="349875" y="529758"/>
                </a:lnTo>
                <a:lnTo>
                  <a:pt x="363362" y="529320"/>
                </a:lnTo>
                <a:lnTo>
                  <a:pt x="376874" y="529048"/>
                </a:lnTo>
                <a:lnTo>
                  <a:pt x="762419" y="528954"/>
                </a:lnTo>
                <a:lnTo>
                  <a:pt x="742672" y="494524"/>
                </a:lnTo>
                <a:lnTo>
                  <a:pt x="715939" y="452651"/>
                </a:lnTo>
                <a:lnTo>
                  <a:pt x="687309" y="412161"/>
                </a:lnTo>
                <a:lnTo>
                  <a:pt x="656843" y="373115"/>
                </a:lnTo>
                <a:lnTo>
                  <a:pt x="624605" y="335578"/>
                </a:lnTo>
                <a:lnTo>
                  <a:pt x="590656" y="299612"/>
                </a:lnTo>
                <a:lnTo>
                  <a:pt x="555060" y="265279"/>
                </a:lnTo>
                <a:lnTo>
                  <a:pt x="517878" y="232642"/>
                </a:lnTo>
                <a:lnTo>
                  <a:pt x="479174" y="201764"/>
                </a:lnTo>
                <a:lnTo>
                  <a:pt x="439010" y="172706"/>
                </a:lnTo>
                <a:lnTo>
                  <a:pt x="397449" y="145533"/>
                </a:lnTo>
                <a:lnTo>
                  <a:pt x="354552" y="120307"/>
                </a:lnTo>
                <a:lnTo>
                  <a:pt x="310384" y="97089"/>
                </a:lnTo>
                <a:lnTo>
                  <a:pt x="265005" y="75944"/>
                </a:lnTo>
                <a:lnTo>
                  <a:pt x="218479" y="56933"/>
                </a:lnTo>
                <a:lnTo>
                  <a:pt x="170869" y="40119"/>
                </a:lnTo>
                <a:lnTo>
                  <a:pt x="122236" y="25566"/>
                </a:lnTo>
                <a:lnTo>
                  <a:pt x="72644" y="13335"/>
                </a:lnTo>
                <a:lnTo>
                  <a:pt x="0" y="0"/>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57DD53CA-F4B6-4470-ADFF-08397071CBAB}"/>
              </a:ext>
            </a:extLst>
          </p:cNvPr>
          <p:cNvSpPr/>
          <p:nvPr/>
        </p:nvSpPr>
        <p:spPr>
          <a:xfrm>
            <a:off x="4178807" y="2446319"/>
            <a:ext cx="1709558" cy="584775"/>
          </a:xfrm>
          <a:prstGeom prst="rect">
            <a:avLst/>
          </a:prstGeom>
        </p:spPr>
        <p:txBody>
          <a:bodyPr wrap="square">
            <a:spAutoFit/>
          </a:bodyPr>
          <a:lstStyle/>
          <a:p>
            <a:pPr algn="ctr"/>
            <a:r>
              <a:rPr lang="sr-Latn-ME" sz="1600" b="1" dirty="0">
                <a:solidFill>
                  <a:schemeClr val="accent1"/>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REGISTAR PODSTICAJA</a:t>
            </a:r>
            <a:endParaRPr lang="en-GB" sz="1600" b="1" dirty="0">
              <a:solidFill>
                <a:schemeClr val="accent1"/>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BFE6295E-993D-4173-8B06-03600FAA697A}"/>
              </a:ext>
            </a:extLst>
          </p:cNvPr>
          <p:cNvSpPr/>
          <p:nvPr/>
        </p:nvSpPr>
        <p:spPr>
          <a:xfrm>
            <a:off x="333501" y="1872233"/>
            <a:ext cx="2505710" cy="1200329"/>
          </a:xfrm>
          <a:prstGeom prst="rect">
            <a:avLst/>
          </a:prstGeom>
        </p:spPr>
        <p:txBody>
          <a:bodyPr wrap="square">
            <a:spAutoFit/>
          </a:bodyPr>
          <a:lstStyle/>
          <a:p>
            <a:pPr marL="183515" marR="5080" indent="-171450">
              <a:lnSpc>
                <a:spcPct val="100000"/>
              </a:lnSpc>
              <a:spcBef>
                <a:spcPts val="100"/>
              </a:spcBef>
              <a:buFont typeface="Arial" panose="020B0604020202020204" pitchFamily="34" charset="0"/>
              <a:buChar char="•"/>
              <a:tabLst>
                <a:tab pos="185420" algn="l"/>
              </a:tabLst>
            </a:pPr>
            <a:r>
              <a:rPr lang="en-US" sz="1200" b="1" dirty="0">
                <a:solidFill>
                  <a:srgbClr val="000000"/>
                </a:solidFill>
                <a:latin typeface="Arial" panose="020B0604020202020204" pitchFamily="34" charset="0"/>
                <a:cs typeface="Arial" panose="020B0604020202020204" pitchFamily="34" charset="0"/>
              </a:rPr>
              <a:t>Javno dostupna baza podataka o podsticajima koje različit</a:t>
            </a:r>
            <a:r>
              <a:rPr lang="sr-Latn-ME" sz="1200" b="1" dirty="0">
                <a:solidFill>
                  <a:srgbClr val="000000"/>
                </a:solidFill>
                <a:latin typeface="Arial" panose="020B0604020202020204" pitchFamily="34" charset="0"/>
                <a:cs typeface="Arial" panose="020B0604020202020204" pitchFamily="34" charset="0"/>
              </a:rPr>
              <a:t>I</a:t>
            </a:r>
            <a:r>
              <a:rPr lang="en-US" sz="1200" b="1" dirty="0">
                <a:solidFill>
                  <a:srgbClr val="000000"/>
                </a:solidFill>
                <a:latin typeface="Arial" panose="020B0604020202020204" pitchFamily="34" charset="0"/>
                <a:cs typeface="Arial" panose="020B0604020202020204" pitchFamily="34" charset="0"/>
              </a:rPr>
              <a:t> </a:t>
            </a:r>
            <a:r>
              <a:rPr lang="sr-Latn-ME" sz="1200" b="1" dirty="0">
                <a:solidFill>
                  <a:srgbClr val="000000"/>
                </a:solidFill>
                <a:latin typeface="Arial" panose="020B0604020202020204" pitchFamily="34" charset="0"/>
                <a:cs typeface="Arial" panose="020B0604020202020204" pitchFamily="34" charset="0"/>
              </a:rPr>
              <a:t>državnI organi pružaju</a:t>
            </a:r>
            <a:r>
              <a:rPr lang="en-US" sz="1200" b="1" dirty="0">
                <a:solidFill>
                  <a:srgbClr val="000000"/>
                </a:solidFill>
                <a:latin typeface="Arial" panose="020B0604020202020204" pitchFamily="34" charset="0"/>
                <a:cs typeface="Arial" panose="020B0604020202020204" pitchFamily="34" charset="0"/>
              </a:rPr>
              <a:t> investitorima u različitim sektorima i geografskim lokacijama</a:t>
            </a:r>
            <a:r>
              <a:rPr lang="sr-Latn-ME" sz="1200" b="1" dirty="0">
                <a:solidFill>
                  <a:srgbClr val="000000"/>
                </a:solidFill>
                <a:latin typeface="Arial" panose="020B0604020202020204" pitchFamily="34" charset="0"/>
                <a:cs typeface="Arial" panose="020B0604020202020204" pitchFamily="34" charset="0"/>
              </a:rPr>
              <a:t>.</a:t>
            </a:r>
            <a:endParaRPr lang="en-GB" sz="1200" b="1" dirty="0">
              <a:latin typeface="Arial" panose="020B0604020202020204" pitchFamily="34" charset="0"/>
              <a:ea typeface="Verdana" panose="020B060403050404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132A5231-3F75-43D8-BB2E-0CEFC32F6390}"/>
              </a:ext>
            </a:extLst>
          </p:cNvPr>
          <p:cNvSpPr/>
          <p:nvPr/>
        </p:nvSpPr>
        <p:spPr>
          <a:xfrm>
            <a:off x="148229" y="4317998"/>
            <a:ext cx="2820162" cy="2492990"/>
          </a:xfrm>
          <a:prstGeom prst="rect">
            <a:avLst/>
          </a:prstGeom>
        </p:spPr>
        <p:txBody>
          <a:bodyPr wrap="square">
            <a:spAutoFit/>
          </a:bodyPr>
          <a:lstStyle/>
          <a:p>
            <a:pPr marL="285750" indent="-285750">
              <a:buFont typeface="Arial" panose="020B0604020202020204" pitchFamily="34" charset="0"/>
              <a:buChar char="•"/>
            </a:pPr>
            <a:r>
              <a:rPr lang="en-US" sz="1200" b="1" u="sng" dirty="0">
                <a:solidFill>
                  <a:srgbClr val="000000"/>
                </a:solidFill>
                <a:latin typeface="Arial" panose="020B0604020202020204" pitchFamily="34" charset="0"/>
                <a:cs typeface="Arial" panose="020B0604020202020204" pitchFamily="34" charset="0"/>
              </a:rPr>
              <a:t>Vrste po</a:t>
            </a:r>
            <a:r>
              <a:rPr lang="sr-Latn-ME" sz="1200" b="1" u="sng" dirty="0">
                <a:solidFill>
                  <a:srgbClr val="000000"/>
                </a:solidFill>
                <a:latin typeface="Arial" panose="020B0604020202020204" pitchFamily="34" charset="0"/>
                <a:cs typeface="Arial" panose="020B0604020202020204" pitchFamily="34" charset="0"/>
              </a:rPr>
              <a:t>ds</a:t>
            </a:r>
            <a:r>
              <a:rPr lang="en-US" sz="1200" b="1" u="sng" dirty="0">
                <a:solidFill>
                  <a:srgbClr val="000000"/>
                </a:solidFill>
                <a:latin typeface="Arial" panose="020B0604020202020204" pitchFamily="34" charset="0"/>
                <a:cs typeface="Arial" panose="020B0604020202020204" pitchFamily="34" charset="0"/>
              </a:rPr>
              <a:t>ticaja: </a:t>
            </a:r>
            <a:r>
              <a:rPr lang="en-US" sz="1200" b="1" dirty="0">
                <a:solidFill>
                  <a:srgbClr val="000000"/>
                </a:solidFill>
                <a:latin typeface="Arial" panose="020B0604020202020204" pitchFamily="34" charset="0"/>
                <a:cs typeface="Arial" panose="020B0604020202020204" pitchFamily="34" charset="0"/>
              </a:rPr>
              <a:t>oporezivanje, carine</a:t>
            </a:r>
            <a:r>
              <a:rPr lang="sr-Latn-ME" sz="1200" b="1" dirty="0">
                <a:solidFill>
                  <a:srgbClr val="000000"/>
                </a:solidFill>
                <a:latin typeface="Arial" panose="020B0604020202020204" pitchFamily="34" charset="0"/>
                <a:cs typeface="Arial" panose="020B0604020202020204" pitchFamily="34" charset="0"/>
              </a:rPr>
              <a:t>, akcize</a:t>
            </a:r>
            <a:r>
              <a:rPr lang="en-US" sz="1200" b="1" dirty="0">
                <a:solidFill>
                  <a:srgbClr val="000000"/>
                </a:solidFill>
                <a:latin typeface="Arial" panose="020B0604020202020204" pitchFamily="34" charset="0"/>
                <a:cs typeface="Arial" panose="020B0604020202020204" pitchFamily="34" charset="0"/>
              </a:rPr>
              <a:t> i finan</a:t>
            </a:r>
            <a:r>
              <a:rPr lang="sr-Latn-ME" sz="1200" b="1" dirty="0">
                <a:solidFill>
                  <a:srgbClr val="000000"/>
                </a:solidFill>
                <a:latin typeface="Arial" panose="020B0604020202020204" pitchFamily="34" charset="0"/>
                <a:cs typeface="Arial" panose="020B0604020202020204" pitchFamily="34" charset="0"/>
              </a:rPr>
              <a:t>si</a:t>
            </a:r>
            <a:r>
              <a:rPr lang="en-US" sz="1200" b="1" dirty="0">
                <a:solidFill>
                  <a:srgbClr val="000000"/>
                </a:solidFill>
                <a:latin typeface="Arial" panose="020B0604020202020204" pitchFamily="34" charset="0"/>
                <a:cs typeface="Arial" panose="020B0604020202020204" pitchFamily="34" charset="0"/>
              </a:rPr>
              <a:t>jski po</a:t>
            </a:r>
            <a:r>
              <a:rPr lang="sr-Latn-ME" sz="1200" b="1" dirty="0">
                <a:solidFill>
                  <a:srgbClr val="000000"/>
                </a:solidFill>
                <a:latin typeface="Arial" panose="020B0604020202020204" pitchFamily="34" charset="0"/>
                <a:cs typeface="Arial" panose="020B0604020202020204" pitchFamily="34" charset="0"/>
              </a:rPr>
              <a:t>ds</a:t>
            </a:r>
            <a:r>
              <a:rPr lang="en-US" sz="1200" b="1" dirty="0">
                <a:solidFill>
                  <a:srgbClr val="000000"/>
                </a:solidFill>
                <a:latin typeface="Arial" panose="020B0604020202020204" pitchFamily="34" charset="0"/>
                <a:cs typeface="Arial" panose="020B0604020202020204" pitchFamily="34" charset="0"/>
              </a:rPr>
              <a:t>ticaji (</a:t>
            </a:r>
            <a:r>
              <a:rPr lang="sr-Latn-ME" sz="1200" b="1" dirty="0">
                <a:solidFill>
                  <a:srgbClr val="000000"/>
                </a:solidFill>
                <a:latin typeface="Arial" panose="020B0604020202020204" pitchFamily="34" charset="0"/>
                <a:cs typeface="Arial" panose="020B0604020202020204" pitchFamily="34" charset="0"/>
              </a:rPr>
              <a:t>naknade</a:t>
            </a:r>
            <a:r>
              <a:rPr lang="en-US" sz="1200" b="1" dirty="0">
                <a:solidFill>
                  <a:srgbClr val="000000"/>
                </a:solidFill>
                <a:latin typeface="Arial" panose="020B0604020202020204" pitchFamily="34" charset="0"/>
                <a:cs typeface="Arial" panose="020B0604020202020204" pitchFamily="34" charset="0"/>
              </a:rPr>
              <a:t>, grantovi, subvencije) itd.</a:t>
            </a:r>
            <a:endParaRPr lang="sr-Latn-ME" sz="1200" b="1" dirty="0">
              <a:solidFill>
                <a:srgbClr val="000000"/>
              </a:solidFill>
              <a:latin typeface="Arial" panose="020B0604020202020204" pitchFamily="34" charset="0"/>
              <a:cs typeface="Arial" panose="020B0604020202020204" pitchFamily="34" charset="0"/>
            </a:endParaRP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sr-Latn-ME" sz="1200" b="1" u="sng" dirty="0">
                <a:latin typeface="Arial" panose="020B0604020202020204" pitchFamily="34" charset="0"/>
                <a:ea typeface="Verdana" panose="020B0604030504040204" pitchFamily="34" charset="0"/>
                <a:cs typeface="Arial" panose="020B0604020202020204" pitchFamily="34" charset="0"/>
              </a:rPr>
              <a:t>Zakonski osnov:</a:t>
            </a:r>
            <a:r>
              <a:rPr lang="sr-Latn-ME" sz="1200" b="1" dirty="0">
                <a:latin typeface="Arial" panose="020B0604020202020204" pitchFamily="34" charset="0"/>
                <a:ea typeface="Verdana" panose="020B0604030504040204" pitchFamily="34" charset="0"/>
                <a:cs typeface="Arial" panose="020B0604020202020204" pitchFamily="34" charset="0"/>
              </a:rPr>
              <a:t> primarno zakonodavstvo. </a:t>
            </a:r>
            <a:endParaRPr lang="en-GB" sz="1200" b="1" dirty="0">
              <a:latin typeface="Arial" panose="020B0604020202020204" pitchFamily="34" charset="0"/>
              <a:ea typeface="Verdana" panose="020B0604030504040204" pitchFamily="34" charset="0"/>
              <a:cs typeface="Arial" panose="020B0604020202020204" pitchFamily="34" charset="0"/>
            </a:endParaRP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GB" sz="1200" b="1" u="sng" dirty="0">
                <a:latin typeface="Arial" panose="020B0604020202020204" pitchFamily="34" charset="0"/>
                <a:ea typeface="Verdana" panose="020B0604030504040204" pitchFamily="34" charset="0"/>
                <a:cs typeface="Arial" panose="020B0604020202020204" pitchFamily="34" charset="0"/>
              </a:rPr>
              <a:t>Se</a:t>
            </a:r>
            <a:r>
              <a:rPr lang="sr-Latn-ME" sz="1200" b="1" u="sng" dirty="0">
                <a:latin typeface="Arial" panose="020B0604020202020204" pitchFamily="34" charset="0"/>
                <a:ea typeface="Verdana" panose="020B0604030504040204" pitchFamily="34" charset="0"/>
                <a:cs typeface="Arial" panose="020B0604020202020204" pitchFamily="34" charset="0"/>
              </a:rPr>
              <a:t>ktori</a:t>
            </a:r>
            <a:r>
              <a:rPr lang="en-GB" sz="1200" b="1" u="sng" dirty="0">
                <a:latin typeface="Arial" panose="020B0604020202020204" pitchFamily="34" charset="0"/>
                <a:ea typeface="Verdana" panose="020B0604030504040204" pitchFamily="34" charset="0"/>
                <a:cs typeface="Arial" panose="020B0604020202020204" pitchFamily="34" charset="0"/>
              </a:rPr>
              <a:t>:</a:t>
            </a:r>
            <a:r>
              <a:rPr lang="en-GB" sz="1200" b="1" dirty="0">
                <a:latin typeface="Arial" panose="020B0604020202020204" pitchFamily="34" charset="0"/>
                <a:ea typeface="Verdana" panose="020B0604030504040204" pitchFamily="34" charset="0"/>
                <a:cs typeface="Arial" panose="020B0604020202020204" pitchFamily="34" charset="0"/>
              </a:rPr>
              <a:t> </a:t>
            </a:r>
            <a:r>
              <a:rPr lang="sr-Latn-ME" sz="1200" b="1" dirty="0">
                <a:latin typeface="Arial" panose="020B0604020202020204" pitchFamily="34" charset="0"/>
                <a:ea typeface="Verdana" panose="020B0604030504040204" pitchFamily="34" charset="0"/>
                <a:cs typeface="Arial" panose="020B0604020202020204" pitchFamily="34" charset="0"/>
              </a:rPr>
              <a:t>Svi sektori</a:t>
            </a:r>
            <a:r>
              <a:rPr lang="en-GB" sz="1200" b="1" dirty="0">
                <a:latin typeface="Arial" panose="020B0604020202020204" pitchFamily="34" charset="0"/>
                <a:ea typeface="Verdana" panose="020B0604030504040204" pitchFamily="34" charset="0"/>
                <a:cs typeface="Arial" panose="020B0604020202020204" pitchFamily="34" charset="0"/>
              </a:rPr>
              <a:t>.</a:t>
            </a: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GB" sz="1200" b="1" u="sng" dirty="0">
                <a:latin typeface="Arial" panose="020B0604020202020204" pitchFamily="34" charset="0"/>
                <a:ea typeface="Verdana" panose="020B0604030504040204" pitchFamily="34" charset="0"/>
                <a:cs typeface="Arial" panose="020B0604020202020204" pitchFamily="34" charset="0"/>
              </a:rPr>
              <a:t>Geog</a:t>
            </a:r>
            <a:r>
              <a:rPr lang="sr-Latn-ME" sz="1200" b="1" u="sng" dirty="0">
                <a:latin typeface="Arial" panose="020B0604020202020204" pitchFamily="34" charset="0"/>
                <a:ea typeface="Verdana" panose="020B0604030504040204" pitchFamily="34" charset="0"/>
                <a:cs typeface="Arial" panose="020B0604020202020204" pitchFamily="34" charset="0"/>
              </a:rPr>
              <a:t>rafsko pokriće</a:t>
            </a:r>
            <a:r>
              <a:rPr lang="en-GB" sz="1200" b="1" u="sng" dirty="0">
                <a:latin typeface="Arial" panose="020B0604020202020204" pitchFamily="34" charset="0"/>
                <a:ea typeface="Verdana" panose="020B0604030504040204" pitchFamily="34" charset="0"/>
                <a:cs typeface="Arial" panose="020B0604020202020204" pitchFamily="34" charset="0"/>
              </a:rPr>
              <a:t>:</a:t>
            </a:r>
            <a:r>
              <a:rPr lang="en-GB" sz="1200" b="1" dirty="0">
                <a:latin typeface="Arial" panose="020B0604020202020204" pitchFamily="34" charset="0"/>
                <a:ea typeface="Verdana" panose="020B0604030504040204" pitchFamily="34" charset="0"/>
                <a:cs typeface="Arial" panose="020B0604020202020204" pitchFamily="34" charset="0"/>
              </a:rPr>
              <a:t> </a:t>
            </a:r>
            <a:r>
              <a:rPr lang="sr-Latn-ME" sz="1200" b="1" dirty="0">
                <a:latin typeface="Arial" panose="020B0604020202020204" pitchFamily="34" charset="0"/>
                <a:ea typeface="Verdana" panose="020B0604030504040204" pitchFamily="34" charset="0"/>
                <a:cs typeface="Arial" panose="020B0604020202020204" pitchFamily="34" charset="0"/>
              </a:rPr>
              <a:t>Uglavnom državni</a:t>
            </a:r>
            <a:r>
              <a:rPr lang="en-GB" sz="1200" b="1" dirty="0">
                <a:latin typeface="Arial" panose="020B0604020202020204" pitchFamily="34" charset="0"/>
                <a:ea typeface="Verdana" panose="020B0604030504040204" pitchFamily="34" charset="0"/>
                <a:cs typeface="Arial" panose="020B0604020202020204" pitchFamily="34" charset="0"/>
              </a:rPr>
              <a:t> (nacionalni)</a:t>
            </a:r>
            <a:r>
              <a:rPr lang="sr-Latn-ME" sz="1200" b="1" dirty="0">
                <a:latin typeface="Arial" panose="020B0604020202020204" pitchFamily="34" charset="0"/>
                <a:ea typeface="Verdana" panose="020B0604030504040204" pitchFamily="34" charset="0"/>
                <a:cs typeface="Arial" panose="020B0604020202020204" pitchFamily="34" charset="0"/>
              </a:rPr>
              <a:t> nivo, djelimično lokalni</a:t>
            </a:r>
            <a:r>
              <a:rPr lang="en-GB" sz="1200" b="1" dirty="0">
                <a:latin typeface="Arial" panose="020B0604020202020204" pitchFamily="34" charset="0"/>
                <a:ea typeface="Verdana" panose="020B0604030504040204" pitchFamily="34" charset="0"/>
                <a:cs typeface="Arial" panose="020B0604020202020204" pitchFamily="34" charset="0"/>
              </a:rPr>
              <a:t>.</a:t>
            </a:r>
          </a:p>
        </p:txBody>
      </p:sp>
      <p:sp>
        <p:nvSpPr>
          <p:cNvPr id="93" name="Rectangle 92">
            <a:extLst>
              <a:ext uri="{FF2B5EF4-FFF2-40B4-BE49-F238E27FC236}">
                <a16:creationId xmlns:a16="http://schemas.microsoft.com/office/drawing/2014/main" id="{07C77839-D950-4BC6-A55D-B5AB1E04F5FD}"/>
              </a:ext>
            </a:extLst>
          </p:cNvPr>
          <p:cNvSpPr/>
          <p:nvPr/>
        </p:nvSpPr>
        <p:spPr>
          <a:xfrm>
            <a:off x="9011285" y="1790700"/>
            <a:ext cx="2979039" cy="1595309"/>
          </a:xfrm>
          <a:prstGeom prst="rect">
            <a:avLst/>
          </a:prstGeom>
        </p:spPr>
        <p:txBody>
          <a:bodyPr wrap="square">
            <a:spAutoFit/>
          </a:bodyPr>
          <a:lstStyle/>
          <a:p>
            <a:pPr marL="183515" marR="5080" indent="-171450">
              <a:spcBef>
                <a:spcPts val="100"/>
              </a:spcBef>
              <a:buFont typeface="Arial" panose="020B0604020202020204" pitchFamily="34" charset="0"/>
              <a:buChar char="•"/>
              <a:tabLst>
                <a:tab pos="185420" algn="l"/>
              </a:tabLst>
            </a:pPr>
            <a:r>
              <a:rPr lang="en-GB" sz="1200" b="1" dirty="0">
                <a:solidFill>
                  <a:srgbClr val="000000"/>
                </a:solidFill>
                <a:latin typeface="Arial" panose="020B0604020202020204" pitchFamily="34" charset="0"/>
                <a:cs typeface="Arial" panose="020B0604020202020204" pitchFamily="34" charset="0"/>
              </a:rPr>
              <a:t>IRAP a</a:t>
            </a:r>
            <a:r>
              <a:rPr lang="sr-Latn-ME" sz="1200" b="1" dirty="0">
                <a:solidFill>
                  <a:srgbClr val="000000"/>
                </a:solidFill>
                <a:latin typeface="Arial" panose="020B0604020202020204" pitchFamily="34" charset="0"/>
                <a:cs typeface="Arial" panose="020B0604020202020204" pitchFamily="34" charset="0"/>
              </a:rPr>
              <a:t>ktivnost </a:t>
            </a:r>
            <a:r>
              <a:rPr lang="en-GB" sz="1200" b="1" dirty="0">
                <a:solidFill>
                  <a:srgbClr val="000000"/>
                </a:solidFill>
                <a:latin typeface="Arial" panose="020B0604020202020204" pitchFamily="34" charset="0"/>
                <a:cs typeface="Arial" panose="020B0604020202020204" pitchFamily="34" charset="0"/>
              </a:rPr>
              <a:t>6.2.1:</a:t>
            </a:r>
          </a:p>
          <a:p>
            <a:pPr marL="183515" marR="5080" indent="-171450">
              <a:spcBef>
                <a:spcPts val="100"/>
              </a:spcBef>
              <a:buFont typeface="Arial" panose="020B0604020202020204" pitchFamily="34" charset="0"/>
              <a:buChar char="•"/>
              <a:tabLst>
                <a:tab pos="185420" algn="l"/>
              </a:tabLst>
            </a:pPr>
            <a:r>
              <a:rPr lang="en-US" sz="1200" b="1" dirty="0">
                <a:solidFill>
                  <a:srgbClr val="000000"/>
                </a:solidFill>
                <a:latin typeface="Arial" panose="020B0604020202020204" pitchFamily="34" charset="0"/>
                <a:cs typeface="Arial" panose="020B0604020202020204" pitchFamily="34" charset="0"/>
              </a:rPr>
              <a:t>Izvršiti detaljno mapiranje podsticaja dostupnih na svim nivoima vlasti i sastaviti sveobuhvatan i ažuran popis podsticaja u Crnoj Gori</a:t>
            </a:r>
            <a:r>
              <a:rPr lang="en-US" sz="1050" dirty="0">
                <a:solidFill>
                  <a:srgbClr val="000000"/>
                </a:solidFill>
                <a:latin typeface="Arial" panose="020B0604020202020204" pitchFamily="34" charset="0"/>
                <a:cs typeface="Arial" panose="020B0604020202020204" pitchFamily="34" charset="0"/>
              </a:rPr>
              <a:t>.</a:t>
            </a:r>
            <a:endParaRPr lang="sr-Latn-ME" sz="1050" dirty="0">
              <a:solidFill>
                <a:srgbClr val="000000"/>
              </a:solidFill>
              <a:latin typeface="Arial" panose="020B0604020202020204" pitchFamily="34" charset="0"/>
              <a:cs typeface="Arial" panose="020B0604020202020204" pitchFamily="34" charset="0"/>
            </a:endParaRPr>
          </a:p>
          <a:p>
            <a:pPr marL="183515" marR="5080" indent="-171450">
              <a:spcBef>
                <a:spcPts val="100"/>
              </a:spcBef>
              <a:buFont typeface="Arial" panose="020B0604020202020204" pitchFamily="34" charset="0"/>
              <a:buChar char="•"/>
              <a:tabLst>
                <a:tab pos="185420" algn="l"/>
              </a:tabLst>
            </a:pPr>
            <a:r>
              <a:rPr lang="sr-Latn-ME" sz="1200" b="1" dirty="0">
                <a:solidFill>
                  <a:srgbClr val="000000"/>
                </a:solidFill>
                <a:latin typeface="Arial" panose="020B0604020202020204" pitchFamily="34" charset="0"/>
                <a:cs typeface="Arial" panose="020B0604020202020204" pitchFamily="34" charset="0"/>
              </a:rPr>
              <a:t>Zajedničko regionalno tržište             CRM 2021-2024</a:t>
            </a:r>
          </a:p>
        </p:txBody>
      </p:sp>
      <p:sp>
        <p:nvSpPr>
          <p:cNvPr id="95" name="Rectangle 94">
            <a:extLst>
              <a:ext uri="{FF2B5EF4-FFF2-40B4-BE49-F238E27FC236}">
                <a16:creationId xmlns:a16="http://schemas.microsoft.com/office/drawing/2014/main" id="{B95B3D99-0201-4894-90E6-CCC38E53FE76}"/>
              </a:ext>
            </a:extLst>
          </p:cNvPr>
          <p:cNvSpPr/>
          <p:nvPr/>
        </p:nvSpPr>
        <p:spPr>
          <a:xfrm>
            <a:off x="8918515" y="4191000"/>
            <a:ext cx="3071809" cy="2308324"/>
          </a:xfrm>
          <a:prstGeom prst="rect">
            <a:avLst/>
          </a:prstGeom>
        </p:spPr>
        <p:txBody>
          <a:bodyPr wrap="square">
            <a:spAutoFit/>
          </a:bodyPr>
          <a:lstStyle/>
          <a:p>
            <a:pPr marL="285750" indent="-285750">
              <a:buFont typeface="Arial" panose="020B0604020202020204" pitchFamily="34" charset="0"/>
              <a:buChar char="•"/>
            </a:pPr>
            <a:r>
              <a:rPr lang="pl-PL" sz="1200" b="1" u="sng" dirty="0">
                <a:solidFill>
                  <a:srgbClr val="000000"/>
                </a:solidFill>
                <a:latin typeface="Arial" panose="020B0604020202020204" pitchFamily="34" charset="0"/>
                <a:cs typeface="Arial" panose="020B0604020202020204" pitchFamily="34" charset="0"/>
              </a:rPr>
              <a:t>Ostali nefiskalni podsticaji: </a:t>
            </a:r>
            <a:r>
              <a:rPr lang="pl-PL" sz="1200" b="1" dirty="0">
                <a:solidFill>
                  <a:srgbClr val="000000"/>
                </a:solidFill>
                <a:latin typeface="Arial" panose="020B0604020202020204" pitchFamily="34" charset="0"/>
                <a:cs typeface="Arial" panose="020B0604020202020204" pitchFamily="34" charset="0"/>
              </a:rPr>
              <a:t>zakonske olakšice, sporazumi o slobodnoj trgovini.</a:t>
            </a: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GB" sz="1200" b="1" u="sng" dirty="0">
                <a:latin typeface="Arial" panose="020B0604020202020204" pitchFamily="34" charset="0"/>
                <a:ea typeface="Verdana" panose="020B0604030504040204" pitchFamily="34" charset="0"/>
                <a:cs typeface="Arial" panose="020B0604020202020204" pitchFamily="34" charset="0"/>
              </a:rPr>
              <a:t>Non-government-funded/donor-funded  incentives: </a:t>
            </a:r>
            <a:r>
              <a:rPr lang="en-US" sz="1200" b="1" dirty="0">
                <a:solidFill>
                  <a:srgbClr val="000000"/>
                </a:solidFill>
                <a:latin typeface="Arial" panose="020B0604020202020204" pitchFamily="34" charset="0"/>
                <a:cs typeface="Arial" panose="020B0604020202020204" pitchFamily="34" charset="0"/>
              </a:rPr>
              <a:t>EIB / EBRD / UNDP / WBG / EU povoljni zajmovi, grantovi itd.</a:t>
            </a:r>
            <a:endParaRPr lang="sr-Latn-ME" sz="1200" b="1" dirty="0">
              <a:solidFill>
                <a:srgbClr val="000000"/>
              </a:solidFill>
              <a:latin typeface="Arial" panose="020B0604020202020204" pitchFamily="34" charset="0"/>
              <a:cs typeface="Arial" panose="020B0604020202020204" pitchFamily="34" charset="0"/>
            </a:endParaRPr>
          </a:p>
          <a:p>
            <a:endParaRPr lang="en-GB" sz="1200" b="1" dirty="0">
              <a:latin typeface="Arial" panose="020B060402020202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sz="1200" b="1" u="sng" dirty="0">
                <a:solidFill>
                  <a:srgbClr val="000000"/>
                </a:solidFill>
                <a:latin typeface="Arial" panose="020B0604020202020204" pitchFamily="34" charset="0"/>
                <a:cs typeface="Arial" panose="020B0604020202020204" pitchFamily="34" charset="0"/>
              </a:rPr>
              <a:t>Po</a:t>
            </a:r>
            <a:r>
              <a:rPr lang="sr-Latn-ME" sz="1200" b="1" u="sng" dirty="0">
                <a:solidFill>
                  <a:srgbClr val="000000"/>
                </a:solidFill>
                <a:latin typeface="Arial" panose="020B0604020202020204" pitchFamily="34" charset="0"/>
                <a:cs typeface="Arial" panose="020B0604020202020204" pitchFamily="34" charset="0"/>
              </a:rPr>
              <a:t>ds</a:t>
            </a:r>
            <a:r>
              <a:rPr lang="en-US" sz="1200" b="1" u="sng" dirty="0">
                <a:solidFill>
                  <a:srgbClr val="000000"/>
                </a:solidFill>
                <a:latin typeface="Arial" panose="020B0604020202020204" pitchFamily="34" charset="0"/>
                <a:cs typeface="Arial" panose="020B0604020202020204" pitchFamily="34" charset="0"/>
              </a:rPr>
              <a:t>ticaji na lokalnom nivou: </a:t>
            </a:r>
            <a:r>
              <a:rPr lang="en-US" sz="1200" b="1" dirty="0">
                <a:solidFill>
                  <a:srgbClr val="000000"/>
                </a:solidFill>
                <a:latin typeface="Arial" panose="020B0604020202020204" pitchFamily="34" charset="0"/>
                <a:cs typeface="Arial" panose="020B0604020202020204" pitchFamily="34" charset="0"/>
              </a:rPr>
              <a:t>posebni po</a:t>
            </a:r>
            <a:r>
              <a:rPr lang="sr-Latn-ME" sz="1200" b="1" dirty="0">
                <a:solidFill>
                  <a:srgbClr val="000000"/>
                </a:solidFill>
                <a:latin typeface="Arial" panose="020B0604020202020204" pitchFamily="34" charset="0"/>
                <a:cs typeface="Arial" panose="020B0604020202020204" pitchFamily="34" charset="0"/>
              </a:rPr>
              <a:t>ds</a:t>
            </a:r>
            <a:r>
              <a:rPr lang="en-US" sz="1200" b="1" dirty="0">
                <a:solidFill>
                  <a:srgbClr val="000000"/>
                </a:solidFill>
                <a:latin typeface="Arial" panose="020B0604020202020204" pitchFamily="34" charset="0"/>
                <a:cs typeface="Arial" panose="020B0604020202020204" pitchFamily="34" charset="0"/>
              </a:rPr>
              <a:t>ticaji koje </a:t>
            </a:r>
            <a:r>
              <a:rPr lang="sr-Latn-ME" sz="1200" b="1" dirty="0">
                <a:solidFill>
                  <a:srgbClr val="000000"/>
                </a:solidFill>
                <a:latin typeface="Arial" panose="020B0604020202020204" pitchFamily="34" charset="0"/>
                <a:cs typeface="Arial" panose="020B0604020202020204" pitchFamily="34" charset="0"/>
              </a:rPr>
              <a:t>daju</a:t>
            </a:r>
            <a:r>
              <a:rPr lang="en-US" sz="1200" b="1" dirty="0">
                <a:solidFill>
                  <a:srgbClr val="000000"/>
                </a:solidFill>
                <a:latin typeface="Arial" panose="020B0604020202020204" pitchFamily="34" charset="0"/>
                <a:cs typeface="Arial" panose="020B0604020202020204" pitchFamily="34" charset="0"/>
              </a:rPr>
              <a:t> jedinice lokalne samouprave </a:t>
            </a:r>
            <a:r>
              <a:rPr lang="sr-Latn-ME" sz="1200" b="1" dirty="0">
                <a:solidFill>
                  <a:srgbClr val="000000"/>
                </a:solidFill>
                <a:latin typeface="Arial" panose="020B0604020202020204" pitchFamily="34" charset="0"/>
                <a:cs typeface="Arial" panose="020B0604020202020204" pitchFamily="34" charset="0"/>
              </a:rPr>
              <a:t>i sl</a:t>
            </a:r>
            <a:r>
              <a:rPr lang="en-US" sz="1200" b="1" dirty="0">
                <a:solidFill>
                  <a:srgbClr val="000000"/>
                </a:solidFill>
                <a:latin typeface="Arial" panose="020B0604020202020204" pitchFamily="34" charset="0"/>
                <a:cs typeface="Arial" panose="020B0604020202020204" pitchFamily="34" charset="0"/>
              </a:rPr>
              <a:t>.</a:t>
            </a:r>
            <a:endParaRPr lang="en-GB" sz="1200" b="1" dirty="0">
              <a:latin typeface="Arial" panose="020B0604020202020204" pitchFamily="34" charset="0"/>
              <a:ea typeface="Verdana" panose="020B060403050404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D57F2660-DEC7-4055-B519-022EEECC979B}"/>
              </a:ext>
            </a:extLst>
          </p:cNvPr>
          <p:cNvSpPr/>
          <p:nvPr/>
        </p:nvSpPr>
        <p:spPr>
          <a:xfrm>
            <a:off x="6376907" y="2606133"/>
            <a:ext cx="1709558" cy="584775"/>
          </a:xfrm>
          <a:prstGeom prst="rect">
            <a:avLst/>
          </a:prstGeom>
        </p:spPr>
        <p:txBody>
          <a:bodyPr wrap="square">
            <a:spAutoFit/>
          </a:bodyPr>
          <a:lstStyle/>
          <a:p>
            <a:pPr algn="ctr"/>
            <a:r>
              <a:rPr lang="sr-Latn-ME" sz="1600" b="1" dirty="0">
                <a:solidFill>
                  <a:srgbClr val="FF7C80"/>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VEZA SA </a:t>
            </a:r>
            <a:r>
              <a:rPr lang="en-GB" sz="1600" b="1" dirty="0">
                <a:solidFill>
                  <a:srgbClr val="FF7C80"/>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MAP REA</a:t>
            </a:r>
            <a:r>
              <a:rPr lang="sr-Latn-ME" sz="1600" b="1" dirty="0">
                <a:solidFill>
                  <a:srgbClr val="FF7C80"/>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-CRM</a:t>
            </a:r>
            <a:endParaRPr lang="en-GB" sz="1600" b="1" dirty="0">
              <a:solidFill>
                <a:srgbClr val="FF7C80"/>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2859BA08-7F4A-482E-AEFA-B7685A06B39F}"/>
              </a:ext>
            </a:extLst>
          </p:cNvPr>
          <p:cNvSpPr/>
          <p:nvPr/>
        </p:nvSpPr>
        <p:spPr>
          <a:xfrm>
            <a:off x="4310623" y="4673994"/>
            <a:ext cx="1709558" cy="338554"/>
          </a:xfrm>
          <a:prstGeom prst="rect">
            <a:avLst/>
          </a:prstGeom>
        </p:spPr>
        <p:txBody>
          <a:bodyPr wrap="square">
            <a:spAutoFit/>
          </a:bodyPr>
          <a:lstStyle/>
          <a:p>
            <a:pPr algn="ctr"/>
            <a:r>
              <a:rPr lang="sr-Latn-ME" sz="1600" b="1" dirty="0">
                <a:solidFill>
                  <a:schemeClr val="accent3">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SADRŽAJ</a:t>
            </a:r>
            <a:endParaRPr lang="en-GB" sz="1600" b="1" dirty="0">
              <a:solidFill>
                <a:schemeClr val="accent3">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99" name="Rectangle 98">
            <a:extLst>
              <a:ext uri="{FF2B5EF4-FFF2-40B4-BE49-F238E27FC236}">
                <a16:creationId xmlns:a16="http://schemas.microsoft.com/office/drawing/2014/main" id="{8A26A4FF-983E-448E-8617-29146185C193}"/>
              </a:ext>
            </a:extLst>
          </p:cNvPr>
          <p:cNvSpPr/>
          <p:nvPr/>
        </p:nvSpPr>
        <p:spPr>
          <a:xfrm>
            <a:off x="6228508" y="4518285"/>
            <a:ext cx="1857957" cy="1077218"/>
          </a:xfrm>
          <a:prstGeom prst="rect">
            <a:avLst/>
          </a:prstGeom>
        </p:spPr>
        <p:txBody>
          <a:bodyPr wrap="square">
            <a:spAutoFit/>
          </a:bodyPr>
          <a:lstStyle/>
          <a:p>
            <a:pPr algn="ctr"/>
            <a:r>
              <a:rPr lang="sr-Latn-ME" sz="1600" b="1" dirty="0">
                <a:solidFill>
                  <a:schemeClr val="accent6">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rPr>
              <a:t>PODSTICAJNE MJERE KOJE NISU UKLJUČENE</a:t>
            </a:r>
            <a:endParaRPr lang="en-GB" sz="1600" b="1" dirty="0">
              <a:solidFill>
                <a:schemeClr val="accent6">
                  <a:lumMod val="40000"/>
                  <a:lumOff val="60000"/>
                </a:schemeClr>
              </a:solidFill>
              <a:effectLst>
                <a:outerShdw blurRad="50800" dist="38100" dir="18900000" algn="bl" rotWithShape="0">
                  <a:prstClr val="black">
                    <a:alpha val="40000"/>
                  </a:prst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lumMod val="95000"/>
              </a:schemeClr>
            </a:gs>
            <a:gs pos="74000">
              <a:schemeClr val="bg1">
                <a:lumMod val="95000"/>
              </a:schemeClr>
            </a:gs>
            <a:gs pos="8300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object 2"/>
          <p:cNvSpPr/>
          <p:nvPr/>
        </p:nvSpPr>
        <p:spPr>
          <a:xfrm>
            <a:off x="9144" y="0"/>
            <a:ext cx="5510784" cy="68579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7273099" y="1711848"/>
            <a:ext cx="4803521" cy="3696684"/>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8895588" y="3323844"/>
            <a:ext cx="2390140" cy="1405255"/>
          </a:xfrm>
          <a:custGeom>
            <a:avLst/>
            <a:gdLst/>
            <a:ahLst/>
            <a:cxnLst/>
            <a:rect l="l" t="t" r="r" b="b"/>
            <a:pathLst>
              <a:path w="2390140" h="1405254">
                <a:moveTo>
                  <a:pt x="1429638" y="0"/>
                </a:moveTo>
                <a:lnTo>
                  <a:pt x="0" y="835913"/>
                </a:lnTo>
                <a:lnTo>
                  <a:pt x="921257" y="1373504"/>
                </a:lnTo>
                <a:lnTo>
                  <a:pt x="967398" y="1394536"/>
                </a:lnTo>
                <a:lnTo>
                  <a:pt x="1016062" y="1405051"/>
                </a:lnTo>
                <a:lnTo>
                  <a:pt x="1065660" y="1405051"/>
                </a:lnTo>
                <a:lnTo>
                  <a:pt x="1114598" y="1394536"/>
                </a:lnTo>
                <a:lnTo>
                  <a:pt x="1161287" y="1373504"/>
                </a:lnTo>
                <a:lnTo>
                  <a:pt x="2348737" y="679322"/>
                </a:lnTo>
                <a:lnTo>
                  <a:pt x="2382902" y="641103"/>
                </a:lnTo>
                <a:lnTo>
                  <a:pt x="2389631" y="613663"/>
                </a:lnTo>
                <a:lnTo>
                  <a:pt x="2389631" y="607948"/>
                </a:lnTo>
                <a:lnTo>
                  <a:pt x="2379424" y="567928"/>
                </a:lnTo>
                <a:lnTo>
                  <a:pt x="2348737" y="536574"/>
                </a:lnTo>
                <a:lnTo>
                  <a:pt x="1429638" y="0"/>
                </a:lnTo>
                <a:close/>
              </a:path>
            </a:pathLst>
          </a:custGeom>
          <a:solidFill>
            <a:srgbClr val="51698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8874252" y="2091688"/>
            <a:ext cx="1430020" cy="2025014"/>
          </a:xfrm>
          <a:custGeom>
            <a:avLst/>
            <a:gdLst/>
            <a:ahLst/>
            <a:cxnLst/>
            <a:rect l="l" t="t" r="r" b="b"/>
            <a:pathLst>
              <a:path w="1430020" h="2025014">
                <a:moveTo>
                  <a:pt x="1361648" y="0"/>
                </a:moveTo>
                <a:lnTo>
                  <a:pt x="83057" y="742570"/>
                </a:lnTo>
                <a:lnTo>
                  <a:pt x="48488" y="769485"/>
                </a:lnTo>
                <a:lnTo>
                  <a:pt x="22336" y="803959"/>
                </a:lnTo>
                <a:lnTo>
                  <a:pt x="5780" y="844030"/>
                </a:lnTo>
                <a:lnTo>
                  <a:pt x="0" y="887731"/>
                </a:lnTo>
                <a:lnTo>
                  <a:pt x="0" y="2024635"/>
                </a:lnTo>
                <a:lnTo>
                  <a:pt x="21590" y="2013078"/>
                </a:lnTo>
                <a:lnTo>
                  <a:pt x="30733" y="2007363"/>
                </a:lnTo>
                <a:lnTo>
                  <a:pt x="1429512" y="1189483"/>
                </a:lnTo>
                <a:lnTo>
                  <a:pt x="1429512" y="59564"/>
                </a:lnTo>
                <a:lnTo>
                  <a:pt x="1428656" y="48577"/>
                </a:lnTo>
                <a:lnTo>
                  <a:pt x="1400784" y="7409"/>
                </a:lnTo>
                <a:lnTo>
                  <a:pt x="1382156" y="240"/>
                </a:lnTo>
                <a:lnTo>
                  <a:pt x="1361648" y="0"/>
                </a:lnTo>
                <a:close/>
              </a:path>
            </a:pathLst>
          </a:custGeom>
          <a:solidFill>
            <a:srgbClr val="C1C6D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8895588" y="3256788"/>
            <a:ext cx="2390140" cy="1405255"/>
          </a:xfrm>
          <a:custGeom>
            <a:avLst/>
            <a:gdLst/>
            <a:ahLst/>
            <a:cxnLst/>
            <a:rect l="l" t="t" r="r" b="b"/>
            <a:pathLst>
              <a:path w="2390140" h="1405254">
                <a:moveTo>
                  <a:pt x="1429638" y="0"/>
                </a:moveTo>
                <a:lnTo>
                  <a:pt x="0" y="835913"/>
                </a:lnTo>
                <a:lnTo>
                  <a:pt x="921257" y="1373505"/>
                </a:lnTo>
                <a:lnTo>
                  <a:pt x="967398" y="1394536"/>
                </a:lnTo>
                <a:lnTo>
                  <a:pt x="1016062" y="1405051"/>
                </a:lnTo>
                <a:lnTo>
                  <a:pt x="1065660" y="1405051"/>
                </a:lnTo>
                <a:lnTo>
                  <a:pt x="1114598" y="1394536"/>
                </a:lnTo>
                <a:lnTo>
                  <a:pt x="1161287" y="1373505"/>
                </a:lnTo>
                <a:lnTo>
                  <a:pt x="2348737" y="679323"/>
                </a:lnTo>
                <a:lnTo>
                  <a:pt x="2382902" y="641103"/>
                </a:lnTo>
                <a:lnTo>
                  <a:pt x="2389631" y="613663"/>
                </a:lnTo>
                <a:lnTo>
                  <a:pt x="2389631" y="607949"/>
                </a:lnTo>
                <a:lnTo>
                  <a:pt x="2379424" y="567928"/>
                </a:lnTo>
                <a:lnTo>
                  <a:pt x="2348737" y="536575"/>
                </a:lnTo>
                <a:lnTo>
                  <a:pt x="1429638" y="0"/>
                </a:lnTo>
                <a:close/>
              </a:path>
            </a:pathLst>
          </a:custGeom>
          <a:solidFill>
            <a:srgbClr val="E1E1E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9069578" y="3346259"/>
            <a:ext cx="1781810" cy="1062355"/>
          </a:xfrm>
          <a:custGeom>
            <a:avLst/>
            <a:gdLst/>
            <a:ahLst/>
            <a:cxnLst/>
            <a:rect l="l" t="t" r="r" b="b"/>
            <a:pathLst>
              <a:path w="1781809" h="1062354">
                <a:moveTo>
                  <a:pt x="1257125" y="0"/>
                </a:moveTo>
                <a:lnTo>
                  <a:pt x="14477" y="718248"/>
                </a:lnTo>
                <a:lnTo>
                  <a:pt x="0" y="744156"/>
                </a:lnTo>
                <a:lnTo>
                  <a:pt x="3619" y="758753"/>
                </a:lnTo>
                <a:lnTo>
                  <a:pt x="14477" y="770064"/>
                </a:lnTo>
                <a:lnTo>
                  <a:pt x="500379" y="1054925"/>
                </a:lnTo>
                <a:lnTo>
                  <a:pt x="513752" y="1060140"/>
                </a:lnTo>
                <a:lnTo>
                  <a:pt x="527732" y="1061878"/>
                </a:lnTo>
                <a:lnTo>
                  <a:pt x="541688" y="1060140"/>
                </a:lnTo>
                <a:lnTo>
                  <a:pt x="554990" y="1054925"/>
                </a:lnTo>
                <a:lnTo>
                  <a:pt x="1764665" y="346900"/>
                </a:lnTo>
                <a:lnTo>
                  <a:pt x="1777452" y="334301"/>
                </a:lnTo>
                <a:lnTo>
                  <a:pt x="1781714" y="318023"/>
                </a:lnTo>
                <a:lnTo>
                  <a:pt x="1777452" y="301769"/>
                </a:lnTo>
                <a:lnTo>
                  <a:pt x="1764665" y="289242"/>
                </a:lnTo>
                <a:lnTo>
                  <a:pt x="1284477" y="7810"/>
                </a:lnTo>
                <a:lnTo>
                  <a:pt x="1271105" y="1952"/>
                </a:lnTo>
                <a:lnTo>
                  <a:pt x="1257125" y="0"/>
                </a:lnTo>
                <a:close/>
              </a:path>
            </a:pathLst>
          </a:custGeom>
          <a:solidFill>
            <a:srgbClr val="D1D1D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8895588" y="2107374"/>
            <a:ext cx="1430020" cy="1986280"/>
          </a:xfrm>
          <a:custGeom>
            <a:avLst/>
            <a:gdLst/>
            <a:ahLst/>
            <a:cxnLst/>
            <a:rect l="l" t="t" r="r" b="b"/>
            <a:pathLst>
              <a:path w="1430020" h="1986279">
                <a:moveTo>
                  <a:pt x="1371004" y="0"/>
                </a:moveTo>
                <a:lnTo>
                  <a:pt x="81914" y="743140"/>
                </a:lnTo>
                <a:lnTo>
                  <a:pt x="47523" y="769983"/>
                </a:lnTo>
                <a:lnTo>
                  <a:pt x="21764" y="804433"/>
                </a:lnTo>
                <a:lnTo>
                  <a:pt x="5601" y="844528"/>
                </a:lnTo>
                <a:lnTo>
                  <a:pt x="0" y="888301"/>
                </a:lnTo>
                <a:lnTo>
                  <a:pt x="0" y="1986089"/>
                </a:lnTo>
                <a:lnTo>
                  <a:pt x="1429511" y="1149794"/>
                </a:lnTo>
                <a:lnTo>
                  <a:pt x="1429511" y="60007"/>
                </a:lnTo>
                <a:lnTo>
                  <a:pt x="1421090" y="29210"/>
                </a:lnTo>
                <a:lnTo>
                  <a:pt x="1399666" y="8127"/>
                </a:lnTo>
                <a:lnTo>
                  <a:pt x="1371004" y="0"/>
                </a:lnTo>
                <a:close/>
              </a:path>
            </a:pathLst>
          </a:custGeom>
          <a:solidFill>
            <a:srgbClr val="1E4E88"/>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8980931" y="2196083"/>
            <a:ext cx="1894332" cy="2196084"/>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8895588" y="3870578"/>
            <a:ext cx="2390140" cy="826769"/>
          </a:xfrm>
          <a:custGeom>
            <a:avLst/>
            <a:gdLst/>
            <a:ahLst/>
            <a:cxnLst/>
            <a:rect l="l" t="t" r="r" b="b"/>
            <a:pathLst>
              <a:path w="2390140" h="826770">
                <a:moveTo>
                  <a:pt x="0" y="222377"/>
                </a:moveTo>
                <a:lnTo>
                  <a:pt x="0" y="256921"/>
                </a:lnTo>
                <a:lnTo>
                  <a:pt x="921257" y="794766"/>
                </a:lnTo>
                <a:lnTo>
                  <a:pt x="967398" y="815797"/>
                </a:lnTo>
                <a:lnTo>
                  <a:pt x="1016062" y="826312"/>
                </a:lnTo>
                <a:lnTo>
                  <a:pt x="1065660" y="826312"/>
                </a:lnTo>
                <a:lnTo>
                  <a:pt x="1114598" y="815797"/>
                </a:lnTo>
                <a:lnTo>
                  <a:pt x="1161287" y="794766"/>
                </a:lnTo>
                <a:lnTo>
                  <a:pt x="1166412" y="791768"/>
                </a:lnTo>
                <a:lnTo>
                  <a:pt x="1016062" y="791768"/>
                </a:lnTo>
                <a:lnTo>
                  <a:pt x="967398" y="781253"/>
                </a:lnTo>
                <a:lnTo>
                  <a:pt x="921257" y="760222"/>
                </a:lnTo>
                <a:lnTo>
                  <a:pt x="0" y="222377"/>
                </a:lnTo>
                <a:close/>
              </a:path>
              <a:path w="2390140" h="826770">
                <a:moveTo>
                  <a:pt x="2389631" y="0"/>
                </a:moveTo>
                <a:lnTo>
                  <a:pt x="2374852" y="42084"/>
                </a:lnTo>
                <a:lnTo>
                  <a:pt x="1161287" y="760222"/>
                </a:lnTo>
                <a:lnTo>
                  <a:pt x="1114598" y="781253"/>
                </a:lnTo>
                <a:lnTo>
                  <a:pt x="1065660" y="791768"/>
                </a:lnTo>
                <a:lnTo>
                  <a:pt x="1166412" y="791768"/>
                </a:lnTo>
                <a:lnTo>
                  <a:pt x="2348737" y="100203"/>
                </a:lnTo>
                <a:lnTo>
                  <a:pt x="2379424" y="68849"/>
                </a:lnTo>
                <a:lnTo>
                  <a:pt x="2389631" y="28829"/>
                </a:lnTo>
                <a:lnTo>
                  <a:pt x="2389631" y="0"/>
                </a:lnTo>
                <a:close/>
              </a:path>
            </a:pathLst>
          </a:custGeom>
          <a:solidFill>
            <a:srgbClr val="C1C6D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1" name="object 11"/>
          <p:cNvSpPr/>
          <p:nvPr/>
        </p:nvSpPr>
        <p:spPr>
          <a:xfrm>
            <a:off x="9229343" y="2273807"/>
            <a:ext cx="685800" cy="429895"/>
          </a:xfrm>
          <a:custGeom>
            <a:avLst/>
            <a:gdLst/>
            <a:ahLst/>
            <a:cxnLst/>
            <a:rect l="l" t="t" r="r" b="b"/>
            <a:pathLst>
              <a:path w="685800" h="429894">
                <a:moveTo>
                  <a:pt x="685800" y="0"/>
                </a:moveTo>
                <a:lnTo>
                  <a:pt x="0" y="400684"/>
                </a:lnTo>
                <a:lnTo>
                  <a:pt x="0" y="429767"/>
                </a:lnTo>
                <a:lnTo>
                  <a:pt x="685800" y="28447"/>
                </a:lnTo>
                <a:lnTo>
                  <a:pt x="685800" y="0"/>
                </a:lnTo>
                <a:close/>
              </a:path>
            </a:pathLst>
          </a:custGeom>
          <a:solidFill>
            <a:srgbClr val="8994AC"/>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12"/>
          <p:cNvSpPr/>
          <p:nvPr/>
        </p:nvSpPr>
        <p:spPr>
          <a:xfrm>
            <a:off x="9229343" y="2302764"/>
            <a:ext cx="685800" cy="487680"/>
          </a:xfrm>
          <a:custGeom>
            <a:avLst/>
            <a:gdLst/>
            <a:ahLst/>
            <a:cxnLst/>
            <a:rect l="l" t="t" r="r" b="b"/>
            <a:pathLst>
              <a:path w="685800" h="487680">
                <a:moveTo>
                  <a:pt x="685800" y="0"/>
                </a:moveTo>
                <a:lnTo>
                  <a:pt x="0" y="401574"/>
                </a:lnTo>
                <a:lnTo>
                  <a:pt x="0" y="487680"/>
                </a:lnTo>
                <a:lnTo>
                  <a:pt x="685800" y="88773"/>
                </a:lnTo>
                <a:lnTo>
                  <a:pt x="685800" y="0"/>
                </a:lnTo>
                <a:close/>
              </a:path>
            </a:pathLst>
          </a:custGeom>
          <a:solidFill>
            <a:srgbClr val="2A3B68"/>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3" name="object 13"/>
          <p:cNvSpPr/>
          <p:nvPr/>
        </p:nvSpPr>
        <p:spPr>
          <a:xfrm>
            <a:off x="9229343" y="2391155"/>
            <a:ext cx="685800" cy="1207135"/>
          </a:xfrm>
          <a:custGeom>
            <a:avLst/>
            <a:gdLst/>
            <a:ahLst/>
            <a:cxnLst/>
            <a:rect l="l" t="t" r="r" b="b"/>
            <a:pathLst>
              <a:path w="685800" h="1207135">
                <a:moveTo>
                  <a:pt x="685800" y="0"/>
                </a:moveTo>
                <a:lnTo>
                  <a:pt x="0" y="398780"/>
                </a:lnTo>
                <a:lnTo>
                  <a:pt x="0" y="1139444"/>
                </a:lnTo>
                <a:lnTo>
                  <a:pt x="121792" y="1207008"/>
                </a:lnTo>
                <a:lnTo>
                  <a:pt x="129031" y="1202309"/>
                </a:lnTo>
                <a:lnTo>
                  <a:pt x="685800" y="877062"/>
                </a:lnTo>
                <a:lnTo>
                  <a:pt x="685800" y="0"/>
                </a:lnTo>
                <a:close/>
              </a:path>
            </a:pathLst>
          </a:custGeom>
          <a:solidFill>
            <a:srgbClr val="9AA6C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14"/>
          <p:cNvSpPr/>
          <p:nvPr/>
        </p:nvSpPr>
        <p:spPr>
          <a:xfrm>
            <a:off x="9287256" y="2098548"/>
            <a:ext cx="684530" cy="1461770"/>
          </a:xfrm>
          <a:custGeom>
            <a:avLst/>
            <a:gdLst/>
            <a:ahLst/>
            <a:cxnLst/>
            <a:rect l="l" t="t" r="r" b="b"/>
            <a:pathLst>
              <a:path w="684529" h="1461770">
                <a:moveTo>
                  <a:pt x="684276" y="0"/>
                </a:moveTo>
                <a:lnTo>
                  <a:pt x="0" y="400430"/>
                </a:lnTo>
                <a:lnTo>
                  <a:pt x="0" y="1393316"/>
                </a:lnTo>
                <a:lnTo>
                  <a:pt x="121539" y="1461515"/>
                </a:lnTo>
                <a:lnTo>
                  <a:pt x="684276" y="1133221"/>
                </a:lnTo>
                <a:lnTo>
                  <a:pt x="684276" y="0"/>
                </a:lnTo>
                <a:close/>
              </a:path>
            </a:pathLst>
          </a:custGeom>
          <a:solidFill>
            <a:srgbClr val="7AA79D"/>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15"/>
          <p:cNvSpPr/>
          <p:nvPr/>
        </p:nvSpPr>
        <p:spPr>
          <a:xfrm>
            <a:off x="9287256" y="3419855"/>
            <a:ext cx="121920" cy="140335"/>
          </a:xfrm>
          <a:custGeom>
            <a:avLst/>
            <a:gdLst/>
            <a:ahLst/>
            <a:cxnLst/>
            <a:rect l="l" t="t" r="r" b="b"/>
            <a:pathLst>
              <a:path w="121920" h="140335">
                <a:moveTo>
                  <a:pt x="121920" y="0"/>
                </a:moveTo>
                <a:lnTo>
                  <a:pt x="0" y="71755"/>
                </a:lnTo>
                <a:lnTo>
                  <a:pt x="121920" y="140208"/>
                </a:lnTo>
                <a:lnTo>
                  <a:pt x="121920" y="0"/>
                </a:lnTo>
                <a:close/>
              </a:path>
            </a:pathLst>
          </a:custGeom>
          <a:solidFill>
            <a:srgbClr val="AFC0DF"/>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16"/>
          <p:cNvSpPr/>
          <p:nvPr/>
        </p:nvSpPr>
        <p:spPr>
          <a:xfrm>
            <a:off x="9412223" y="3419855"/>
            <a:ext cx="0" cy="140335"/>
          </a:xfrm>
          <a:custGeom>
            <a:avLst/>
            <a:gdLst/>
            <a:ahLst/>
            <a:cxnLst/>
            <a:rect l="l" t="t" r="r" b="b"/>
            <a:pathLst>
              <a:path h="140335">
                <a:moveTo>
                  <a:pt x="0" y="0"/>
                </a:moveTo>
                <a:lnTo>
                  <a:pt x="0" y="140208"/>
                </a:lnTo>
              </a:path>
            </a:pathLst>
          </a:custGeom>
          <a:ln w="6096">
            <a:solidFill>
              <a:srgbClr val="384A75"/>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object 17"/>
          <p:cNvSpPr/>
          <p:nvPr/>
        </p:nvSpPr>
        <p:spPr>
          <a:xfrm>
            <a:off x="9718547" y="2131323"/>
            <a:ext cx="429895" cy="481330"/>
          </a:xfrm>
          <a:custGeom>
            <a:avLst/>
            <a:gdLst/>
            <a:ahLst/>
            <a:cxnLst/>
            <a:rect l="l" t="t" r="r" b="b"/>
            <a:pathLst>
              <a:path w="429895" h="481330">
                <a:moveTo>
                  <a:pt x="400032" y="0"/>
                </a:moveTo>
                <a:lnTo>
                  <a:pt x="380873" y="6213"/>
                </a:lnTo>
                <a:lnTo>
                  <a:pt x="0" y="227955"/>
                </a:lnTo>
                <a:lnTo>
                  <a:pt x="0" y="480812"/>
                </a:lnTo>
                <a:lnTo>
                  <a:pt x="429768" y="230241"/>
                </a:lnTo>
                <a:lnTo>
                  <a:pt x="429768" y="44059"/>
                </a:lnTo>
                <a:lnTo>
                  <a:pt x="425967" y="19911"/>
                </a:lnTo>
                <a:lnTo>
                  <a:pt x="415559" y="4895"/>
                </a:lnTo>
                <a:lnTo>
                  <a:pt x="400032" y="0"/>
                </a:lnTo>
                <a:close/>
              </a:path>
            </a:pathLst>
          </a:custGeom>
          <a:solidFill>
            <a:srgbClr val="384A75"/>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object 18"/>
          <p:cNvSpPr/>
          <p:nvPr/>
        </p:nvSpPr>
        <p:spPr>
          <a:xfrm>
            <a:off x="9726168" y="2116246"/>
            <a:ext cx="431800" cy="482600"/>
          </a:xfrm>
          <a:custGeom>
            <a:avLst/>
            <a:gdLst/>
            <a:ahLst/>
            <a:cxnLst/>
            <a:rect l="l" t="t" r="r" b="b"/>
            <a:pathLst>
              <a:path w="431800" h="482600">
                <a:moveTo>
                  <a:pt x="401556" y="0"/>
                </a:moveTo>
                <a:lnTo>
                  <a:pt x="382397" y="6050"/>
                </a:lnTo>
                <a:lnTo>
                  <a:pt x="0" y="229189"/>
                </a:lnTo>
                <a:lnTo>
                  <a:pt x="0" y="482173"/>
                </a:lnTo>
                <a:lnTo>
                  <a:pt x="431291" y="230332"/>
                </a:lnTo>
                <a:lnTo>
                  <a:pt x="431291" y="44023"/>
                </a:lnTo>
                <a:lnTo>
                  <a:pt x="427491" y="20284"/>
                </a:lnTo>
                <a:lnTo>
                  <a:pt x="417083" y="5177"/>
                </a:lnTo>
                <a:lnTo>
                  <a:pt x="401556" y="0"/>
                </a:lnTo>
                <a:close/>
              </a:path>
            </a:pathLst>
          </a:custGeom>
          <a:solidFill>
            <a:srgbClr val="958B8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9" name="object 19"/>
          <p:cNvSpPr/>
          <p:nvPr/>
        </p:nvSpPr>
        <p:spPr>
          <a:xfrm>
            <a:off x="9404604" y="2548127"/>
            <a:ext cx="175260" cy="158496"/>
          </a:xfrm>
          <a:prstGeom prst="rect">
            <a:avLst/>
          </a:prstGeom>
          <a:blipFill>
            <a:blip r:embed="rId4"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0" name="object 20"/>
          <p:cNvSpPr/>
          <p:nvPr/>
        </p:nvSpPr>
        <p:spPr>
          <a:xfrm>
            <a:off x="9381743" y="2622804"/>
            <a:ext cx="494030" cy="291465"/>
          </a:xfrm>
          <a:custGeom>
            <a:avLst/>
            <a:gdLst/>
            <a:ahLst/>
            <a:cxnLst/>
            <a:rect l="l" t="t" r="r" b="b"/>
            <a:pathLst>
              <a:path w="494029" h="291464">
                <a:moveTo>
                  <a:pt x="491871" y="0"/>
                </a:moveTo>
                <a:lnTo>
                  <a:pt x="0" y="287782"/>
                </a:lnTo>
                <a:lnTo>
                  <a:pt x="1904" y="291084"/>
                </a:lnTo>
                <a:lnTo>
                  <a:pt x="493775" y="330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1" name="object 21"/>
          <p:cNvSpPr/>
          <p:nvPr/>
        </p:nvSpPr>
        <p:spPr>
          <a:xfrm>
            <a:off x="9381743" y="2674620"/>
            <a:ext cx="494030" cy="292735"/>
          </a:xfrm>
          <a:custGeom>
            <a:avLst/>
            <a:gdLst/>
            <a:ahLst/>
            <a:cxnLst/>
            <a:rect l="l" t="t" r="r" b="b"/>
            <a:pathLst>
              <a:path w="494029" h="292735">
                <a:moveTo>
                  <a:pt x="491871" y="0"/>
                </a:moveTo>
                <a:lnTo>
                  <a:pt x="0" y="288035"/>
                </a:lnTo>
                <a:lnTo>
                  <a:pt x="1904" y="292607"/>
                </a:lnTo>
                <a:lnTo>
                  <a:pt x="493775" y="457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2" name="object 22"/>
          <p:cNvSpPr/>
          <p:nvPr/>
        </p:nvSpPr>
        <p:spPr>
          <a:xfrm>
            <a:off x="9381743" y="2726435"/>
            <a:ext cx="494030" cy="291465"/>
          </a:xfrm>
          <a:custGeom>
            <a:avLst/>
            <a:gdLst/>
            <a:ahLst/>
            <a:cxnLst/>
            <a:rect l="l" t="t" r="r" b="b"/>
            <a:pathLst>
              <a:path w="494029" h="291464">
                <a:moveTo>
                  <a:pt x="491871" y="0"/>
                </a:moveTo>
                <a:lnTo>
                  <a:pt x="0" y="287781"/>
                </a:lnTo>
                <a:lnTo>
                  <a:pt x="1904" y="291084"/>
                </a:lnTo>
                <a:lnTo>
                  <a:pt x="493775" y="330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3" name="object 23"/>
          <p:cNvSpPr/>
          <p:nvPr/>
        </p:nvSpPr>
        <p:spPr>
          <a:xfrm>
            <a:off x="9381743" y="2776727"/>
            <a:ext cx="494030" cy="292735"/>
          </a:xfrm>
          <a:custGeom>
            <a:avLst/>
            <a:gdLst/>
            <a:ahLst/>
            <a:cxnLst/>
            <a:rect l="l" t="t" r="r" b="b"/>
            <a:pathLst>
              <a:path w="494029" h="292735">
                <a:moveTo>
                  <a:pt x="491871" y="0"/>
                </a:moveTo>
                <a:lnTo>
                  <a:pt x="0" y="288036"/>
                </a:lnTo>
                <a:lnTo>
                  <a:pt x="1904" y="292608"/>
                </a:lnTo>
                <a:lnTo>
                  <a:pt x="493775" y="4572"/>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4" name="object 24"/>
          <p:cNvSpPr/>
          <p:nvPr/>
        </p:nvSpPr>
        <p:spPr>
          <a:xfrm>
            <a:off x="9381743" y="2828544"/>
            <a:ext cx="494030" cy="291465"/>
          </a:xfrm>
          <a:custGeom>
            <a:avLst/>
            <a:gdLst/>
            <a:ahLst/>
            <a:cxnLst/>
            <a:rect l="l" t="t" r="r" b="b"/>
            <a:pathLst>
              <a:path w="494029" h="291464">
                <a:moveTo>
                  <a:pt x="491871" y="0"/>
                </a:moveTo>
                <a:lnTo>
                  <a:pt x="0" y="286511"/>
                </a:lnTo>
                <a:lnTo>
                  <a:pt x="1904" y="291083"/>
                </a:lnTo>
                <a:lnTo>
                  <a:pt x="493775" y="3301"/>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5" name="object 25"/>
          <p:cNvSpPr/>
          <p:nvPr/>
        </p:nvSpPr>
        <p:spPr>
          <a:xfrm>
            <a:off x="9380219" y="2881883"/>
            <a:ext cx="497205" cy="475615"/>
          </a:xfrm>
          <a:custGeom>
            <a:avLst/>
            <a:gdLst/>
            <a:ahLst/>
            <a:cxnLst/>
            <a:rect l="l" t="t" r="r" b="b"/>
            <a:pathLst>
              <a:path w="497204" h="475614">
                <a:moveTo>
                  <a:pt x="496824" y="0"/>
                </a:moveTo>
                <a:lnTo>
                  <a:pt x="0" y="290067"/>
                </a:lnTo>
                <a:lnTo>
                  <a:pt x="0" y="475488"/>
                </a:lnTo>
                <a:lnTo>
                  <a:pt x="13703" y="467487"/>
                </a:lnTo>
                <a:lnTo>
                  <a:pt x="4572" y="467487"/>
                </a:lnTo>
                <a:lnTo>
                  <a:pt x="4572" y="292735"/>
                </a:lnTo>
                <a:lnTo>
                  <a:pt x="492251" y="8000"/>
                </a:lnTo>
                <a:lnTo>
                  <a:pt x="496824" y="8000"/>
                </a:lnTo>
                <a:lnTo>
                  <a:pt x="496824" y="0"/>
                </a:lnTo>
                <a:close/>
              </a:path>
              <a:path w="497204" h="475614">
                <a:moveTo>
                  <a:pt x="492251" y="182859"/>
                </a:moveTo>
                <a:lnTo>
                  <a:pt x="4572" y="467487"/>
                </a:lnTo>
                <a:lnTo>
                  <a:pt x="13703" y="467487"/>
                </a:lnTo>
                <a:lnTo>
                  <a:pt x="496824" y="185419"/>
                </a:lnTo>
                <a:lnTo>
                  <a:pt x="496824" y="184150"/>
                </a:lnTo>
                <a:lnTo>
                  <a:pt x="492251" y="184150"/>
                </a:lnTo>
                <a:lnTo>
                  <a:pt x="492251" y="182859"/>
                </a:lnTo>
                <a:close/>
              </a:path>
              <a:path w="497204" h="475614">
                <a:moveTo>
                  <a:pt x="496824" y="182117"/>
                </a:moveTo>
                <a:lnTo>
                  <a:pt x="493522" y="182117"/>
                </a:lnTo>
                <a:lnTo>
                  <a:pt x="494156" y="184150"/>
                </a:lnTo>
                <a:lnTo>
                  <a:pt x="496824" y="184150"/>
                </a:lnTo>
                <a:lnTo>
                  <a:pt x="496824" y="182117"/>
                </a:lnTo>
                <a:close/>
              </a:path>
              <a:path w="497204" h="475614">
                <a:moveTo>
                  <a:pt x="496824" y="8000"/>
                </a:moveTo>
                <a:lnTo>
                  <a:pt x="492251" y="8000"/>
                </a:lnTo>
                <a:lnTo>
                  <a:pt x="492251" y="182859"/>
                </a:lnTo>
                <a:lnTo>
                  <a:pt x="493522" y="182117"/>
                </a:lnTo>
                <a:lnTo>
                  <a:pt x="496824" y="182117"/>
                </a:lnTo>
                <a:lnTo>
                  <a:pt x="496824" y="800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6" name="object 26"/>
          <p:cNvSpPr/>
          <p:nvPr/>
        </p:nvSpPr>
        <p:spPr>
          <a:xfrm>
            <a:off x="9381743" y="2956560"/>
            <a:ext cx="494030" cy="291465"/>
          </a:xfrm>
          <a:custGeom>
            <a:avLst/>
            <a:gdLst/>
            <a:ahLst/>
            <a:cxnLst/>
            <a:rect l="l" t="t" r="r" b="b"/>
            <a:pathLst>
              <a:path w="494029" h="291464">
                <a:moveTo>
                  <a:pt x="491871" y="0"/>
                </a:moveTo>
                <a:lnTo>
                  <a:pt x="0" y="287781"/>
                </a:lnTo>
                <a:lnTo>
                  <a:pt x="1904" y="291084"/>
                </a:lnTo>
                <a:lnTo>
                  <a:pt x="493775" y="4572"/>
                </a:lnTo>
                <a:lnTo>
                  <a:pt x="49187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7" name="object 27"/>
          <p:cNvSpPr/>
          <p:nvPr/>
        </p:nvSpPr>
        <p:spPr>
          <a:xfrm>
            <a:off x="9529571" y="3084576"/>
            <a:ext cx="5080" cy="74930"/>
          </a:xfrm>
          <a:custGeom>
            <a:avLst/>
            <a:gdLst/>
            <a:ahLst/>
            <a:cxnLst/>
            <a:rect l="l" t="t" r="r" b="b"/>
            <a:pathLst>
              <a:path w="5079" h="74930">
                <a:moveTo>
                  <a:pt x="0" y="74675"/>
                </a:moveTo>
                <a:lnTo>
                  <a:pt x="4571" y="74675"/>
                </a:lnTo>
                <a:lnTo>
                  <a:pt x="4571" y="0"/>
                </a:lnTo>
                <a:lnTo>
                  <a:pt x="0" y="0"/>
                </a:lnTo>
                <a:lnTo>
                  <a:pt x="0" y="74675"/>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8" name="object 28"/>
          <p:cNvSpPr/>
          <p:nvPr/>
        </p:nvSpPr>
        <p:spPr>
          <a:xfrm>
            <a:off x="9723119" y="2973323"/>
            <a:ext cx="5080" cy="73660"/>
          </a:xfrm>
          <a:custGeom>
            <a:avLst/>
            <a:gdLst/>
            <a:ahLst/>
            <a:cxnLst/>
            <a:rect l="l" t="t" r="r" b="b"/>
            <a:pathLst>
              <a:path w="5079" h="73660">
                <a:moveTo>
                  <a:pt x="0" y="73151"/>
                </a:moveTo>
                <a:lnTo>
                  <a:pt x="4571" y="73151"/>
                </a:lnTo>
                <a:lnTo>
                  <a:pt x="4571" y="0"/>
                </a:lnTo>
                <a:lnTo>
                  <a:pt x="0" y="0"/>
                </a:lnTo>
                <a:lnTo>
                  <a:pt x="0" y="73151"/>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9" name="object 29"/>
          <p:cNvSpPr/>
          <p:nvPr/>
        </p:nvSpPr>
        <p:spPr>
          <a:xfrm>
            <a:off x="9410700" y="3145535"/>
            <a:ext cx="81280" cy="48895"/>
          </a:xfrm>
          <a:custGeom>
            <a:avLst/>
            <a:gdLst/>
            <a:ahLst/>
            <a:cxnLst/>
            <a:rect l="l" t="t" r="r" b="b"/>
            <a:pathLst>
              <a:path w="81279" h="48894">
                <a:moveTo>
                  <a:pt x="78104" y="0"/>
                </a:moveTo>
                <a:lnTo>
                  <a:pt x="0" y="44196"/>
                </a:lnTo>
                <a:lnTo>
                  <a:pt x="2031" y="48767"/>
                </a:lnTo>
                <a:lnTo>
                  <a:pt x="80772" y="4572"/>
                </a:lnTo>
                <a:lnTo>
                  <a:pt x="78104"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0" name="object 30"/>
          <p:cNvSpPr/>
          <p:nvPr/>
        </p:nvSpPr>
        <p:spPr>
          <a:xfrm>
            <a:off x="9593580" y="3038855"/>
            <a:ext cx="81280" cy="48895"/>
          </a:xfrm>
          <a:custGeom>
            <a:avLst/>
            <a:gdLst/>
            <a:ahLst/>
            <a:cxnLst/>
            <a:rect l="l" t="t" r="r" b="b"/>
            <a:pathLst>
              <a:path w="81279" h="48894">
                <a:moveTo>
                  <a:pt x="78104" y="0"/>
                </a:moveTo>
                <a:lnTo>
                  <a:pt x="0" y="45466"/>
                </a:lnTo>
                <a:lnTo>
                  <a:pt x="2031" y="48768"/>
                </a:lnTo>
                <a:lnTo>
                  <a:pt x="80772" y="3302"/>
                </a:lnTo>
                <a:lnTo>
                  <a:pt x="78104"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1" name="object 31"/>
          <p:cNvSpPr/>
          <p:nvPr/>
        </p:nvSpPr>
        <p:spPr>
          <a:xfrm>
            <a:off x="9759695" y="2941320"/>
            <a:ext cx="79375" cy="48895"/>
          </a:xfrm>
          <a:custGeom>
            <a:avLst/>
            <a:gdLst/>
            <a:ahLst/>
            <a:cxnLst/>
            <a:rect l="l" t="t" r="r" b="b"/>
            <a:pathLst>
              <a:path w="79375" h="48894">
                <a:moveTo>
                  <a:pt x="77343" y="0"/>
                </a:moveTo>
                <a:lnTo>
                  <a:pt x="0" y="44195"/>
                </a:lnTo>
                <a:lnTo>
                  <a:pt x="1904" y="48767"/>
                </a:lnTo>
                <a:lnTo>
                  <a:pt x="79248" y="4571"/>
                </a:lnTo>
                <a:lnTo>
                  <a:pt x="77343"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2" name="object 32"/>
          <p:cNvSpPr/>
          <p:nvPr/>
        </p:nvSpPr>
        <p:spPr>
          <a:xfrm>
            <a:off x="9413747" y="3113532"/>
            <a:ext cx="242570" cy="142240"/>
          </a:xfrm>
          <a:custGeom>
            <a:avLst/>
            <a:gdLst/>
            <a:ahLst/>
            <a:cxnLst/>
            <a:rect l="l" t="t" r="r" b="b"/>
            <a:pathLst>
              <a:path w="242570" h="142239">
                <a:moveTo>
                  <a:pt x="239649" y="0"/>
                </a:moveTo>
                <a:lnTo>
                  <a:pt x="0" y="138429"/>
                </a:lnTo>
                <a:lnTo>
                  <a:pt x="2667" y="141731"/>
                </a:lnTo>
                <a:lnTo>
                  <a:pt x="242316" y="3301"/>
                </a:lnTo>
                <a:lnTo>
                  <a:pt x="239649"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3" name="object 33"/>
          <p:cNvSpPr/>
          <p:nvPr/>
        </p:nvSpPr>
        <p:spPr>
          <a:xfrm>
            <a:off x="9413747" y="3113532"/>
            <a:ext cx="323215" cy="189230"/>
          </a:xfrm>
          <a:custGeom>
            <a:avLst/>
            <a:gdLst/>
            <a:ahLst/>
            <a:cxnLst/>
            <a:rect l="l" t="t" r="r" b="b"/>
            <a:pathLst>
              <a:path w="323215" h="189229">
                <a:moveTo>
                  <a:pt x="321055" y="0"/>
                </a:moveTo>
                <a:lnTo>
                  <a:pt x="0" y="185038"/>
                </a:lnTo>
                <a:lnTo>
                  <a:pt x="2667" y="188975"/>
                </a:lnTo>
                <a:lnTo>
                  <a:pt x="323087" y="3301"/>
                </a:lnTo>
                <a:lnTo>
                  <a:pt x="321055"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4" name="object 34"/>
          <p:cNvSpPr/>
          <p:nvPr/>
        </p:nvSpPr>
        <p:spPr>
          <a:xfrm>
            <a:off x="9413747" y="3051048"/>
            <a:ext cx="387350" cy="228600"/>
          </a:xfrm>
          <a:custGeom>
            <a:avLst/>
            <a:gdLst/>
            <a:ahLst/>
            <a:cxnLst/>
            <a:rect l="l" t="t" r="r" b="b"/>
            <a:pathLst>
              <a:path w="387350" h="228600">
                <a:moveTo>
                  <a:pt x="385191" y="0"/>
                </a:moveTo>
                <a:lnTo>
                  <a:pt x="0" y="224027"/>
                </a:lnTo>
                <a:lnTo>
                  <a:pt x="2667" y="228600"/>
                </a:lnTo>
                <a:lnTo>
                  <a:pt x="387096" y="4572"/>
                </a:lnTo>
                <a:lnTo>
                  <a:pt x="385191" y="0"/>
                </a:lnTo>
                <a:close/>
              </a:path>
            </a:pathLst>
          </a:custGeom>
          <a:solidFill>
            <a:srgbClr val="51649B"/>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5" name="object 35"/>
          <p:cNvSpPr/>
          <p:nvPr/>
        </p:nvSpPr>
        <p:spPr>
          <a:xfrm>
            <a:off x="9826752" y="2283858"/>
            <a:ext cx="158496" cy="181973"/>
          </a:xfrm>
          <a:prstGeom prst="rect">
            <a:avLst/>
          </a:prstGeom>
          <a:blipFill>
            <a:blip r:embed="rId5"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6" name="object 36"/>
          <p:cNvSpPr/>
          <p:nvPr/>
        </p:nvSpPr>
        <p:spPr>
          <a:xfrm>
            <a:off x="10005059" y="2221992"/>
            <a:ext cx="53340" cy="140335"/>
          </a:xfrm>
          <a:custGeom>
            <a:avLst/>
            <a:gdLst/>
            <a:ahLst/>
            <a:cxnLst/>
            <a:rect l="l" t="t" r="r" b="b"/>
            <a:pathLst>
              <a:path w="53340" h="140335">
                <a:moveTo>
                  <a:pt x="53340" y="0"/>
                </a:moveTo>
                <a:lnTo>
                  <a:pt x="0" y="31242"/>
                </a:lnTo>
                <a:lnTo>
                  <a:pt x="0" y="140208"/>
                </a:lnTo>
                <a:lnTo>
                  <a:pt x="19050" y="128905"/>
                </a:lnTo>
                <a:lnTo>
                  <a:pt x="19050" y="85725"/>
                </a:lnTo>
                <a:lnTo>
                  <a:pt x="51308" y="67056"/>
                </a:lnTo>
                <a:lnTo>
                  <a:pt x="19050" y="67056"/>
                </a:lnTo>
                <a:lnTo>
                  <a:pt x="19050" y="38481"/>
                </a:lnTo>
                <a:lnTo>
                  <a:pt x="53340" y="18669"/>
                </a:lnTo>
                <a:lnTo>
                  <a:pt x="53340" y="0"/>
                </a:lnTo>
                <a:close/>
              </a:path>
              <a:path w="53340" h="140335">
                <a:moveTo>
                  <a:pt x="51308" y="49149"/>
                </a:moveTo>
                <a:lnTo>
                  <a:pt x="19050" y="67056"/>
                </a:lnTo>
                <a:lnTo>
                  <a:pt x="51308" y="67056"/>
                </a:lnTo>
                <a:lnTo>
                  <a:pt x="51308" y="49149"/>
                </a:lnTo>
                <a:close/>
              </a:path>
            </a:pathLst>
          </a:custGeom>
          <a:solidFill>
            <a:srgbClr val="E6E6E6"/>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7" name="object 37"/>
          <p:cNvSpPr/>
          <p:nvPr/>
        </p:nvSpPr>
        <p:spPr>
          <a:xfrm>
            <a:off x="10762843" y="3329908"/>
            <a:ext cx="389432" cy="656335"/>
          </a:xfrm>
          <a:prstGeom prst="rect">
            <a:avLst/>
          </a:prstGeom>
          <a:blipFill>
            <a:blip r:embed="rId6"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9" name="object 39"/>
          <p:cNvSpPr txBox="1">
            <a:spLocks noGrp="1"/>
          </p:cNvSpPr>
          <p:nvPr>
            <p:ph type="title"/>
          </p:nvPr>
        </p:nvSpPr>
        <p:spPr>
          <a:xfrm>
            <a:off x="350011" y="292049"/>
            <a:ext cx="11393932" cy="443070"/>
          </a:xfrm>
          <a:prstGeom prst="rect">
            <a:avLst/>
          </a:prstGeom>
        </p:spPr>
        <p:txBody>
          <a:bodyPr vert="horz" wrap="square" lIns="0" tIns="12065" rIns="0" bIns="0" rtlCol="0">
            <a:spAutoFit/>
          </a:bodyPr>
          <a:lstStyle/>
          <a:p>
            <a:pPr marL="12700" algn="ctr">
              <a:lnSpc>
                <a:spcPct val="100000"/>
              </a:lnSpc>
              <a:spcBef>
                <a:spcPts val="95"/>
              </a:spcBef>
            </a:pPr>
            <a:r>
              <a:rPr lang="sr-Latn-ME" sz="2800" spc="-14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ZAŠTO JE ZNAČAJAN REGISTAR PODSTICAJNIH MJERA ZA INVESTICIJE</a:t>
            </a:r>
            <a:endParaRPr sz="28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40" name="object 40"/>
          <p:cNvSpPr/>
          <p:nvPr/>
        </p:nvSpPr>
        <p:spPr>
          <a:xfrm>
            <a:off x="1424939" y="1472183"/>
            <a:ext cx="5459032" cy="1429676"/>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1" name="object 41"/>
          <p:cNvSpPr/>
          <p:nvPr/>
        </p:nvSpPr>
        <p:spPr>
          <a:xfrm>
            <a:off x="1528572" y="1472183"/>
            <a:ext cx="5241607" cy="1429675"/>
          </a:xfrm>
          <a:custGeom>
            <a:avLst/>
            <a:gdLst/>
            <a:ahLst/>
            <a:cxnLst/>
            <a:rect l="l" t="t" r="r" b="b"/>
            <a:pathLst>
              <a:path w="5299075" h="1285239">
                <a:moveTo>
                  <a:pt x="5175885" y="0"/>
                </a:moveTo>
                <a:lnTo>
                  <a:pt x="123062" y="0"/>
                </a:lnTo>
                <a:lnTo>
                  <a:pt x="75170" y="9673"/>
                </a:lnTo>
                <a:lnTo>
                  <a:pt x="36052" y="36052"/>
                </a:lnTo>
                <a:lnTo>
                  <a:pt x="9673" y="75170"/>
                </a:lnTo>
                <a:lnTo>
                  <a:pt x="0" y="123062"/>
                </a:lnTo>
                <a:lnTo>
                  <a:pt x="0" y="1161668"/>
                </a:lnTo>
                <a:lnTo>
                  <a:pt x="9673" y="1209561"/>
                </a:lnTo>
                <a:lnTo>
                  <a:pt x="36052" y="1248679"/>
                </a:lnTo>
                <a:lnTo>
                  <a:pt x="75170" y="1275058"/>
                </a:lnTo>
                <a:lnTo>
                  <a:pt x="123062" y="1284731"/>
                </a:lnTo>
                <a:lnTo>
                  <a:pt x="5175885" y="1284731"/>
                </a:lnTo>
                <a:lnTo>
                  <a:pt x="5223777" y="1275058"/>
                </a:lnTo>
                <a:lnTo>
                  <a:pt x="5262895" y="1248679"/>
                </a:lnTo>
                <a:lnTo>
                  <a:pt x="5289274" y="1209561"/>
                </a:lnTo>
                <a:lnTo>
                  <a:pt x="5298948" y="1161668"/>
                </a:lnTo>
                <a:lnTo>
                  <a:pt x="5298948" y="123062"/>
                </a:lnTo>
                <a:lnTo>
                  <a:pt x="5289274" y="75170"/>
                </a:lnTo>
                <a:lnTo>
                  <a:pt x="5262895" y="36052"/>
                </a:lnTo>
                <a:lnTo>
                  <a:pt x="5223777" y="9673"/>
                </a:lnTo>
                <a:lnTo>
                  <a:pt x="5175885" y="0"/>
                </a:lnTo>
                <a:close/>
              </a:path>
            </a:pathLst>
          </a:custGeom>
          <a:gradFill>
            <a:gsLst>
              <a:gs pos="0">
                <a:schemeClr val="accent3">
                  <a:lumMod val="40000"/>
                  <a:lumOff val="60000"/>
                </a:schemeClr>
              </a:gs>
              <a:gs pos="74000">
                <a:schemeClr val="accent3">
                  <a:lumMod val="40000"/>
                  <a:lumOff val="60000"/>
                </a:schemeClr>
              </a:gs>
              <a:gs pos="83000">
                <a:schemeClr val="accent3">
                  <a:lumMod val="40000"/>
                  <a:lumOff val="60000"/>
                </a:schemeClr>
              </a:gs>
              <a:gs pos="100000">
                <a:schemeClr val="accent3">
                  <a:lumMod val="40000"/>
                  <a:lumOff val="60000"/>
                </a:schemeClr>
              </a:gs>
            </a:gsLst>
            <a:lin ang="5400000" scaled="1"/>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3" name="object 43"/>
          <p:cNvSpPr/>
          <p:nvPr/>
        </p:nvSpPr>
        <p:spPr>
          <a:xfrm>
            <a:off x="1424939" y="3163823"/>
            <a:ext cx="5410925" cy="1415795"/>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4" name="object 44"/>
          <p:cNvSpPr/>
          <p:nvPr/>
        </p:nvSpPr>
        <p:spPr>
          <a:xfrm>
            <a:off x="1495043" y="3201922"/>
            <a:ext cx="5275136" cy="1397673"/>
          </a:xfrm>
          <a:custGeom>
            <a:avLst/>
            <a:gdLst/>
            <a:ahLst/>
            <a:cxnLst/>
            <a:rect l="l" t="t" r="r" b="b"/>
            <a:pathLst>
              <a:path w="5299075" h="1285239">
                <a:moveTo>
                  <a:pt x="5175885" y="0"/>
                </a:moveTo>
                <a:lnTo>
                  <a:pt x="123062" y="0"/>
                </a:lnTo>
                <a:lnTo>
                  <a:pt x="75170" y="9673"/>
                </a:lnTo>
                <a:lnTo>
                  <a:pt x="36052" y="36052"/>
                </a:lnTo>
                <a:lnTo>
                  <a:pt x="9673" y="75170"/>
                </a:lnTo>
                <a:lnTo>
                  <a:pt x="0" y="123062"/>
                </a:lnTo>
                <a:lnTo>
                  <a:pt x="0" y="1161669"/>
                </a:lnTo>
                <a:lnTo>
                  <a:pt x="9673" y="1209561"/>
                </a:lnTo>
                <a:lnTo>
                  <a:pt x="36052" y="1248679"/>
                </a:lnTo>
                <a:lnTo>
                  <a:pt x="75170" y="1275058"/>
                </a:lnTo>
                <a:lnTo>
                  <a:pt x="123062" y="1284732"/>
                </a:lnTo>
                <a:lnTo>
                  <a:pt x="5175885" y="1284732"/>
                </a:lnTo>
                <a:lnTo>
                  <a:pt x="5223777" y="1275058"/>
                </a:lnTo>
                <a:lnTo>
                  <a:pt x="5262895" y="1248679"/>
                </a:lnTo>
                <a:lnTo>
                  <a:pt x="5289274" y="1209561"/>
                </a:lnTo>
                <a:lnTo>
                  <a:pt x="5298948" y="1161669"/>
                </a:lnTo>
                <a:lnTo>
                  <a:pt x="5298948" y="123062"/>
                </a:lnTo>
                <a:lnTo>
                  <a:pt x="5289274" y="75170"/>
                </a:lnTo>
                <a:lnTo>
                  <a:pt x="5262895" y="36052"/>
                </a:lnTo>
                <a:lnTo>
                  <a:pt x="5223777" y="9673"/>
                </a:lnTo>
                <a:lnTo>
                  <a:pt x="5175885" y="0"/>
                </a:lnTo>
                <a:close/>
              </a:path>
            </a:pathLst>
          </a:custGeom>
          <a:gradFill>
            <a:gsLst>
              <a:gs pos="0">
                <a:schemeClr val="accent2">
                  <a:lumMod val="40000"/>
                  <a:lumOff val="60000"/>
                </a:schemeClr>
              </a:gs>
              <a:gs pos="74000">
                <a:schemeClr val="accent2">
                  <a:lumMod val="40000"/>
                  <a:lumOff val="60000"/>
                </a:schemeClr>
              </a:gs>
              <a:gs pos="83000">
                <a:schemeClr val="accent2">
                  <a:lumMod val="40000"/>
                  <a:lumOff val="60000"/>
                </a:schemeClr>
              </a:gs>
              <a:gs pos="100000">
                <a:schemeClr val="accent2">
                  <a:lumMod val="40000"/>
                  <a:lumOff val="60000"/>
                </a:schemeClr>
              </a:gs>
            </a:gsLst>
            <a:lin ang="5400000" scaled="1"/>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5" name="object 45"/>
          <p:cNvSpPr/>
          <p:nvPr/>
        </p:nvSpPr>
        <p:spPr>
          <a:xfrm>
            <a:off x="1424939" y="4861559"/>
            <a:ext cx="5459032" cy="1415795"/>
          </a:xfrm>
          <a:prstGeom prst="rect">
            <a:avLst/>
          </a:prstGeom>
          <a:blipFill>
            <a:blip r:embed="rId7"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6" name="object 46"/>
          <p:cNvSpPr/>
          <p:nvPr/>
        </p:nvSpPr>
        <p:spPr>
          <a:xfrm>
            <a:off x="1497987" y="4884601"/>
            <a:ext cx="5247702" cy="1455532"/>
          </a:xfrm>
          <a:custGeom>
            <a:avLst/>
            <a:gdLst/>
            <a:ahLst/>
            <a:cxnLst/>
            <a:rect l="l" t="t" r="r" b="b"/>
            <a:pathLst>
              <a:path w="5299075" h="1285239">
                <a:moveTo>
                  <a:pt x="5175885" y="0"/>
                </a:moveTo>
                <a:lnTo>
                  <a:pt x="123062" y="0"/>
                </a:lnTo>
                <a:lnTo>
                  <a:pt x="75170" y="9673"/>
                </a:lnTo>
                <a:lnTo>
                  <a:pt x="36052" y="36052"/>
                </a:lnTo>
                <a:lnTo>
                  <a:pt x="9673" y="75170"/>
                </a:lnTo>
                <a:lnTo>
                  <a:pt x="0" y="123062"/>
                </a:lnTo>
                <a:lnTo>
                  <a:pt x="0" y="1161719"/>
                </a:lnTo>
                <a:lnTo>
                  <a:pt x="9673" y="1209599"/>
                </a:lnTo>
                <a:lnTo>
                  <a:pt x="36052" y="1248700"/>
                </a:lnTo>
                <a:lnTo>
                  <a:pt x="75170" y="1275064"/>
                </a:lnTo>
                <a:lnTo>
                  <a:pt x="123062" y="1284732"/>
                </a:lnTo>
                <a:lnTo>
                  <a:pt x="5175885" y="1284732"/>
                </a:lnTo>
                <a:lnTo>
                  <a:pt x="5223777" y="1275064"/>
                </a:lnTo>
                <a:lnTo>
                  <a:pt x="5262895" y="1248700"/>
                </a:lnTo>
                <a:lnTo>
                  <a:pt x="5289274" y="1209599"/>
                </a:lnTo>
                <a:lnTo>
                  <a:pt x="5298948" y="1161719"/>
                </a:lnTo>
                <a:lnTo>
                  <a:pt x="5298948" y="123062"/>
                </a:lnTo>
                <a:lnTo>
                  <a:pt x="5289274" y="75170"/>
                </a:lnTo>
                <a:lnTo>
                  <a:pt x="5262895" y="36052"/>
                </a:lnTo>
                <a:lnTo>
                  <a:pt x="5223777" y="9673"/>
                </a:lnTo>
                <a:lnTo>
                  <a:pt x="5175885" y="0"/>
                </a:lnTo>
                <a:close/>
              </a:path>
            </a:pathLst>
          </a:custGeom>
          <a:gradFill>
            <a:gsLst>
              <a:gs pos="0">
                <a:schemeClr val="accent6">
                  <a:lumMod val="20000"/>
                  <a:lumOff val="80000"/>
                </a:schemeClr>
              </a:gs>
              <a:gs pos="74000">
                <a:schemeClr val="accent6">
                  <a:lumMod val="20000"/>
                  <a:lumOff val="80000"/>
                </a:schemeClr>
              </a:gs>
              <a:gs pos="83000">
                <a:schemeClr val="accent6">
                  <a:lumMod val="20000"/>
                  <a:lumOff val="80000"/>
                </a:schemeClr>
              </a:gs>
              <a:gs pos="100000">
                <a:schemeClr val="accent6">
                  <a:lumMod val="20000"/>
                  <a:lumOff val="80000"/>
                </a:schemeClr>
              </a:gs>
            </a:gsLst>
            <a:lin ang="5400000" scaled="1"/>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9" name="object 49"/>
          <p:cNvSpPr/>
          <p:nvPr/>
        </p:nvSpPr>
        <p:spPr>
          <a:xfrm>
            <a:off x="1013460" y="1464563"/>
            <a:ext cx="457200" cy="1463040"/>
          </a:xfrm>
          <a:custGeom>
            <a:avLst/>
            <a:gdLst/>
            <a:ahLst/>
            <a:cxnLst/>
            <a:rect l="l" t="t" r="r" b="b"/>
            <a:pathLst>
              <a:path w="365759" h="1463039">
                <a:moveTo>
                  <a:pt x="294131" y="0"/>
                </a:moveTo>
                <a:lnTo>
                  <a:pt x="71615" y="0"/>
                </a:lnTo>
                <a:lnTo>
                  <a:pt x="43741" y="5619"/>
                </a:lnTo>
                <a:lnTo>
                  <a:pt x="20977" y="20954"/>
                </a:lnTo>
                <a:lnTo>
                  <a:pt x="5628" y="43719"/>
                </a:lnTo>
                <a:lnTo>
                  <a:pt x="0" y="71627"/>
                </a:lnTo>
                <a:lnTo>
                  <a:pt x="0" y="1391412"/>
                </a:lnTo>
                <a:lnTo>
                  <a:pt x="5628" y="1419320"/>
                </a:lnTo>
                <a:lnTo>
                  <a:pt x="20977" y="1442085"/>
                </a:lnTo>
                <a:lnTo>
                  <a:pt x="43741" y="1457420"/>
                </a:lnTo>
                <a:lnTo>
                  <a:pt x="71615" y="1463039"/>
                </a:lnTo>
                <a:lnTo>
                  <a:pt x="294131" y="1463039"/>
                </a:lnTo>
                <a:lnTo>
                  <a:pt x="322040" y="1457420"/>
                </a:lnTo>
                <a:lnTo>
                  <a:pt x="344805" y="1442085"/>
                </a:lnTo>
                <a:lnTo>
                  <a:pt x="360140" y="1419320"/>
                </a:lnTo>
                <a:lnTo>
                  <a:pt x="365759" y="1391412"/>
                </a:lnTo>
                <a:lnTo>
                  <a:pt x="365759" y="71627"/>
                </a:lnTo>
                <a:lnTo>
                  <a:pt x="360140" y="43719"/>
                </a:lnTo>
                <a:lnTo>
                  <a:pt x="344805" y="20954"/>
                </a:lnTo>
                <a:lnTo>
                  <a:pt x="322040" y="5619"/>
                </a:lnTo>
                <a:lnTo>
                  <a:pt x="294131" y="0"/>
                </a:lnTo>
                <a:close/>
              </a:path>
            </a:pathLst>
          </a:custGeom>
          <a:solidFill>
            <a:srgbClr val="A4AB8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1" name="object 51"/>
          <p:cNvSpPr/>
          <p:nvPr/>
        </p:nvSpPr>
        <p:spPr>
          <a:xfrm>
            <a:off x="1016508" y="3209543"/>
            <a:ext cx="457200" cy="1390051"/>
          </a:xfrm>
          <a:custGeom>
            <a:avLst/>
            <a:gdLst/>
            <a:ahLst/>
            <a:cxnLst/>
            <a:rect l="l" t="t" r="r" b="b"/>
            <a:pathLst>
              <a:path w="365759" h="1463039">
                <a:moveTo>
                  <a:pt x="294131" y="0"/>
                </a:moveTo>
                <a:lnTo>
                  <a:pt x="71615" y="0"/>
                </a:lnTo>
                <a:lnTo>
                  <a:pt x="43741" y="5619"/>
                </a:lnTo>
                <a:lnTo>
                  <a:pt x="20977" y="20954"/>
                </a:lnTo>
                <a:lnTo>
                  <a:pt x="5628" y="43719"/>
                </a:lnTo>
                <a:lnTo>
                  <a:pt x="0" y="71627"/>
                </a:lnTo>
                <a:lnTo>
                  <a:pt x="0" y="1391412"/>
                </a:lnTo>
                <a:lnTo>
                  <a:pt x="5628" y="1419320"/>
                </a:lnTo>
                <a:lnTo>
                  <a:pt x="20977" y="1442085"/>
                </a:lnTo>
                <a:lnTo>
                  <a:pt x="43741" y="1457420"/>
                </a:lnTo>
                <a:lnTo>
                  <a:pt x="71615" y="1463040"/>
                </a:lnTo>
                <a:lnTo>
                  <a:pt x="294131" y="1463040"/>
                </a:lnTo>
                <a:lnTo>
                  <a:pt x="322040" y="1457420"/>
                </a:lnTo>
                <a:lnTo>
                  <a:pt x="344805" y="1442085"/>
                </a:lnTo>
                <a:lnTo>
                  <a:pt x="360140" y="1419320"/>
                </a:lnTo>
                <a:lnTo>
                  <a:pt x="365759" y="1391412"/>
                </a:lnTo>
                <a:lnTo>
                  <a:pt x="365759" y="71627"/>
                </a:lnTo>
                <a:lnTo>
                  <a:pt x="360140" y="43719"/>
                </a:lnTo>
                <a:lnTo>
                  <a:pt x="344804" y="20954"/>
                </a:lnTo>
                <a:lnTo>
                  <a:pt x="322040" y="5619"/>
                </a:lnTo>
                <a:lnTo>
                  <a:pt x="294131" y="0"/>
                </a:lnTo>
                <a:close/>
              </a:path>
            </a:pathLst>
          </a:custGeom>
          <a:solidFill>
            <a:srgbClr val="A4AB8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3" name="object 53"/>
          <p:cNvSpPr/>
          <p:nvPr/>
        </p:nvSpPr>
        <p:spPr>
          <a:xfrm>
            <a:off x="1013460" y="4868955"/>
            <a:ext cx="457200" cy="1463040"/>
          </a:xfrm>
          <a:custGeom>
            <a:avLst/>
            <a:gdLst/>
            <a:ahLst/>
            <a:cxnLst/>
            <a:rect l="l" t="t" r="r" b="b"/>
            <a:pathLst>
              <a:path w="365759" h="1463039">
                <a:moveTo>
                  <a:pt x="294131" y="0"/>
                </a:moveTo>
                <a:lnTo>
                  <a:pt x="71615" y="0"/>
                </a:lnTo>
                <a:lnTo>
                  <a:pt x="43741" y="5619"/>
                </a:lnTo>
                <a:lnTo>
                  <a:pt x="20977" y="20954"/>
                </a:lnTo>
                <a:lnTo>
                  <a:pt x="5628" y="43719"/>
                </a:lnTo>
                <a:lnTo>
                  <a:pt x="0" y="71627"/>
                </a:lnTo>
                <a:lnTo>
                  <a:pt x="0" y="1391424"/>
                </a:lnTo>
                <a:lnTo>
                  <a:pt x="5628" y="1419298"/>
                </a:lnTo>
                <a:lnTo>
                  <a:pt x="20977" y="1442062"/>
                </a:lnTo>
                <a:lnTo>
                  <a:pt x="43741" y="1457411"/>
                </a:lnTo>
                <a:lnTo>
                  <a:pt x="71615" y="1463039"/>
                </a:lnTo>
                <a:lnTo>
                  <a:pt x="294131" y="1463039"/>
                </a:lnTo>
                <a:lnTo>
                  <a:pt x="322040" y="1457411"/>
                </a:lnTo>
                <a:lnTo>
                  <a:pt x="344805" y="1442062"/>
                </a:lnTo>
                <a:lnTo>
                  <a:pt x="360140" y="1419298"/>
                </a:lnTo>
                <a:lnTo>
                  <a:pt x="365759" y="1391424"/>
                </a:lnTo>
                <a:lnTo>
                  <a:pt x="365759" y="71627"/>
                </a:lnTo>
                <a:lnTo>
                  <a:pt x="360140" y="43719"/>
                </a:lnTo>
                <a:lnTo>
                  <a:pt x="344805" y="20954"/>
                </a:lnTo>
                <a:lnTo>
                  <a:pt x="322040" y="5619"/>
                </a:lnTo>
                <a:lnTo>
                  <a:pt x="294131" y="0"/>
                </a:lnTo>
                <a:close/>
              </a:path>
            </a:pathLst>
          </a:custGeom>
          <a:solidFill>
            <a:srgbClr val="A4AB81"/>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20F6737A-9E51-468C-B3D6-4A035AA393A3}"/>
              </a:ext>
            </a:extLst>
          </p:cNvPr>
          <p:cNvSpPr/>
          <p:nvPr/>
        </p:nvSpPr>
        <p:spPr>
          <a:xfrm>
            <a:off x="1571603" y="1792059"/>
            <a:ext cx="4860982" cy="769441"/>
          </a:xfrm>
          <a:prstGeom prst="rect">
            <a:avLst/>
          </a:prstGeom>
        </p:spPr>
        <p:txBody>
          <a:bodyPr wrap="square">
            <a:spAutoFit/>
          </a:bodyPr>
          <a:lstStyle/>
          <a:p>
            <a:pPr marL="171450" indent="-171450">
              <a:buFont typeface="Arial" panose="020B0604020202020204" pitchFamily="34" charset="0"/>
              <a:buChar char="•"/>
            </a:pPr>
            <a:r>
              <a:rPr lang="sr-Latn-ME" sz="1100" b="1" dirty="0">
                <a:latin typeface="Arial" panose="020B0604020202020204" pitchFamily="34" charset="0"/>
                <a:ea typeface="Verdana" panose="020B0604030504040204" pitchFamily="34" charset="0"/>
                <a:cs typeface="Arial" panose="020B0604020202020204" pitchFamily="34" charset="0"/>
              </a:rPr>
              <a:t>Smanjenje vremena i troškova </a:t>
            </a:r>
            <a:r>
              <a:rPr lang="sr-Latn-ME" sz="1100" dirty="0">
                <a:latin typeface="Arial" panose="020B0604020202020204" pitchFamily="34" charset="0"/>
                <a:ea typeface="Verdana" panose="020B0604030504040204" pitchFamily="34" charset="0"/>
                <a:cs typeface="Arial" panose="020B0604020202020204" pitchFamily="34" charset="0"/>
              </a:rPr>
              <a:t>vezanih za istraživanje, identifikaciju i prijavu za podsticaje.</a:t>
            </a:r>
            <a:endParaRPr lang="en-GB" sz="1100" dirty="0">
              <a:latin typeface="Arial" panose="020B0604020202020204" pitchFamily="34" charset="0"/>
              <a:ea typeface="Verdana" panose="020B0604030504040204" pitchFamily="34" charset="0"/>
              <a:cs typeface="Arial" panose="020B0604020202020204" pitchFamily="34" charset="0"/>
            </a:endParaRPr>
          </a:p>
          <a:p>
            <a:pPr marL="171450" indent="-171450">
              <a:buFont typeface="Arial" panose="020B0604020202020204" pitchFamily="34" charset="0"/>
              <a:buChar char="•"/>
            </a:pPr>
            <a:r>
              <a:rPr lang="sr-Latn-ME" sz="1100" b="1" dirty="0">
                <a:latin typeface="Arial" panose="020B0604020202020204" pitchFamily="34" charset="0"/>
                <a:ea typeface="Verdana" panose="020B0604030504040204" pitchFamily="34" charset="0"/>
                <a:cs typeface="Arial" panose="020B0604020202020204" pitchFamily="34" charset="0"/>
              </a:rPr>
              <a:t>Podići svijest o dostupnim podsticajnim mjerama </a:t>
            </a:r>
            <a:r>
              <a:rPr lang="sr-Latn-ME" sz="1100" dirty="0">
                <a:latin typeface="Arial" panose="020B0604020202020204" pitchFamily="34" charset="0"/>
                <a:ea typeface="Verdana" panose="020B0604030504040204" pitchFamily="34" charset="0"/>
                <a:cs typeface="Arial" panose="020B0604020202020204" pitchFamily="34" charset="0"/>
              </a:rPr>
              <a:t>koji mogu pomoći da se privuče veći broj korisnika.</a:t>
            </a:r>
            <a:endParaRPr lang="en-GB" sz="1100" dirty="0">
              <a:latin typeface="Arial" panose="020B0604020202020204" pitchFamily="34" charset="0"/>
              <a:ea typeface="Verdana" panose="020B060403050404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E20CB302-FADB-4DED-912E-093B1138D666}"/>
              </a:ext>
            </a:extLst>
          </p:cNvPr>
          <p:cNvSpPr/>
          <p:nvPr/>
        </p:nvSpPr>
        <p:spPr>
          <a:xfrm>
            <a:off x="1571602" y="3267845"/>
            <a:ext cx="5151842" cy="1277273"/>
          </a:xfrm>
          <a:prstGeom prst="rect">
            <a:avLst/>
          </a:prstGeom>
        </p:spPr>
        <p:txBody>
          <a:bodyPr wrap="square">
            <a:spAutoFit/>
          </a:bodyPr>
          <a:lstStyle/>
          <a:p>
            <a:pPr marL="171450" indent="-171450">
              <a:buFont typeface="Arial" panose="020B0604020202020204" pitchFamily="34" charset="0"/>
              <a:buChar char="•"/>
            </a:pPr>
            <a:r>
              <a:rPr lang="sr-Latn-ME" sz="1100" b="1" dirty="0">
                <a:latin typeface="Arial" panose="020B0604020202020204" pitchFamily="34" charset="0"/>
                <a:ea typeface="Verdana" panose="020B0604030504040204" pitchFamily="34" charset="0"/>
                <a:cs typeface="Arial" panose="020B0604020202020204" pitchFamily="34" charset="0"/>
              </a:rPr>
              <a:t>Utvrditi poreske izdatke </a:t>
            </a:r>
            <a:r>
              <a:rPr lang="sr-Latn-ME" sz="1100" dirty="0">
                <a:latin typeface="Arial" panose="020B0604020202020204" pitchFamily="34" charset="0"/>
                <a:ea typeface="Verdana" panose="020B0604030504040204" pitchFamily="34" charset="0"/>
                <a:cs typeface="Arial" panose="020B0604020202020204" pitchFamily="34" charset="0"/>
              </a:rPr>
              <a:t>za privatne</a:t>
            </a:r>
            <a:r>
              <a:rPr lang="en-GB" sz="1100" dirty="0">
                <a:latin typeface="Arial" panose="020B0604020202020204" pitchFamily="34" charset="0"/>
                <a:ea typeface="Verdana" panose="020B0604030504040204" pitchFamily="34" charset="0"/>
                <a:cs typeface="Arial" panose="020B0604020202020204" pitchFamily="34" charset="0"/>
              </a:rPr>
              <a:t> invest</a:t>
            </a:r>
            <a:r>
              <a:rPr lang="sr-Latn-ME" sz="1100" dirty="0">
                <a:latin typeface="Arial" panose="020B0604020202020204" pitchFamily="34" charset="0"/>
                <a:ea typeface="Verdana" panose="020B0604030504040204" pitchFamily="34" charset="0"/>
                <a:cs typeface="Arial" panose="020B0604020202020204" pitchFamily="34" charset="0"/>
              </a:rPr>
              <a:t>icije i procijeniti troškove i koristi od podsticaja. </a:t>
            </a:r>
          </a:p>
          <a:p>
            <a:pPr marL="171450" indent="-171450">
              <a:buFont typeface="Arial" panose="020B0604020202020204" pitchFamily="34" charset="0"/>
              <a:buChar char="•"/>
            </a:pPr>
            <a:r>
              <a:rPr lang="en-GB" sz="1100" b="1" dirty="0">
                <a:latin typeface="Arial" panose="020B0604020202020204" pitchFamily="34" charset="0"/>
                <a:ea typeface="Verdana" panose="020B0604030504040204" pitchFamily="34" charset="0"/>
                <a:cs typeface="Arial" panose="020B0604020202020204" pitchFamily="34" charset="0"/>
              </a:rPr>
              <a:t>Promo</a:t>
            </a:r>
            <a:r>
              <a:rPr lang="sr-Latn-ME" sz="1100" b="1" dirty="0">
                <a:latin typeface="Arial" panose="020B0604020202020204" pitchFamily="34" charset="0"/>
                <a:ea typeface="Verdana" panose="020B0604030504040204" pitchFamily="34" charset="0"/>
                <a:cs typeface="Arial" panose="020B0604020202020204" pitchFamily="34" charset="0"/>
              </a:rPr>
              <a:t>visati mogućnosti za investiciona ulaganja </a:t>
            </a:r>
            <a:r>
              <a:rPr lang="sr-Latn-ME" sz="1100" dirty="0">
                <a:latin typeface="Arial" panose="020B0604020202020204" pitchFamily="34" charset="0"/>
                <a:ea typeface="Verdana" panose="020B0604030504040204" pitchFamily="34" charset="0"/>
                <a:cs typeface="Arial" panose="020B0604020202020204" pitchFamily="34" charset="0"/>
              </a:rPr>
              <a:t>korišćenjem informacija o podsticajima kao dio investicionog promotivnog materijala</a:t>
            </a:r>
          </a:p>
          <a:p>
            <a:pPr marL="171450" indent="-171450">
              <a:buFont typeface="Arial" panose="020B0604020202020204" pitchFamily="34" charset="0"/>
              <a:buChar char="•"/>
            </a:pPr>
            <a:r>
              <a:rPr lang="sr-Latn-ME" sz="1100" b="1" dirty="0">
                <a:latin typeface="Arial" panose="020B0604020202020204" pitchFamily="34" charset="0"/>
                <a:ea typeface="Verdana" panose="020B0604030504040204" pitchFamily="34" charset="0"/>
                <a:cs typeface="Arial" panose="020B0604020202020204" pitchFamily="34" charset="0"/>
              </a:rPr>
              <a:t>Poboljšati koordinaciju politika </a:t>
            </a:r>
            <a:r>
              <a:rPr lang="sr-Latn-ME" sz="1100" dirty="0">
                <a:latin typeface="Arial" panose="020B0604020202020204" pitchFamily="34" charset="0"/>
                <a:ea typeface="Verdana" panose="020B0604030504040204" pitchFamily="34" charset="0"/>
                <a:cs typeface="Arial" panose="020B0604020202020204" pitchFamily="34" charset="0"/>
              </a:rPr>
              <a:t>između državnih organa koji su uključeni u kreiranje ekonomske politike, </a:t>
            </a:r>
            <a:r>
              <a:rPr lang="en-GB" sz="1100" dirty="0">
                <a:latin typeface="Arial" panose="020B0604020202020204" pitchFamily="34" charset="0"/>
                <a:ea typeface="Verdana" panose="020B0604030504040204" pitchFamily="34" charset="0"/>
                <a:cs typeface="Arial" panose="020B0604020202020204" pitchFamily="34" charset="0"/>
              </a:rPr>
              <a:t> </a:t>
            </a:r>
            <a:r>
              <a:rPr lang="sr-Latn-ME" sz="1100" dirty="0">
                <a:latin typeface="Arial" panose="020B0604020202020204" pitchFamily="34" charset="0"/>
                <a:ea typeface="Verdana" panose="020B0604030504040204" pitchFamily="34" charset="0"/>
                <a:cs typeface="Arial" panose="020B0604020202020204" pitchFamily="34" charset="0"/>
              </a:rPr>
              <a:t>čineći relevantne informacije dostupnim svim učesnicima.</a:t>
            </a:r>
            <a:endParaRPr lang="en-GB" sz="1100" dirty="0">
              <a:latin typeface="Arial" panose="020B0604020202020204" pitchFamily="34" charset="0"/>
              <a:ea typeface="Verdana" panose="020B060403050404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85B08F3E-0D23-426A-9779-4418FBA4B374}"/>
              </a:ext>
            </a:extLst>
          </p:cNvPr>
          <p:cNvSpPr/>
          <p:nvPr/>
        </p:nvSpPr>
        <p:spPr>
          <a:xfrm>
            <a:off x="1557428" y="5198801"/>
            <a:ext cx="4860982" cy="769441"/>
          </a:xfrm>
          <a:prstGeom prst="rect">
            <a:avLst/>
          </a:prstGeom>
        </p:spPr>
        <p:txBody>
          <a:bodyPr wrap="square">
            <a:spAutoFit/>
          </a:bodyPr>
          <a:lstStyle/>
          <a:p>
            <a:pPr marL="171450" indent="-171450">
              <a:buFont typeface="Arial" panose="020B0604020202020204" pitchFamily="34" charset="0"/>
              <a:buChar char="•"/>
            </a:pPr>
            <a:r>
              <a:rPr lang="sr-Latn-ME" sz="1100" b="1" dirty="0">
                <a:latin typeface="Arial" panose="020B0604020202020204" pitchFamily="34" charset="0"/>
                <a:ea typeface="Verdana" panose="020B0604030504040204" pitchFamily="34" charset="0"/>
                <a:cs typeface="Arial" panose="020B0604020202020204" pitchFamily="34" charset="0"/>
              </a:rPr>
              <a:t>Povećati transparentnost i pristup informacijama </a:t>
            </a:r>
            <a:r>
              <a:rPr lang="en-GB" sz="1100" dirty="0">
                <a:latin typeface="Arial" panose="020B0604020202020204" pitchFamily="34" charset="0"/>
                <a:ea typeface="Verdana" panose="020B0604030504040204" pitchFamily="34" charset="0"/>
                <a:cs typeface="Arial" panose="020B0604020202020204" pitchFamily="34" charset="0"/>
              </a:rPr>
              <a:t>o</a:t>
            </a:r>
            <a:r>
              <a:rPr lang="sr-Latn-ME" sz="1100" dirty="0">
                <a:latin typeface="Arial" panose="020B0604020202020204" pitchFamily="34" charset="0"/>
                <a:ea typeface="Verdana" panose="020B0604030504040204" pitchFamily="34" charset="0"/>
                <a:cs typeface="Arial" panose="020B0604020202020204" pitchFamily="34" charset="0"/>
              </a:rPr>
              <a:t> podsticajima koji se daju firmama.</a:t>
            </a:r>
          </a:p>
          <a:p>
            <a:pPr marL="171450" indent="-171450">
              <a:buFont typeface="Arial" panose="020B0604020202020204" pitchFamily="34" charset="0"/>
              <a:buChar char="•"/>
            </a:pPr>
            <a:r>
              <a:rPr lang="sr-Latn-ME" sz="1100" b="1" dirty="0">
                <a:latin typeface="Arial" panose="020B0604020202020204" pitchFamily="34" charset="0"/>
                <a:ea typeface="Verdana" panose="020B0604030504040204" pitchFamily="34" charset="0"/>
                <a:cs typeface="Arial" panose="020B0604020202020204" pitchFamily="34" charset="0"/>
              </a:rPr>
              <a:t>Pomoć u istraživanju i procjeni </a:t>
            </a:r>
            <a:r>
              <a:rPr lang="en-GB" sz="1100" dirty="0">
                <a:latin typeface="Arial" panose="020B0604020202020204" pitchFamily="34" charset="0"/>
                <a:ea typeface="Verdana" panose="020B0604030504040204" pitchFamily="34" charset="0"/>
                <a:cs typeface="Arial" panose="020B0604020202020204" pitchFamily="34" charset="0"/>
              </a:rPr>
              <a:t>invest</a:t>
            </a:r>
            <a:r>
              <a:rPr lang="sr-Latn-ME" sz="1100" dirty="0">
                <a:latin typeface="Arial" panose="020B0604020202020204" pitchFamily="34" charset="0"/>
                <a:ea typeface="Verdana" panose="020B0604030504040204" pitchFamily="34" charset="0"/>
                <a:cs typeface="Arial" panose="020B0604020202020204" pitchFamily="34" charset="0"/>
              </a:rPr>
              <a:t>icione</a:t>
            </a:r>
            <a:r>
              <a:rPr lang="en-GB" sz="1100" dirty="0">
                <a:latin typeface="Arial" panose="020B0604020202020204" pitchFamily="34" charset="0"/>
                <a:ea typeface="Verdana" panose="020B0604030504040204" pitchFamily="34" charset="0"/>
                <a:cs typeface="Arial" panose="020B0604020202020204" pitchFamily="34" charset="0"/>
              </a:rPr>
              <a:t> poli</a:t>
            </a:r>
            <a:r>
              <a:rPr lang="sr-Latn-ME" sz="1100" dirty="0">
                <a:latin typeface="Arial" panose="020B0604020202020204" pitchFamily="34" charset="0"/>
                <a:ea typeface="Verdana" panose="020B0604030504040204" pitchFamily="34" charset="0"/>
                <a:cs typeface="Arial" panose="020B0604020202020204" pitchFamily="34" charset="0"/>
              </a:rPr>
              <a:t>tike</a:t>
            </a:r>
            <a:r>
              <a:rPr lang="en-GB" sz="1100" dirty="0">
                <a:latin typeface="Arial" panose="020B0604020202020204" pitchFamily="34" charset="0"/>
                <a:ea typeface="Verdana" panose="020B0604030504040204" pitchFamily="34" charset="0"/>
                <a:cs typeface="Arial" panose="020B0604020202020204" pitchFamily="34" charset="0"/>
              </a:rPr>
              <a:t>, fis</a:t>
            </a:r>
            <a:r>
              <a:rPr lang="sr-Latn-ME" sz="1100" dirty="0">
                <a:latin typeface="Arial" panose="020B0604020202020204" pitchFamily="34" charset="0"/>
                <a:ea typeface="Verdana" panose="020B0604030504040204" pitchFamily="34" charset="0"/>
                <a:cs typeface="Arial" panose="020B0604020202020204" pitchFamily="34" charset="0"/>
              </a:rPr>
              <a:t>kalnih rashoda</a:t>
            </a:r>
            <a:r>
              <a:rPr lang="en-GB" sz="1100" dirty="0">
                <a:latin typeface="Arial" panose="020B0604020202020204" pitchFamily="34" charset="0"/>
                <a:ea typeface="Verdana" panose="020B0604030504040204" pitchFamily="34" charset="0"/>
                <a:cs typeface="Arial" panose="020B0604020202020204" pitchFamily="34" charset="0"/>
              </a:rPr>
              <a:t>, </a:t>
            </a:r>
            <a:r>
              <a:rPr lang="sr-Latn-ME" sz="1100" dirty="0">
                <a:latin typeface="Arial" panose="020B0604020202020204" pitchFamily="34" charset="0"/>
                <a:ea typeface="Verdana" panose="020B0604030504040204" pitchFamily="34" charset="0"/>
                <a:cs typeface="Arial" panose="020B0604020202020204" pitchFamily="34" charset="0"/>
              </a:rPr>
              <a:t>itd</a:t>
            </a:r>
            <a:r>
              <a:rPr lang="en-GB" sz="1100" b="1" dirty="0">
                <a:latin typeface="Arial" panose="020B0604020202020204" pitchFamily="34" charset="0"/>
                <a:ea typeface="Verdana" panose="020B0604030504040204" pitchFamily="34" charset="0"/>
                <a:cs typeface="Arial" panose="020B0604020202020204" pitchFamily="34" charset="0"/>
              </a:rPr>
              <a:t>.</a:t>
            </a:r>
          </a:p>
        </p:txBody>
      </p:sp>
      <p:sp>
        <p:nvSpPr>
          <p:cNvPr id="62" name="TextBox 61">
            <a:extLst>
              <a:ext uri="{FF2B5EF4-FFF2-40B4-BE49-F238E27FC236}">
                <a16:creationId xmlns:a16="http://schemas.microsoft.com/office/drawing/2014/main" id="{38A74F7D-219D-436B-8B1B-8F573B22AB51}"/>
              </a:ext>
            </a:extLst>
          </p:cNvPr>
          <p:cNvSpPr txBox="1"/>
          <p:nvPr/>
        </p:nvSpPr>
        <p:spPr>
          <a:xfrm rot="16200000">
            <a:off x="442460" y="5452717"/>
            <a:ext cx="1608134" cy="261610"/>
          </a:xfrm>
          <a:prstGeom prst="rect">
            <a:avLst/>
          </a:prstGeom>
          <a:noFill/>
        </p:spPr>
        <p:txBody>
          <a:bodyPr wrap="none" rtlCol="0">
            <a:spAutoFit/>
          </a:bodyPr>
          <a:lstStyle/>
          <a:p>
            <a:pPr algn="ctr"/>
            <a:r>
              <a:rPr lang="sr-Latn-ME" sz="1100" b="1" dirty="0">
                <a:latin typeface="Arial" panose="020B0604020202020204" pitchFamily="34" charset="0"/>
                <a:cs typeface="Arial" panose="020B0604020202020204" pitchFamily="34" charset="0"/>
              </a:rPr>
              <a:t>ZA OSTALE AKTERE</a:t>
            </a:r>
            <a:endParaRPr lang="en-US" sz="1100" b="1"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621FA61-5967-4AE0-9430-688B72B081A4}"/>
              </a:ext>
            </a:extLst>
          </p:cNvPr>
          <p:cNvSpPr txBox="1"/>
          <p:nvPr/>
        </p:nvSpPr>
        <p:spPr>
          <a:xfrm rot="16200000">
            <a:off x="767651" y="3746630"/>
            <a:ext cx="939681" cy="261610"/>
          </a:xfrm>
          <a:prstGeom prst="rect">
            <a:avLst/>
          </a:prstGeom>
          <a:noFill/>
        </p:spPr>
        <p:txBody>
          <a:bodyPr wrap="none" rtlCol="0">
            <a:spAutoFit/>
          </a:bodyPr>
          <a:lstStyle/>
          <a:p>
            <a:pPr algn="ctr"/>
            <a:r>
              <a:rPr lang="sr-Latn-ME" sz="1100" b="1" dirty="0">
                <a:latin typeface="Arial" panose="020B0604020202020204" pitchFamily="34" charset="0"/>
                <a:cs typeface="Arial" panose="020B0604020202020204" pitchFamily="34" charset="0"/>
              </a:rPr>
              <a:t>ZA VLADU </a:t>
            </a:r>
            <a:endParaRPr lang="en-US" sz="1100" b="1"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2B84EAC-4A77-42E4-AE03-3B042A60BFE1}"/>
              </a:ext>
            </a:extLst>
          </p:cNvPr>
          <p:cNvSpPr txBox="1"/>
          <p:nvPr/>
        </p:nvSpPr>
        <p:spPr>
          <a:xfrm rot="16200000">
            <a:off x="537615" y="2060112"/>
            <a:ext cx="1354858" cy="261610"/>
          </a:xfrm>
          <a:prstGeom prst="rect">
            <a:avLst/>
          </a:prstGeom>
          <a:noFill/>
        </p:spPr>
        <p:txBody>
          <a:bodyPr wrap="none" rtlCol="0">
            <a:spAutoFit/>
          </a:bodyPr>
          <a:lstStyle/>
          <a:p>
            <a:pPr algn="ctr"/>
            <a:r>
              <a:rPr lang="sr-Latn-ME" sz="1100" b="1" dirty="0">
                <a:latin typeface="Arial" panose="020B0604020202020204" pitchFamily="34" charset="0"/>
                <a:cs typeface="Arial" panose="020B0604020202020204" pitchFamily="34" charset="0"/>
              </a:rPr>
              <a:t>ZA INVESTITORE</a:t>
            </a:r>
            <a:endParaRPr lang="en-US" sz="1100" b="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1"/>
            <a:ext cx="12192000" cy="6857999"/>
          </a:xfrm>
          <a:prstGeom prst="rect">
            <a:avLst/>
          </a:prstGeom>
          <a:gradFill>
            <a:gsLst>
              <a:gs pos="84000">
                <a:schemeClr val="accent1">
                  <a:lumMod val="5000"/>
                  <a:lumOff val="95000"/>
                </a:schemeClr>
              </a:gs>
              <a:gs pos="100000">
                <a:schemeClr val="accent1">
                  <a:lumMod val="30000"/>
                  <a:lumOff val="70000"/>
                </a:schemeClr>
              </a:gs>
            </a:gsLst>
            <a:lin ang="5400000" scaled="0"/>
          </a:gra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3" name="object 3"/>
          <p:cNvSpPr/>
          <p:nvPr/>
        </p:nvSpPr>
        <p:spPr>
          <a:xfrm>
            <a:off x="1010411" y="3270503"/>
            <a:ext cx="1908175" cy="271780"/>
          </a:xfrm>
          <a:custGeom>
            <a:avLst/>
            <a:gdLst/>
            <a:ahLst/>
            <a:cxnLst/>
            <a:rect l="l" t="t" r="r" b="b"/>
            <a:pathLst>
              <a:path w="1908175" h="271779">
                <a:moveTo>
                  <a:pt x="1772412" y="0"/>
                </a:moveTo>
                <a:lnTo>
                  <a:pt x="135635" y="0"/>
                </a:lnTo>
                <a:lnTo>
                  <a:pt x="92766" y="6912"/>
                </a:lnTo>
                <a:lnTo>
                  <a:pt x="55533" y="26164"/>
                </a:lnTo>
                <a:lnTo>
                  <a:pt x="26171" y="55522"/>
                </a:lnTo>
                <a:lnTo>
                  <a:pt x="6915" y="92756"/>
                </a:lnTo>
                <a:lnTo>
                  <a:pt x="0" y="135636"/>
                </a:lnTo>
                <a:lnTo>
                  <a:pt x="6915" y="178515"/>
                </a:lnTo>
                <a:lnTo>
                  <a:pt x="26171" y="215749"/>
                </a:lnTo>
                <a:lnTo>
                  <a:pt x="55533" y="245107"/>
                </a:lnTo>
                <a:lnTo>
                  <a:pt x="92766" y="264359"/>
                </a:lnTo>
                <a:lnTo>
                  <a:pt x="135635" y="271272"/>
                </a:lnTo>
                <a:lnTo>
                  <a:pt x="1772412" y="271272"/>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2" y="0"/>
                </a:lnTo>
                <a:close/>
              </a:path>
            </a:pathLst>
          </a:custGeom>
          <a:solidFill>
            <a:srgbClr val="92D05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1229965" y="3800446"/>
            <a:ext cx="1347470" cy="1198245"/>
          </a:xfrm>
          <a:custGeom>
            <a:avLst/>
            <a:gdLst/>
            <a:ahLst/>
            <a:cxnLst/>
            <a:rect l="l" t="t" r="r" b="b"/>
            <a:pathLst>
              <a:path w="1347470" h="1198245">
                <a:moveTo>
                  <a:pt x="383057" y="0"/>
                </a:moveTo>
                <a:lnTo>
                  <a:pt x="329693" y="3976"/>
                </a:lnTo>
                <a:lnTo>
                  <a:pt x="278949" y="15906"/>
                </a:lnTo>
                <a:lnTo>
                  <a:pt x="230824" y="35790"/>
                </a:lnTo>
                <a:lnTo>
                  <a:pt x="185318" y="63627"/>
                </a:lnTo>
                <a:lnTo>
                  <a:pt x="151558" y="91456"/>
                </a:lnTo>
                <a:lnTo>
                  <a:pt x="120993" y="124046"/>
                </a:lnTo>
                <a:lnTo>
                  <a:pt x="93622" y="161403"/>
                </a:lnTo>
                <a:lnTo>
                  <a:pt x="69445" y="203534"/>
                </a:lnTo>
                <a:lnTo>
                  <a:pt x="48463" y="250444"/>
                </a:lnTo>
                <a:lnTo>
                  <a:pt x="35605" y="287750"/>
                </a:lnTo>
                <a:lnTo>
                  <a:pt x="24726" y="329241"/>
                </a:lnTo>
                <a:lnTo>
                  <a:pt x="15824" y="374914"/>
                </a:lnTo>
                <a:lnTo>
                  <a:pt x="8901" y="424770"/>
                </a:lnTo>
                <a:lnTo>
                  <a:pt x="3956" y="478810"/>
                </a:lnTo>
                <a:lnTo>
                  <a:pt x="989" y="537033"/>
                </a:lnTo>
                <a:lnTo>
                  <a:pt x="0" y="599440"/>
                </a:lnTo>
                <a:lnTo>
                  <a:pt x="1004" y="661418"/>
                </a:lnTo>
                <a:lnTo>
                  <a:pt x="4018" y="719335"/>
                </a:lnTo>
                <a:lnTo>
                  <a:pt x="9042" y="773189"/>
                </a:lnTo>
                <a:lnTo>
                  <a:pt x="16075" y="822977"/>
                </a:lnTo>
                <a:lnTo>
                  <a:pt x="25119" y="868698"/>
                </a:lnTo>
                <a:lnTo>
                  <a:pt x="36173" y="910349"/>
                </a:lnTo>
                <a:lnTo>
                  <a:pt x="49237" y="947928"/>
                </a:lnTo>
                <a:lnTo>
                  <a:pt x="70470" y="995231"/>
                </a:lnTo>
                <a:lnTo>
                  <a:pt x="94771" y="1037622"/>
                </a:lnTo>
                <a:lnTo>
                  <a:pt x="122143" y="1075093"/>
                </a:lnTo>
                <a:lnTo>
                  <a:pt x="152583" y="1107639"/>
                </a:lnTo>
                <a:lnTo>
                  <a:pt x="186093" y="1135253"/>
                </a:lnTo>
                <a:lnTo>
                  <a:pt x="231258" y="1162683"/>
                </a:lnTo>
                <a:lnTo>
                  <a:pt x="279141" y="1182290"/>
                </a:lnTo>
                <a:lnTo>
                  <a:pt x="329741" y="1194063"/>
                </a:lnTo>
                <a:lnTo>
                  <a:pt x="383057" y="1197991"/>
                </a:lnTo>
                <a:lnTo>
                  <a:pt x="437230" y="1193942"/>
                </a:lnTo>
                <a:lnTo>
                  <a:pt x="488880" y="1181798"/>
                </a:lnTo>
                <a:lnTo>
                  <a:pt x="538005" y="1161557"/>
                </a:lnTo>
                <a:lnTo>
                  <a:pt x="584606" y="1133221"/>
                </a:lnTo>
                <a:lnTo>
                  <a:pt x="619370" y="1104826"/>
                </a:lnTo>
                <a:lnTo>
                  <a:pt x="628803" y="1094867"/>
                </a:lnTo>
                <a:lnTo>
                  <a:pt x="386867" y="1094867"/>
                </a:lnTo>
                <a:lnTo>
                  <a:pt x="349795" y="1091674"/>
                </a:lnTo>
                <a:lnTo>
                  <a:pt x="278460" y="1066095"/>
                </a:lnTo>
                <a:lnTo>
                  <a:pt x="244246" y="1043686"/>
                </a:lnTo>
                <a:lnTo>
                  <a:pt x="212583" y="1015085"/>
                </a:lnTo>
                <a:lnTo>
                  <a:pt x="185034" y="980519"/>
                </a:lnTo>
                <a:lnTo>
                  <a:pt x="161602" y="939976"/>
                </a:lnTo>
                <a:lnTo>
                  <a:pt x="142290" y="893445"/>
                </a:lnTo>
                <a:lnTo>
                  <a:pt x="123117" y="817038"/>
                </a:lnTo>
                <a:lnTo>
                  <a:pt x="116408" y="770969"/>
                </a:lnTo>
                <a:lnTo>
                  <a:pt x="111617" y="719661"/>
                </a:lnTo>
                <a:lnTo>
                  <a:pt x="108742" y="663119"/>
                </a:lnTo>
                <a:lnTo>
                  <a:pt x="107784" y="601345"/>
                </a:lnTo>
                <a:lnTo>
                  <a:pt x="108753" y="539337"/>
                </a:lnTo>
                <a:lnTo>
                  <a:pt x="111659" y="482600"/>
                </a:lnTo>
                <a:lnTo>
                  <a:pt x="116503" y="431133"/>
                </a:lnTo>
                <a:lnTo>
                  <a:pt x="123286" y="384937"/>
                </a:lnTo>
                <a:lnTo>
                  <a:pt x="132008" y="344011"/>
                </a:lnTo>
                <a:lnTo>
                  <a:pt x="162107" y="261921"/>
                </a:lnTo>
                <a:lnTo>
                  <a:pt x="185515" y="221487"/>
                </a:lnTo>
                <a:lnTo>
                  <a:pt x="212894" y="187055"/>
                </a:lnTo>
                <a:lnTo>
                  <a:pt x="244246" y="158623"/>
                </a:lnTo>
                <a:lnTo>
                  <a:pt x="278175" y="136380"/>
                </a:lnTo>
                <a:lnTo>
                  <a:pt x="313270" y="120507"/>
                </a:lnTo>
                <a:lnTo>
                  <a:pt x="386867" y="107823"/>
                </a:lnTo>
                <a:lnTo>
                  <a:pt x="633145" y="107823"/>
                </a:lnTo>
                <a:lnTo>
                  <a:pt x="618316" y="92158"/>
                </a:lnTo>
                <a:lnTo>
                  <a:pt x="583844" y="64008"/>
                </a:lnTo>
                <a:lnTo>
                  <a:pt x="537576" y="36004"/>
                </a:lnTo>
                <a:lnTo>
                  <a:pt x="488689" y="16001"/>
                </a:lnTo>
                <a:lnTo>
                  <a:pt x="437183" y="4000"/>
                </a:lnTo>
                <a:lnTo>
                  <a:pt x="383057" y="0"/>
                </a:lnTo>
                <a:close/>
              </a:path>
              <a:path w="1347470" h="1198245">
                <a:moveTo>
                  <a:pt x="633145" y="107823"/>
                </a:moveTo>
                <a:lnTo>
                  <a:pt x="386867" y="107823"/>
                </a:lnTo>
                <a:lnTo>
                  <a:pt x="423655" y="110992"/>
                </a:lnTo>
                <a:lnTo>
                  <a:pt x="459527" y="120507"/>
                </a:lnTo>
                <a:lnTo>
                  <a:pt x="494470" y="136380"/>
                </a:lnTo>
                <a:lnTo>
                  <a:pt x="528472" y="158623"/>
                </a:lnTo>
                <a:lnTo>
                  <a:pt x="560188" y="187743"/>
                </a:lnTo>
                <a:lnTo>
                  <a:pt x="588273" y="224234"/>
                </a:lnTo>
                <a:lnTo>
                  <a:pt x="612715" y="268083"/>
                </a:lnTo>
                <a:lnTo>
                  <a:pt x="633501" y="319278"/>
                </a:lnTo>
                <a:lnTo>
                  <a:pt x="645089" y="357599"/>
                </a:lnTo>
                <a:lnTo>
                  <a:pt x="654578" y="399405"/>
                </a:lnTo>
                <a:lnTo>
                  <a:pt x="661965" y="444690"/>
                </a:lnTo>
                <a:lnTo>
                  <a:pt x="667245" y="493446"/>
                </a:lnTo>
                <a:lnTo>
                  <a:pt x="670416" y="545667"/>
                </a:lnTo>
                <a:lnTo>
                  <a:pt x="671474" y="601345"/>
                </a:lnTo>
                <a:lnTo>
                  <a:pt x="670289" y="657119"/>
                </a:lnTo>
                <a:lnTo>
                  <a:pt x="666733" y="710141"/>
                </a:lnTo>
                <a:lnTo>
                  <a:pt x="660806" y="760412"/>
                </a:lnTo>
                <a:lnTo>
                  <a:pt x="652509" y="807931"/>
                </a:lnTo>
                <a:lnTo>
                  <a:pt x="641841" y="852699"/>
                </a:lnTo>
                <a:lnTo>
                  <a:pt x="628802" y="894715"/>
                </a:lnTo>
                <a:lnTo>
                  <a:pt x="609774" y="941601"/>
                </a:lnTo>
                <a:lnTo>
                  <a:pt x="586781" y="982249"/>
                </a:lnTo>
                <a:lnTo>
                  <a:pt x="559811" y="1016658"/>
                </a:lnTo>
                <a:lnTo>
                  <a:pt x="528853" y="1044829"/>
                </a:lnTo>
                <a:lnTo>
                  <a:pt x="495255" y="1066738"/>
                </a:lnTo>
                <a:lnTo>
                  <a:pt x="460384" y="1082373"/>
                </a:lnTo>
                <a:lnTo>
                  <a:pt x="386867" y="1094867"/>
                </a:lnTo>
                <a:lnTo>
                  <a:pt x="628803" y="1094867"/>
                </a:lnTo>
                <a:lnTo>
                  <a:pt x="679438" y="1033085"/>
                </a:lnTo>
                <a:lnTo>
                  <a:pt x="704766" y="989713"/>
                </a:lnTo>
                <a:lnTo>
                  <a:pt x="726973" y="941324"/>
                </a:lnTo>
                <a:lnTo>
                  <a:pt x="740626" y="903224"/>
                </a:lnTo>
                <a:lnTo>
                  <a:pt x="752191" y="861537"/>
                </a:lnTo>
                <a:lnTo>
                  <a:pt x="761663" y="816267"/>
                </a:lnTo>
                <a:lnTo>
                  <a:pt x="769038" y="767417"/>
                </a:lnTo>
                <a:lnTo>
                  <a:pt x="774311" y="714993"/>
                </a:lnTo>
                <a:lnTo>
                  <a:pt x="777478" y="658999"/>
                </a:lnTo>
                <a:lnTo>
                  <a:pt x="778535" y="599440"/>
                </a:lnTo>
                <a:lnTo>
                  <a:pt x="777446" y="539337"/>
                </a:lnTo>
                <a:lnTo>
                  <a:pt x="774249" y="483392"/>
                </a:lnTo>
                <a:lnTo>
                  <a:pt x="768898" y="430745"/>
                </a:lnTo>
                <a:lnTo>
                  <a:pt x="761414" y="381678"/>
                </a:lnTo>
                <a:lnTo>
                  <a:pt x="751802" y="336185"/>
                </a:lnTo>
                <a:lnTo>
                  <a:pt x="740066" y="294262"/>
                </a:lnTo>
                <a:lnTo>
                  <a:pt x="726211" y="255905"/>
                </a:lnTo>
                <a:lnTo>
                  <a:pt x="703748" y="207272"/>
                </a:lnTo>
                <a:lnTo>
                  <a:pt x="678274" y="163778"/>
                </a:lnTo>
                <a:lnTo>
                  <a:pt x="649794" y="125410"/>
                </a:lnTo>
                <a:lnTo>
                  <a:pt x="633145" y="107823"/>
                </a:lnTo>
                <a:close/>
              </a:path>
              <a:path w="1347470" h="1198245">
                <a:moveTo>
                  <a:pt x="1346860" y="28702"/>
                </a:moveTo>
                <a:lnTo>
                  <a:pt x="1122832" y="28702"/>
                </a:lnTo>
                <a:lnTo>
                  <a:pt x="1054633" y="140335"/>
                </a:lnTo>
                <a:lnTo>
                  <a:pt x="1233703" y="140335"/>
                </a:lnTo>
                <a:lnTo>
                  <a:pt x="1233703" y="1169289"/>
                </a:lnTo>
                <a:lnTo>
                  <a:pt x="1346860" y="1169289"/>
                </a:lnTo>
                <a:lnTo>
                  <a:pt x="1346860" y="28702"/>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5" name="object 5"/>
          <p:cNvSpPr/>
          <p:nvPr/>
        </p:nvSpPr>
        <p:spPr>
          <a:xfrm>
            <a:off x="4111692" y="2294738"/>
            <a:ext cx="1908175" cy="271780"/>
          </a:xfrm>
          <a:custGeom>
            <a:avLst/>
            <a:gdLst/>
            <a:ahLst/>
            <a:cxnLst/>
            <a:rect l="l" t="t" r="r" b="b"/>
            <a:pathLst>
              <a:path w="1908175" h="271780">
                <a:moveTo>
                  <a:pt x="1772412" y="0"/>
                </a:moveTo>
                <a:lnTo>
                  <a:pt x="135636" y="0"/>
                </a:lnTo>
                <a:lnTo>
                  <a:pt x="92756" y="6912"/>
                </a:lnTo>
                <a:lnTo>
                  <a:pt x="55522" y="26164"/>
                </a:lnTo>
                <a:lnTo>
                  <a:pt x="26164" y="55522"/>
                </a:lnTo>
                <a:lnTo>
                  <a:pt x="6912" y="92756"/>
                </a:lnTo>
                <a:lnTo>
                  <a:pt x="0" y="135636"/>
                </a:lnTo>
                <a:lnTo>
                  <a:pt x="6912" y="178515"/>
                </a:lnTo>
                <a:lnTo>
                  <a:pt x="26164" y="215749"/>
                </a:lnTo>
                <a:lnTo>
                  <a:pt x="55522" y="245107"/>
                </a:lnTo>
                <a:lnTo>
                  <a:pt x="92756" y="264359"/>
                </a:lnTo>
                <a:lnTo>
                  <a:pt x="135636" y="271272"/>
                </a:lnTo>
                <a:lnTo>
                  <a:pt x="1772412" y="271272"/>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2" y="0"/>
                </a:lnTo>
                <a:close/>
              </a:path>
            </a:pathLst>
          </a:custGeom>
          <a:solidFill>
            <a:srgbClr val="798892"/>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4189983" y="2827082"/>
            <a:ext cx="1651000" cy="1198245"/>
          </a:xfrm>
          <a:custGeom>
            <a:avLst/>
            <a:gdLst/>
            <a:ahLst/>
            <a:cxnLst/>
            <a:rect l="l" t="t" r="r" b="b"/>
            <a:pathLst>
              <a:path w="1651000" h="1198245">
                <a:moveTo>
                  <a:pt x="383031" y="0"/>
                </a:moveTo>
                <a:lnTo>
                  <a:pt x="329741" y="3976"/>
                </a:lnTo>
                <a:lnTo>
                  <a:pt x="279034" y="15906"/>
                </a:lnTo>
                <a:lnTo>
                  <a:pt x="230923" y="35790"/>
                </a:lnTo>
                <a:lnTo>
                  <a:pt x="185419" y="63626"/>
                </a:lnTo>
                <a:lnTo>
                  <a:pt x="151650" y="91457"/>
                </a:lnTo>
                <a:lnTo>
                  <a:pt x="121062" y="124054"/>
                </a:lnTo>
                <a:lnTo>
                  <a:pt x="93669" y="161431"/>
                </a:lnTo>
                <a:lnTo>
                  <a:pt x="69482" y="203599"/>
                </a:lnTo>
                <a:lnTo>
                  <a:pt x="48513" y="250571"/>
                </a:lnTo>
                <a:lnTo>
                  <a:pt x="35669" y="287877"/>
                </a:lnTo>
                <a:lnTo>
                  <a:pt x="24789" y="329365"/>
                </a:lnTo>
                <a:lnTo>
                  <a:pt x="15876" y="375031"/>
                </a:lnTo>
                <a:lnTo>
                  <a:pt x="8937" y="424874"/>
                </a:lnTo>
                <a:lnTo>
                  <a:pt x="3975" y="478891"/>
                </a:lnTo>
                <a:lnTo>
                  <a:pt x="994" y="537080"/>
                </a:lnTo>
                <a:lnTo>
                  <a:pt x="0" y="599439"/>
                </a:lnTo>
                <a:lnTo>
                  <a:pt x="1010" y="661418"/>
                </a:lnTo>
                <a:lnTo>
                  <a:pt x="4037" y="719335"/>
                </a:lnTo>
                <a:lnTo>
                  <a:pt x="9077" y="773189"/>
                </a:lnTo>
                <a:lnTo>
                  <a:pt x="16125" y="822977"/>
                </a:lnTo>
                <a:lnTo>
                  <a:pt x="25177" y="868698"/>
                </a:lnTo>
                <a:lnTo>
                  <a:pt x="36229" y="910349"/>
                </a:lnTo>
                <a:lnTo>
                  <a:pt x="49275" y="947927"/>
                </a:lnTo>
                <a:lnTo>
                  <a:pt x="70488" y="995280"/>
                </a:lnTo>
                <a:lnTo>
                  <a:pt x="94796" y="1037677"/>
                </a:lnTo>
                <a:lnTo>
                  <a:pt x="122190" y="1075130"/>
                </a:lnTo>
                <a:lnTo>
                  <a:pt x="152656" y="1107651"/>
                </a:lnTo>
                <a:lnTo>
                  <a:pt x="186181" y="1135252"/>
                </a:lnTo>
                <a:lnTo>
                  <a:pt x="231352" y="1162736"/>
                </a:lnTo>
                <a:lnTo>
                  <a:pt x="279225" y="1182338"/>
                </a:lnTo>
                <a:lnTo>
                  <a:pt x="329789" y="1194081"/>
                </a:lnTo>
                <a:lnTo>
                  <a:pt x="383031" y="1197991"/>
                </a:lnTo>
                <a:lnTo>
                  <a:pt x="437225" y="1193944"/>
                </a:lnTo>
                <a:lnTo>
                  <a:pt x="488918" y="1181814"/>
                </a:lnTo>
                <a:lnTo>
                  <a:pt x="538087" y="1161611"/>
                </a:lnTo>
                <a:lnTo>
                  <a:pt x="584707" y="1133348"/>
                </a:lnTo>
                <a:lnTo>
                  <a:pt x="619422" y="1104940"/>
                </a:lnTo>
                <a:lnTo>
                  <a:pt x="628949" y="1094867"/>
                </a:lnTo>
                <a:lnTo>
                  <a:pt x="386968" y="1094867"/>
                </a:lnTo>
                <a:lnTo>
                  <a:pt x="349843" y="1091674"/>
                </a:lnTo>
                <a:lnTo>
                  <a:pt x="278544" y="1066095"/>
                </a:lnTo>
                <a:lnTo>
                  <a:pt x="244347" y="1043686"/>
                </a:lnTo>
                <a:lnTo>
                  <a:pt x="212625" y="1015087"/>
                </a:lnTo>
                <a:lnTo>
                  <a:pt x="185070" y="980535"/>
                </a:lnTo>
                <a:lnTo>
                  <a:pt x="161659" y="940030"/>
                </a:lnTo>
                <a:lnTo>
                  <a:pt x="142366" y="893572"/>
                </a:lnTo>
                <a:lnTo>
                  <a:pt x="123194" y="817103"/>
                </a:lnTo>
                <a:lnTo>
                  <a:pt x="116474" y="771032"/>
                </a:lnTo>
                <a:lnTo>
                  <a:pt x="111670" y="719723"/>
                </a:lnTo>
                <a:lnTo>
                  <a:pt x="108785" y="663164"/>
                </a:lnTo>
                <a:lnTo>
                  <a:pt x="107822" y="601345"/>
                </a:lnTo>
                <a:lnTo>
                  <a:pt x="108796" y="539337"/>
                </a:lnTo>
                <a:lnTo>
                  <a:pt x="111712" y="482604"/>
                </a:lnTo>
                <a:lnTo>
                  <a:pt x="116570" y="431149"/>
                </a:lnTo>
                <a:lnTo>
                  <a:pt x="123364" y="384974"/>
                </a:lnTo>
                <a:lnTo>
                  <a:pt x="132091" y="344084"/>
                </a:lnTo>
                <a:lnTo>
                  <a:pt x="162177" y="261975"/>
                </a:lnTo>
                <a:lnTo>
                  <a:pt x="185594" y="221503"/>
                </a:lnTo>
                <a:lnTo>
                  <a:pt x="212988" y="187057"/>
                </a:lnTo>
                <a:lnTo>
                  <a:pt x="244347" y="158623"/>
                </a:lnTo>
                <a:lnTo>
                  <a:pt x="278258" y="136433"/>
                </a:lnTo>
                <a:lnTo>
                  <a:pt x="313324" y="120554"/>
                </a:lnTo>
                <a:lnTo>
                  <a:pt x="386968" y="107823"/>
                </a:lnTo>
                <a:lnTo>
                  <a:pt x="633196" y="107823"/>
                </a:lnTo>
                <a:lnTo>
                  <a:pt x="618404" y="92170"/>
                </a:lnTo>
                <a:lnTo>
                  <a:pt x="583945" y="64008"/>
                </a:lnTo>
                <a:lnTo>
                  <a:pt x="537658" y="36004"/>
                </a:lnTo>
                <a:lnTo>
                  <a:pt x="488727" y="16001"/>
                </a:lnTo>
                <a:lnTo>
                  <a:pt x="437177" y="4000"/>
                </a:lnTo>
                <a:lnTo>
                  <a:pt x="383031" y="0"/>
                </a:lnTo>
                <a:close/>
              </a:path>
              <a:path w="1651000" h="1198245">
                <a:moveTo>
                  <a:pt x="633196" y="107823"/>
                </a:moveTo>
                <a:lnTo>
                  <a:pt x="386968" y="107823"/>
                </a:lnTo>
                <a:lnTo>
                  <a:pt x="423737" y="111009"/>
                </a:lnTo>
                <a:lnTo>
                  <a:pt x="459565" y="120554"/>
                </a:lnTo>
                <a:lnTo>
                  <a:pt x="494464" y="136433"/>
                </a:lnTo>
                <a:lnTo>
                  <a:pt x="528446" y="158623"/>
                </a:lnTo>
                <a:lnTo>
                  <a:pt x="560163" y="187743"/>
                </a:lnTo>
                <a:lnTo>
                  <a:pt x="588248" y="224234"/>
                </a:lnTo>
                <a:lnTo>
                  <a:pt x="612689" y="268083"/>
                </a:lnTo>
                <a:lnTo>
                  <a:pt x="633476" y="319277"/>
                </a:lnTo>
                <a:lnTo>
                  <a:pt x="645117" y="357643"/>
                </a:lnTo>
                <a:lnTo>
                  <a:pt x="654642" y="399462"/>
                </a:lnTo>
                <a:lnTo>
                  <a:pt x="662051" y="444738"/>
                </a:lnTo>
                <a:lnTo>
                  <a:pt x="667342" y="493474"/>
                </a:lnTo>
                <a:lnTo>
                  <a:pt x="670517" y="545676"/>
                </a:lnTo>
                <a:lnTo>
                  <a:pt x="671576" y="601345"/>
                </a:lnTo>
                <a:lnTo>
                  <a:pt x="670390" y="657119"/>
                </a:lnTo>
                <a:lnTo>
                  <a:pt x="666834" y="710141"/>
                </a:lnTo>
                <a:lnTo>
                  <a:pt x="660908" y="760412"/>
                </a:lnTo>
                <a:lnTo>
                  <a:pt x="652610" y="807931"/>
                </a:lnTo>
                <a:lnTo>
                  <a:pt x="641942" y="852699"/>
                </a:lnTo>
                <a:lnTo>
                  <a:pt x="628903" y="894714"/>
                </a:lnTo>
                <a:lnTo>
                  <a:pt x="609855" y="941619"/>
                </a:lnTo>
                <a:lnTo>
                  <a:pt x="586819" y="982297"/>
                </a:lnTo>
                <a:lnTo>
                  <a:pt x="559806" y="1016712"/>
                </a:lnTo>
                <a:lnTo>
                  <a:pt x="528827" y="1044829"/>
                </a:lnTo>
                <a:lnTo>
                  <a:pt x="495250" y="1066738"/>
                </a:lnTo>
                <a:lnTo>
                  <a:pt x="460422" y="1082373"/>
                </a:lnTo>
                <a:lnTo>
                  <a:pt x="386968" y="1094867"/>
                </a:lnTo>
                <a:lnTo>
                  <a:pt x="628949" y="1094867"/>
                </a:lnTo>
                <a:lnTo>
                  <a:pt x="679476" y="1033129"/>
                </a:lnTo>
                <a:lnTo>
                  <a:pt x="704791" y="989726"/>
                </a:lnTo>
                <a:lnTo>
                  <a:pt x="726947" y="941324"/>
                </a:lnTo>
                <a:lnTo>
                  <a:pt x="740641" y="903224"/>
                </a:lnTo>
                <a:lnTo>
                  <a:pt x="752221" y="861537"/>
                </a:lnTo>
                <a:lnTo>
                  <a:pt x="761691" y="816267"/>
                </a:lnTo>
                <a:lnTo>
                  <a:pt x="769052" y="767417"/>
                </a:lnTo>
                <a:lnTo>
                  <a:pt x="774308" y="714993"/>
                </a:lnTo>
                <a:lnTo>
                  <a:pt x="777459" y="658999"/>
                </a:lnTo>
                <a:lnTo>
                  <a:pt x="778509" y="599439"/>
                </a:lnTo>
                <a:lnTo>
                  <a:pt x="777428" y="539337"/>
                </a:lnTo>
                <a:lnTo>
                  <a:pt x="774246" y="483392"/>
                </a:lnTo>
                <a:lnTo>
                  <a:pt x="768912" y="430745"/>
                </a:lnTo>
                <a:lnTo>
                  <a:pt x="761442" y="381678"/>
                </a:lnTo>
                <a:lnTo>
                  <a:pt x="751832" y="336185"/>
                </a:lnTo>
                <a:lnTo>
                  <a:pt x="740081" y="294262"/>
                </a:lnTo>
                <a:lnTo>
                  <a:pt x="726186" y="255904"/>
                </a:lnTo>
                <a:lnTo>
                  <a:pt x="703736" y="207320"/>
                </a:lnTo>
                <a:lnTo>
                  <a:pt x="678293" y="163833"/>
                </a:lnTo>
                <a:lnTo>
                  <a:pt x="649851" y="125447"/>
                </a:lnTo>
                <a:lnTo>
                  <a:pt x="633196" y="107823"/>
                </a:lnTo>
                <a:close/>
              </a:path>
              <a:path w="1651000" h="1198245">
                <a:moveTo>
                  <a:pt x="1543173" y="107823"/>
                </a:moveTo>
                <a:lnTo>
                  <a:pt x="1277112" y="107823"/>
                </a:lnTo>
                <a:lnTo>
                  <a:pt x="1327094" y="112158"/>
                </a:lnTo>
                <a:lnTo>
                  <a:pt x="1373028" y="125174"/>
                </a:lnTo>
                <a:lnTo>
                  <a:pt x="1414914" y="146881"/>
                </a:lnTo>
                <a:lnTo>
                  <a:pt x="1452752" y="177291"/>
                </a:lnTo>
                <a:lnTo>
                  <a:pt x="1484163" y="213707"/>
                </a:lnTo>
                <a:lnTo>
                  <a:pt x="1506585" y="253444"/>
                </a:lnTo>
                <a:lnTo>
                  <a:pt x="1520029" y="296539"/>
                </a:lnTo>
                <a:lnTo>
                  <a:pt x="1524507" y="343026"/>
                </a:lnTo>
                <a:lnTo>
                  <a:pt x="1522009" y="380577"/>
                </a:lnTo>
                <a:lnTo>
                  <a:pt x="1502058" y="452915"/>
                </a:lnTo>
                <a:lnTo>
                  <a:pt x="1484629" y="487679"/>
                </a:lnTo>
                <a:lnTo>
                  <a:pt x="1437812" y="554400"/>
                </a:lnTo>
                <a:lnTo>
                  <a:pt x="1403294" y="596539"/>
                </a:lnTo>
                <a:lnTo>
                  <a:pt x="1361368" y="644530"/>
                </a:lnTo>
                <a:lnTo>
                  <a:pt x="1312037" y="698373"/>
                </a:lnTo>
                <a:lnTo>
                  <a:pt x="876300" y="1169289"/>
                </a:lnTo>
                <a:lnTo>
                  <a:pt x="1650872" y="1169289"/>
                </a:lnTo>
                <a:lnTo>
                  <a:pt x="1650872" y="1059307"/>
                </a:lnTo>
                <a:lnTo>
                  <a:pt x="1124712" y="1059307"/>
                </a:lnTo>
                <a:lnTo>
                  <a:pt x="1408811" y="753237"/>
                </a:lnTo>
                <a:lnTo>
                  <a:pt x="1450964" y="706575"/>
                </a:lnTo>
                <a:lnTo>
                  <a:pt x="1488270" y="663241"/>
                </a:lnTo>
                <a:lnTo>
                  <a:pt x="1520729" y="623236"/>
                </a:lnTo>
                <a:lnTo>
                  <a:pt x="1548341" y="586565"/>
                </a:lnTo>
                <a:lnTo>
                  <a:pt x="1571106" y="553232"/>
                </a:lnTo>
                <a:lnTo>
                  <a:pt x="1609286" y="480018"/>
                </a:lnTo>
                <a:lnTo>
                  <a:pt x="1623774" y="435308"/>
                </a:lnTo>
                <a:lnTo>
                  <a:pt x="1632475" y="389098"/>
                </a:lnTo>
                <a:lnTo>
                  <a:pt x="1635378" y="341375"/>
                </a:lnTo>
                <a:lnTo>
                  <a:pt x="1631491" y="287594"/>
                </a:lnTo>
                <a:lnTo>
                  <a:pt x="1619826" y="236738"/>
                </a:lnTo>
                <a:lnTo>
                  <a:pt x="1600375" y="188808"/>
                </a:lnTo>
                <a:lnTo>
                  <a:pt x="1573134" y="143804"/>
                </a:lnTo>
                <a:lnTo>
                  <a:pt x="1543173" y="107823"/>
                </a:lnTo>
                <a:close/>
              </a:path>
              <a:path w="1651000" h="1198245">
                <a:moveTo>
                  <a:pt x="1283334" y="0"/>
                </a:moveTo>
                <a:lnTo>
                  <a:pt x="1231783" y="3015"/>
                </a:lnTo>
                <a:lnTo>
                  <a:pt x="1183047" y="12055"/>
                </a:lnTo>
                <a:lnTo>
                  <a:pt x="1137126" y="27114"/>
                </a:lnTo>
                <a:lnTo>
                  <a:pt x="1094020" y="48184"/>
                </a:lnTo>
                <a:lnTo>
                  <a:pt x="1053729" y="75259"/>
                </a:lnTo>
                <a:lnTo>
                  <a:pt x="1016253" y="108330"/>
                </a:lnTo>
                <a:lnTo>
                  <a:pt x="983064" y="146135"/>
                </a:lnTo>
                <a:lnTo>
                  <a:pt x="955632" y="187287"/>
                </a:lnTo>
                <a:lnTo>
                  <a:pt x="933958" y="231790"/>
                </a:lnTo>
                <a:lnTo>
                  <a:pt x="918040" y="279649"/>
                </a:lnTo>
                <a:lnTo>
                  <a:pt x="907880" y="330866"/>
                </a:lnTo>
                <a:lnTo>
                  <a:pt x="903477" y="385445"/>
                </a:lnTo>
                <a:lnTo>
                  <a:pt x="1012697" y="385445"/>
                </a:lnTo>
                <a:lnTo>
                  <a:pt x="1019235" y="335075"/>
                </a:lnTo>
                <a:lnTo>
                  <a:pt x="1030772" y="289424"/>
                </a:lnTo>
                <a:lnTo>
                  <a:pt x="1047308" y="248486"/>
                </a:lnTo>
                <a:lnTo>
                  <a:pt x="1068842" y="212253"/>
                </a:lnTo>
                <a:lnTo>
                  <a:pt x="1095375" y="180721"/>
                </a:lnTo>
                <a:lnTo>
                  <a:pt x="1133897" y="148810"/>
                </a:lnTo>
                <a:lnTo>
                  <a:pt x="1177051" y="126031"/>
                </a:lnTo>
                <a:lnTo>
                  <a:pt x="1224801" y="112373"/>
                </a:lnTo>
                <a:lnTo>
                  <a:pt x="1277112" y="107823"/>
                </a:lnTo>
                <a:lnTo>
                  <a:pt x="1543173" y="107823"/>
                </a:lnTo>
                <a:lnTo>
                  <a:pt x="1538096" y="101726"/>
                </a:lnTo>
                <a:lnTo>
                  <a:pt x="1503985" y="70643"/>
                </a:lnTo>
                <a:lnTo>
                  <a:pt x="1466544" y="45212"/>
                </a:lnTo>
                <a:lnTo>
                  <a:pt x="1425765" y="25431"/>
                </a:lnTo>
                <a:lnTo>
                  <a:pt x="1381642" y="11303"/>
                </a:lnTo>
                <a:lnTo>
                  <a:pt x="1334167" y="2825"/>
                </a:lnTo>
                <a:lnTo>
                  <a:pt x="1283334" y="0"/>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7041258" y="2786749"/>
            <a:ext cx="1908175" cy="271780"/>
          </a:xfrm>
          <a:custGeom>
            <a:avLst/>
            <a:gdLst/>
            <a:ahLst/>
            <a:cxnLst/>
            <a:rect l="l" t="t" r="r" b="b"/>
            <a:pathLst>
              <a:path w="1908175" h="271780">
                <a:moveTo>
                  <a:pt x="1772411" y="0"/>
                </a:moveTo>
                <a:lnTo>
                  <a:pt x="135635" y="0"/>
                </a:lnTo>
                <a:lnTo>
                  <a:pt x="92756" y="6912"/>
                </a:lnTo>
                <a:lnTo>
                  <a:pt x="55522" y="26164"/>
                </a:lnTo>
                <a:lnTo>
                  <a:pt x="26164" y="55522"/>
                </a:lnTo>
                <a:lnTo>
                  <a:pt x="6912" y="92756"/>
                </a:lnTo>
                <a:lnTo>
                  <a:pt x="0" y="135636"/>
                </a:lnTo>
                <a:lnTo>
                  <a:pt x="6912" y="178515"/>
                </a:lnTo>
                <a:lnTo>
                  <a:pt x="26164" y="215749"/>
                </a:lnTo>
                <a:lnTo>
                  <a:pt x="55522" y="245107"/>
                </a:lnTo>
                <a:lnTo>
                  <a:pt x="92756" y="264359"/>
                </a:lnTo>
                <a:lnTo>
                  <a:pt x="135635" y="271271"/>
                </a:lnTo>
                <a:lnTo>
                  <a:pt x="1772411" y="271271"/>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1" y="0"/>
                </a:lnTo>
                <a:close/>
              </a:path>
            </a:pathLst>
          </a:custGeom>
          <a:solidFill>
            <a:srgbClr val="00AF50"/>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8" name="object 8"/>
          <p:cNvSpPr/>
          <p:nvPr/>
        </p:nvSpPr>
        <p:spPr>
          <a:xfrm>
            <a:off x="7193214" y="3392967"/>
            <a:ext cx="1647825" cy="1198245"/>
          </a:xfrm>
          <a:custGeom>
            <a:avLst/>
            <a:gdLst/>
            <a:ahLst/>
            <a:cxnLst/>
            <a:rect l="l" t="t" r="r" b="b"/>
            <a:pathLst>
              <a:path w="1647825" h="1198245">
                <a:moveTo>
                  <a:pt x="383032" y="0"/>
                </a:moveTo>
                <a:lnTo>
                  <a:pt x="329668" y="3976"/>
                </a:lnTo>
                <a:lnTo>
                  <a:pt x="278923" y="15906"/>
                </a:lnTo>
                <a:lnTo>
                  <a:pt x="230798" y="35790"/>
                </a:lnTo>
                <a:lnTo>
                  <a:pt x="185293" y="63627"/>
                </a:lnTo>
                <a:lnTo>
                  <a:pt x="151535" y="91407"/>
                </a:lnTo>
                <a:lnTo>
                  <a:pt x="120972" y="123991"/>
                </a:lnTo>
                <a:lnTo>
                  <a:pt x="93596" y="161367"/>
                </a:lnTo>
                <a:lnTo>
                  <a:pt x="69403" y="203522"/>
                </a:lnTo>
                <a:lnTo>
                  <a:pt x="48387" y="250444"/>
                </a:lnTo>
                <a:lnTo>
                  <a:pt x="35549" y="287750"/>
                </a:lnTo>
                <a:lnTo>
                  <a:pt x="24687" y="329241"/>
                </a:lnTo>
                <a:lnTo>
                  <a:pt x="15799" y="374914"/>
                </a:lnTo>
                <a:lnTo>
                  <a:pt x="8887" y="424770"/>
                </a:lnTo>
                <a:lnTo>
                  <a:pt x="3949" y="478810"/>
                </a:lnTo>
                <a:lnTo>
                  <a:pt x="987" y="537033"/>
                </a:lnTo>
                <a:lnTo>
                  <a:pt x="0" y="599440"/>
                </a:lnTo>
                <a:lnTo>
                  <a:pt x="1003" y="661418"/>
                </a:lnTo>
                <a:lnTo>
                  <a:pt x="4012" y="719335"/>
                </a:lnTo>
                <a:lnTo>
                  <a:pt x="9027" y="773189"/>
                </a:lnTo>
                <a:lnTo>
                  <a:pt x="16048" y="822977"/>
                </a:lnTo>
                <a:lnTo>
                  <a:pt x="25076" y="868698"/>
                </a:lnTo>
                <a:lnTo>
                  <a:pt x="36109" y="910349"/>
                </a:lnTo>
                <a:lnTo>
                  <a:pt x="49149" y="947928"/>
                </a:lnTo>
                <a:lnTo>
                  <a:pt x="70409" y="995230"/>
                </a:lnTo>
                <a:lnTo>
                  <a:pt x="94724" y="1037614"/>
                </a:lnTo>
                <a:lnTo>
                  <a:pt x="122099" y="1075066"/>
                </a:lnTo>
                <a:lnTo>
                  <a:pt x="152541" y="1107574"/>
                </a:lnTo>
                <a:lnTo>
                  <a:pt x="186055" y="1135126"/>
                </a:lnTo>
                <a:lnTo>
                  <a:pt x="231227" y="1162629"/>
                </a:lnTo>
                <a:lnTo>
                  <a:pt x="279114" y="1182274"/>
                </a:lnTo>
                <a:lnTo>
                  <a:pt x="329715" y="1194061"/>
                </a:lnTo>
                <a:lnTo>
                  <a:pt x="383032" y="1197991"/>
                </a:lnTo>
                <a:lnTo>
                  <a:pt x="437205" y="1193942"/>
                </a:lnTo>
                <a:lnTo>
                  <a:pt x="488854" y="1181798"/>
                </a:lnTo>
                <a:lnTo>
                  <a:pt x="537979" y="1161557"/>
                </a:lnTo>
                <a:lnTo>
                  <a:pt x="584581" y="1133221"/>
                </a:lnTo>
                <a:lnTo>
                  <a:pt x="619345" y="1104826"/>
                </a:lnTo>
                <a:lnTo>
                  <a:pt x="628777" y="1094867"/>
                </a:lnTo>
                <a:lnTo>
                  <a:pt x="386842" y="1094867"/>
                </a:lnTo>
                <a:lnTo>
                  <a:pt x="349769" y="1091674"/>
                </a:lnTo>
                <a:lnTo>
                  <a:pt x="278435" y="1066095"/>
                </a:lnTo>
                <a:lnTo>
                  <a:pt x="244221" y="1043686"/>
                </a:lnTo>
                <a:lnTo>
                  <a:pt x="212552" y="1015085"/>
                </a:lnTo>
                <a:lnTo>
                  <a:pt x="184991" y="980519"/>
                </a:lnTo>
                <a:lnTo>
                  <a:pt x="161549" y="939976"/>
                </a:lnTo>
                <a:lnTo>
                  <a:pt x="142240" y="893445"/>
                </a:lnTo>
                <a:lnTo>
                  <a:pt x="123067" y="817038"/>
                </a:lnTo>
                <a:lnTo>
                  <a:pt x="116347" y="770969"/>
                </a:lnTo>
                <a:lnTo>
                  <a:pt x="111543" y="719661"/>
                </a:lnTo>
                <a:lnTo>
                  <a:pt x="108658" y="663119"/>
                </a:lnTo>
                <a:lnTo>
                  <a:pt x="107696" y="601345"/>
                </a:lnTo>
                <a:lnTo>
                  <a:pt x="108669" y="539293"/>
                </a:lnTo>
                <a:lnTo>
                  <a:pt x="111585" y="482543"/>
                </a:lnTo>
                <a:lnTo>
                  <a:pt x="116443" y="431085"/>
                </a:lnTo>
                <a:lnTo>
                  <a:pt x="123237" y="384908"/>
                </a:lnTo>
                <a:lnTo>
                  <a:pt x="131964" y="344002"/>
                </a:lnTo>
                <a:lnTo>
                  <a:pt x="162050" y="261921"/>
                </a:lnTo>
                <a:lnTo>
                  <a:pt x="185467" y="221488"/>
                </a:lnTo>
                <a:lnTo>
                  <a:pt x="212861" y="187055"/>
                </a:lnTo>
                <a:lnTo>
                  <a:pt x="244221" y="158623"/>
                </a:lnTo>
                <a:lnTo>
                  <a:pt x="278149" y="136380"/>
                </a:lnTo>
                <a:lnTo>
                  <a:pt x="313245" y="120507"/>
                </a:lnTo>
                <a:lnTo>
                  <a:pt x="386842" y="107823"/>
                </a:lnTo>
                <a:lnTo>
                  <a:pt x="633119" y="107823"/>
                </a:lnTo>
                <a:lnTo>
                  <a:pt x="618290" y="92158"/>
                </a:lnTo>
                <a:lnTo>
                  <a:pt x="583819" y="64008"/>
                </a:lnTo>
                <a:lnTo>
                  <a:pt x="537551" y="36004"/>
                </a:lnTo>
                <a:lnTo>
                  <a:pt x="488664" y="16001"/>
                </a:lnTo>
                <a:lnTo>
                  <a:pt x="437157" y="4000"/>
                </a:lnTo>
                <a:lnTo>
                  <a:pt x="383032" y="0"/>
                </a:lnTo>
                <a:close/>
              </a:path>
              <a:path w="1647825" h="1198245">
                <a:moveTo>
                  <a:pt x="633119" y="107823"/>
                </a:moveTo>
                <a:lnTo>
                  <a:pt x="386842" y="107823"/>
                </a:lnTo>
                <a:lnTo>
                  <a:pt x="423630" y="110992"/>
                </a:lnTo>
                <a:lnTo>
                  <a:pt x="459501" y="120507"/>
                </a:lnTo>
                <a:lnTo>
                  <a:pt x="494444" y="136380"/>
                </a:lnTo>
                <a:lnTo>
                  <a:pt x="528447" y="158623"/>
                </a:lnTo>
                <a:lnTo>
                  <a:pt x="560163" y="187725"/>
                </a:lnTo>
                <a:lnTo>
                  <a:pt x="588248" y="224186"/>
                </a:lnTo>
                <a:lnTo>
                  <a:pt x="612689" y="268029"/>
                </a:lnTo>
                <a:lnTo>
                  <a:pt x="633476" y="319278"/>
                </a:lnTo>
                <a:lnTo>
                  <a:pt x="645064" y="357599"/>
                </a:lnTo>
                <a:lnTo>
                  <a:pt x="654553" y="399405"/>
                </a:lnTo>
                <a:lnTo>
                  <a:pt x="661939" y="444690"/>
                </a:lnTo>
                <a:lnTo>
                  <a:pt x="667220" y="493446"/>
                </a:lnTo>
                <a:lnTo>
                  <a:pt x="670391" y="545667"/>
                </a:lnTo>
                <a:lnTo>
                  <a:pt x="671449" y="601345"/>
                </a:lnTo>
                <a:lnTo>
                  <a:pt x="670263" y="657118"/>
                </a:lnTo>
                <a:lnTo>
                  <a:pt x="666707" y="710136"/>
                </a:lnTo>
                <a:lnTo>
                  <a:pt x="660780" y="760396"/>
                </a:lnTo>
                <a:lnTo>
                  <a:pt x="652483" y="807894"/>
                </a:lnTo>
                <a:lnTo>
                  <a:pt x="641815" y="852625"/>
                </a:lnTo>
                <a:lnTo>
                  <a:pt x="628777" y="894588"/>
                </a:lnTo>
                <a:lnTo>
                  <a:pt x="609748" y="941548"/>
                </a:lnTo>
                <a:lnTo>
                  <a:pt x="586755" y="982233"/>
                </a:lnTo>
                <a:lnTo>
                  <a:pt x="559786" y="1016656"/>
                </a:lnTo>
                <a:lnTo>
                  <a:pt x="528828" y="1044829"/>
                </a:lnTo>
                <a:lnTo>
                  <a:pt x="495230" y="1066738"/>
                </a:lnTo>
                <a:lnTo>
                  <a:pt x="460359" y="1082373"/>
                </a:lnTo>
                <a:lnTo>
                  <a:pt x="386842" y="1094867"/>
                </a:lnTo>
                <a:lnTo>
                  <a:pt x="628777" y="1094867"/>
                </a:lnTo>
                <a:lnTo>
                  <a:pt x="679413" y="1033085"/>
                </a:lnTo>
                <a:lnTo>
                  <a:pt x="704741" y="989713"/>
                </a:lnTo>
                <a:lnTo>
                  <a:pt x="726948" y="941324"/>
                </a:lnTo>
                <a:lnTo>
                  <a:pt x="740601" y="903224"/>
                </a:lnTo>
                <a:lnTo>
                  <a:pt x="752165" y="861537"/>
                </a:lnTo>
                <a:lnTo>
                  <a:pt x="761637" y="816267"/>
                </a:lnTo>
                <a:lnTo>
                  <a:pt x="769012" y="767417"/>
                </a:lnTo>
                <a:lnTo>
                  <a:pt x="774286" y="714993"/>
                </a:lnTo>
                <a:lnTo>
                  <a:pt x="777453" y="658999"/>
                </a:lnTo>
                <a:lnTo>
                  <a:pt x="778510" y="599440"/>
                </a:lnTo>
                <a:lnTo>
                  <a:pt x="777419" y="539293"/>
                </a:lnTo>
                <a:lnTo>
                  <a:pt x="774223" y="483370"/>
                </a:lnTo>
                <a:lnTo>
                  <a:pt x="768872" y="430705"/>
                </a:lnTo>
                <a:lnTo>
                  <a:pt x="761389" y="381625"/>
                </a:lnTo>
                <a:lnTo>
                  <a:pt x="751777" y="336129"/>
                </a:lnTo>
                <a:lnTo>
                  <a:pt x="740041" y="294222"/>
                </a:lnTo>
                <a:lnTo>
                  <a:pt x="726186" y="255905"/>
                </a:lnTo>
                <a:lnTo>
                  <a:pt x="703723" y="207272"/>
                </a:lnTo>
                <a:lnTo>
                  <a:pt x="678249" y="163778"/>
                </a:lnTo>
                <a:lnTo>
                  <a:pt x="649769" y="125410"/>
                </a:lnTo>
                <a:lnTo>
                  <a:pt x="633119" y="107823"/>
                </a:lnTo>
                <a:close/>
              </a:path>
              <a:path w="1647825" h="1198245">
                <a:moveTo>
                  <a:pt x="996442" y="863854"/>
                </a:moveTo>
                <a:lnTo>
                  <a:pt x="884809" y="863854"/>
                </a:lnTo>
                <a:lnTo>
                  <a:pt x="896746" y="916398"/>
                </a:lnTo>
                <a:lnTo>
                  <a:pt x="912490" y="964550"/>
                </a:lnTo>
                <a:lnTo>
                  <a:pt x="932037" y="1008300"/>
                </a:lnTo>
                <a:lnTo>
                  <a:pt x="955383" y="1047637"/>
                </a:lnTo>
                <a:lnTo>
                  <a:pt x="982525" y="1082549"/>
                </a:lnTo>
                <a:lnTo>
                  <a:pt x="1013460" y="1113028"/>
                </a:lnTo>
                <a:lnTo>
                  <a:pt x="1054806" y="1143614"/>
                </a:lnTo>
                <a:lnTo>
                  <a:pt x="1100053" y="1167404"/>
                </a:lnTo>
                <a:lnTo>
                  <a:pt x="1149202" y="1184396"/>
                </a:lnTo>
                <a:lnTo>
                  <a:pt x="1202253" y="1194592"/>
                </a:lnTo>
                <a:lnTo>
                  <a:pt x="1259205" y="1197991"/>
                </a:lnTo>
                <a:lnTo>
                  <a:pt x="1312568" y="1194988"/>
                </a:lnTo>
                <a:lnTo>
                  <a:pt x="1363313" y="1185973"/>
                </a:lnTo>
                <a:lnTo>
                  <a:pt x="1411438" y="1170934"/>
                </a:lnTo>
                <a:lnTo>
                  <a:pt x="1456944" y="1149858"/>
                </a:lnTo>
                <a:lnTo>
                  <a:pt x="1498826" y="1123354"/>
                </a:lnTo>
                <a:lnTo>
                  <a:pt x="1536065" y="1091850"/>
                </a:lnTo>
                <a:lnTo>
                  <a:pt x="1540286" y="1087120"/>
                </a:lnTo>
                <a:lnTo>
                  <a:pt x="1260856" y="1087120"/>
                </a:lnTo>
                <a:lnTo>
                  <a:pt x="1208609" y="1083190"/>
                </a:lnTo>
                <a:lnTo>
                  <a:pt x="1161208" y="1071403"/>
                </a:lnTo>
                <a:lnTo>
                  <a:pt x="1118641" y="1051758"/>
                </a:lnTo>
                <a:lnTo>
                  <a:pt x="1080897" y="1024255"/>
                </a:lnTo>
                <a:lnTo>
                  <a:pt x="1054967" y="995656"/>
                </a:lnTo>
                <a:lnTo>
                  <a:pt x="1032240" y="959389"/>
                </a:lnTo>
                <a:lnTo>
                  <a:pt x="1012727" y="915455"/>
                </a:lnTo>
                <a:lnTo>
                  <a:pt x="996442" y="863854"/>
                </a:lnTo>
                <a:close/>
              </a:path>
              <a:path w="1647825" h="1198245">
                <a:moveTo>
                  <a:pt x="1512927" y="110871"/>
                </a:moveTo>
                <a:lnTo>
                  <a:pt x="1256919" y="110871"/>
                </a:lnTo>
                <a:lnTo>
                  <a:pt x="1300305" y="114272"/>
                </a:lnTo>
                <a:lnTo>
                  <a:pt x="1339786" y="124460"/>
                </a:lnTo>
                <a:lnTo>
                  <a:pt x="1375362" y="141410"/>
                </a:lnTo>
                <a:lnTo>
                  <a:pt x="1407033" y="165100"/>
                </a:lnTo>
                <a:lnTo>
                  <a:pt x="1432962" y="193508"/>
                </a:lnTo>
                <a:lnTo>
                  <a:pt x="1462629" y="257897"/>
                </a:lnTo>
                <a:lnTo>
                  <a:pt x="1466285" y="294640"/>
                </a:lnTo>
                <a:lnTo>
                  <a:pt x="1464512" y="318621"/>
                </a:lnTo>
                <a:lnTo>
                  <a:pt x="1449947" y="365154"/>
                </a:lnTo>
                <a:lnTo>
                  <a:pt x="1420493" y="407352"/>
                </a:lnTo>
                <a:lnTo>
                  <a:pt x="1373768" y="442404"/>
                </a:lnTo>
                <a:lnTo>
                  <a:pt x="1310733" y="469147"/>
                </a:lnTo>
                <a:lnTo>
                  <a:pt x="1239434" y="482915"/>
                </a:lnTo>
                <a:lnTo>
                  <a:pt x="1201166" y="484632"/>
                </a:lnTo>
                <a:lnTo>
                  <a:pt x="1201166" y="589280"/>
                </a:lnTo>
                <a:lnTo>
                  <a:pt x="1263106" y="594189"/>
                </a:lnTo>
                <a:lnTo>
                  <a:pt x="1316355" y="601884"/>
                </a:lnTo>
                <a:lnTo>
                  <a:pt x="1360935" y="612390"/>
                </a:lnTo>
                <a:lnTo>
                  <a:pt x="1396873" y="625729"/>
                </a:lnTo>
                <a:lnTo>
                  <a:pt x="1453673" y="662400"/>
                </a:lnTo>
                <a:lnTo>
                  <a:pt x="1497711" y="713359"/>
                </a:lnTo>
                <a:lnTo>
                  <a:pt x="1525889" y="773636"/>
                </a:lnTo>
                <a:lnTo>
                  <a:pt x="1535303" y="838200"/>
                </a:lnTo>
                <a:lnTo>
                  <a:pt x="1530609" y="886610"/>
                </a:lnTo>
                <a:lnTo>
                  <a:pt x="1516522" y="931830"/>
                </a:lnTo>
                <a:lnTo>
                  <a:pt x="1493029" y="973859"/>
                </a:lnTo>
                <a:lnTo>
                  <a:pt x="1460119" y="1012698"/>
                </a:lnTo>
                <a:lnTo>
                  <a:pt x="1419447" y="1045275"/>
                </a:lnTo>
                <a:lnTo>
                  <a:pt x="1372679" y="1068530"/>
                </a:lnTo>
                <a:lnTo>
                  <a:pt x="1319815" y="1082474"/>
                </a:lnTo>
                <a:lnTo>
                  <a:pt x="1260856" y="1087120"/>
                </a:lnTo>
                <a:lnTo>
                  <a:pt x="1540286" y="1087120"/>
                </a:lnTo>
                <a:lnTo>
                  <a:pt x="1568636" y="1055346"/>
                </a:lnTo>
                <a:lnTo>
                  <a:pt x="1596517" y="1013841"/>
                </a:lnTo>
                <a:lnTo>
                  <a:pt x="1618926" y="969285"/>
                </a:lnTo>
                <a:lnTo>
                  <a:pt x="1634918" y="923623"/>
                </a:lnTo>
                <a:lnTo>
                  <a:pt x="1644505" y="876841"/>
                </a:lnTo>
                <a:lnTo>
                  <a:pt x="1647698" y="828929"/>
                </a:lnTo>
                <a:lnTo>
                  <a:pt x="1643052" y="774068"/>
                </a:lnTo>
                <a:lnTo>
                  <a:pt x="1629108" y="721899"/>
                </a:lnTo>
                <a:lnTo>
                  <a:pt x="1605853" y="672445"/>
                </a:lnTo>
                <a:lnTo>
                  <a:pt x="1573276" y="625729"/>
                </a:lnTo>
                <a:lnTo>
                  <a:pt x="1545058" y="595485"/>
                </a:lnTo>
                <a:lnTo>
                  <a:pt x="1513173" y="569134"/>
                </a:lnTo>
                <a:lnTo>
                  <a:pt x="1477621" y="546665"/>
                </a:lnTo>
                <a:lnTo>
                  <a:pt x="1438402" y="528066"/>
                </a:lnTo>
                <a:lnTo>
                  <a:pt x="1483168" y="497660"/>
                </a:lnTo>
                <a:lnTo>
                  <a:pt x="1519804" y="463851"/>
                </a:lnTo>
                <a:lnTo>
                  <a:pt x="1548304" y="426640"/>
                </a:lnTo>
                <a:lnTo>
                  <a:pt x="1568666" y="386032"/>
                </a:lnTo>
                <a:lnTo>
                  <a:pt x="1580886" y="342031"/>
                </a:lnTo>
                <a:lnTo>
                  <a:pt x="1584960" y="294640"/>
                </a:lnTo>
                <a:lnTo>
                  <a:pt x="1582316" y="257417"/>
                </a:lnTo>
                <a:lnTo>
                  <a:pt x="1574387" y="220980"/>
                </a:lnTo>
                <a:lnTo>
                  <a:pt x="1561171" y="185304"/>
                </a:lnTo>
                <a:lnTo>
                  <a:pt x="1542669" y="150368"/>
                </a:lnTo>
                <a:lnTo>
                  <a:pt x="1519354" y="117651"/>
                </a:lnTo>
                <a:lnTo>
                  <a:pt x="1512927" y="110871"/>
                </a:lnTo>
                <a:close/>
              </a:path>
              <a:path w="1647825" h="1198245">
                <a:moveTo>
                  <a:pt x="1256919" y="0"/>
                </a:moveTo>
                <a:lnTo>
                  <a:pt x="1209218" y="3033"/>
                </a:lnTo>
                <a:lnTo>
                  <a:pt x="1164115" y="12139"/>
                </a:lnTo>
                <a:lnTo>
                  <a:pt x="1121615" y="27322"/>
                </a:lnTo>
                <a:lnTo>
                  <a:pt x="1081724" y="48589"/>
                </a:lnTo>
                <a:lnTo>
                  <a:pt x="1044448" y="75946"/>
                </a:lnTo>
                <a:lnTo>
                  <a:pt x="1010812" y="108955"/>
                </a:lnTo>
                <a:lnTo>
                  <a:pt x="981833" y="147177"/>
                </a:lnTo>
                <a:lnTo>
                  <a:pt x="957506" y="190611"/>
                </a:lnTo>
                <a:lnTo>
                  <a:pt x="937824" y="239257"/>
                </a:lnTo>
                <a:lnTo>
                  <a:pt x="922782" y="293116"/>
                </a:lnTo>
                <a:lnTo>
                  <a:pt x="1039114" y="293116"/>
                </a:lnTo>
                <a:lnTo>
                  <a:pt x="1058711" y="247108"/>
                </a:lnTo>
                <a:lnTo>
                  <a:pt x="1080357" y="208327"/>
                </a:lnTo>
                <a:lnTo>
                  <a:pt x="1104050" y="176762"/>
                </a:lnTo>
                <a:lnTo>
                  <a:pt x="1157799" y="134231"/>
                </a:lnTo>
                <a:lnTo>
                  <a:pt x="1221339" y="113466"/>
                </a:lnTo>
                <a:lnTo>
                  <a:pt x="1256919" y="110871"/>
                </a:lnTo>
                <a:lnTo>
                  <a:pt x="1512927" y="110871"/>
                </a:lnTo>
                <a:lnTo>
                  <a:pt x="1491694" y="88471"/>
                </a:lnTo>
                <a:lnTo>
                  <a:pt x="1459676" y="62839"/>
                </a:lnTo>
                <a:lnTo>
                  <a:pt x="1423289" y="40767"/>
                </a:lnTo>
                <a:lnTo>
                  <a:pt x="1383952" y="22931"/>
                </a:lnTo>
                <a:lnTo>
                  <a:pt x="1343104" y="10191"/>
                </a:lnTo>
                <a:lnTo>
                  <a:pt x="1300755" y="2547"/>
                </a:lnTo>
                <a:lnTo>
                  <a:pt x="1256919" y="0"/>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9"/>
          <p:cNvSpPr/>
          <p:nvPr/>
        </p:nvSpPr>
        <p:spPr>
          <a:xfrm>
            <a:off x="9506203" y="1603440"/>
            <a:ext cx="1908175" cy="271780"/>
          </a:xfrm>
          <a:custGeom>
            <a:avLst/>
            <a:gdLst/>
            <a:ahLst/>
            <a:cxnLst/>
            <a:rect l="l" t="t" r="r" b="b"/>
            <a:pathLst>
              <a:path w="1908175" h="271780">
                <a:moveTo>
                  <a:pt x="1772411" y="0"/>
                </a:moveTo>
                <a:lnTo>
                  <a:pt x="135635" y="0"/>
                </a:lnTo>
                <a:lnTo>
                  <a:pt x="92756" y="6912"/>
                </a:lnTo>
                <a:lnTo>
                  <a:pt x="55522" y="26164"/>
                </a:lnTo>
                <a:lnTo>
                  <a:pt x="26164" y="55522"/>
                </a:lnTo>
                <a:lnTo>
                  <a:pt x="6912" y="92756"/>
                </a:lnTo>
                <a:lnTo>
                  <a:pt x="0" y="135636"/>
                </a:lnTo>
                <a:lnTo>
                  <a:pt x="6912" y="178515"/>
                </a:lnTo>
                <a:lnTo>
                  <a:pt x="26164" y="215749"/>
                </a:lnTo>
                <a:lnTo>
                  <a:pt x="55522" y="245107"/>
                </a:lnTo>
                <a:lnTo>
                  <a:pt x="92756" y="264359"/>
                </a:lnTo>
                <a:lnTo>
                  <a:pt x="135635" y="271272"/>
                </a:lnTo>
                <a:lnTo>
                  <a:pt x="1772411" y="271272"/>
                </a:lnTo>
                <a:lnTo>
                  <a:pt x="1815291" y="264359"/>
                </a:lnTo>
                <a:lnTo>
                  <a:pt x="1852525" y="245107"/>
                </a:lnTo>
                <a:lnTo>
                  <a:pt x="1881883" y="215749"/>
                </a:lnTo>
                <a:lnTo>
                  <a:pt x="1901135" y="178515"/>
                </a:lnTo>
                <a:lnTo>
                  <a:pt x="1908048" y="135636"/>
                </a:lnTo>
                <a:lnTo>
                  <a:pt x="1901135" y="92756"/>
                </a:lnTo>
                <a:lnTo>
                  <a:pt x="1881883" y="55522"/>
                </a:lnTo>
                <a:lnTo>
                  <a:pt x="1852525" y="26164"/>
                </a:lnTo>
                <a:lnTo>
                  <a:pt x="1815291" y="6912"/>
                </a:lnTo>
                <a:lnTo>
                  <a:pt x="1772411" y="0"/>
                </a:lnTo>
                <a:close/>
              </a:path>
            </a:pathLst>
          </a:custGeom>
          <a:solidFill>
            <a:srgbClr val="23292C"/>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0" name="object 10"/>
          <p:cNvSpPr/>
          <p:nvPr/>
        </p:nvSpPr>
        <p:spPr>
          <a:xfrm>
            <a:off x="9626854" y="2227960"/>
            <a:ext cx="1666875" cy="1198245"/>
          </a:xfrm>
          <a:custGeom>
            <a:avLst/>
            <a:gdLst/>
            <a:ahLst/>
            <a:cxnLst/>
            <a:rect l="l" t="t" r="r" b="b"/>
            <a:pathLst>
              <a:path w="1666875" h="1198245">
                <a:moveTo>
                  <a:pt x="383031" y="0"/>
                </a:moveTo>
                <a:lnTo>
                  <a:pt x="329668" y="3956"/>
                </a:lnTo>
                <a:lnTo>
                  <a:pt x="278923" y="15843"/>
                </a:lnTo>
                <a:lnTo>
                  <a:pt x="230798" y="35683"/>
                </a:lnTo>
                <a:lnTo>
                  <a:pt x="185293" y="63500"/>
                </a:lnTo>
                <a:lnTo>
                  <a:pt x="151536" y="91330"/>
                </a:lnTo>
                <a:lnTo>
                  <a:pt x="120980" y="123927"/>
                </a:lnTo>
                <a:lnTo>
                  <a:pt x="93624" y="161304"/>
                </a:lnTo>
                <a:lnTo>
                  <a:pt x="69469" y="203472"/>
                </a:lnTo>
                <a:lnTo>
                  <a:pt x="48514" y="250443"/>
                </a:lnTo>
                <a:lnTo>
                  <a:pt x="35629" y="287750"/>
                </a:lnTo>
                <a:lnTo>
                  <a:pt x="24733" y="329238"/>
                </a:lnTo>
                <a:lnTo>
                  <a:pt x="15823" y="374904"/>
                </a:lnTo>
                <a:lnTo>
                  <a:pt x="8897" y="424747"/>
                </a:lnTo>
                <a:lnTo>
                  <a:pt x="3952" y="478764"/>
                </a:lnTo>
                <a:lnTo>
                  <a:pt x="987" y="536953"/>
                </a:lnTo>
                <a:lnTo>
                  <a:pt x="0" y="599313"/>
                </a:lnTo>
                <a:lnTo>
                  <a:pt x="1003" y="661291"/>
                </a:lnTo>
                <a:lnTo>
                  <a:pt x="4015" y="719208"/>
                </a:lnTo>
                <a:lnTo>
                  <a:pt x="9037" y="773062"/>
                </a:lnTo>
                <a:lnTo>
                  <a:pt x="16072" y="822850"/>
                </a:lnTo>
                <a:lnTo>
                  <a:pt x="25122" y="868571"/>
                </a:lnTo>
                <a:lnTo>
                  <a:pt x="36189" y="910222"/>
                </a:lnTo>
                <a:lnTo>
                  <a:pt x="49275" y="947801"/>
                </a:lnTo>
                <a:lnTo>
                  <a:pt x="70474" y="995153"/>
                </a:lnTo>
                <a:lnTo>
                  <a:pt x="94752" y="1037550"/>
                </a:lnTo>
                <a:lnTo>
                  <a:pt x="122107" y="1075003"/>
                </a:lnTo>
                <a:lnTo>
                  <a:pt x="152542" y="1107524"/>
                </a:lnTo>
                <a:lnTo>
                  <a:pt x="186054" y="1135126"/>
                </a:lnTo>
                <a:lnTo>
                  <a:pt x="231227" y="1162609"/>
                </a:lnTo>
                <a:lnTo>
                  <a:pt x="279114" y="1182211"/>
                </a:lnTo>
                <a:lnTo>
                  <a:pt x="329715" y="1193954"/>
                </a:lnTo>
                <a:lnTo>
                  <a:pt x="383031" y="1197864"/>
                </a:lnTo>
                <a:lnTo>
                  <a:pt x="437207" y="1193835"/>
                </a:lnTo>
                <a:lnTo>
                  <a:pt x="488870" y="1181735"/>
                </a:lnTo>
                <a:lnTo>
                  <a:pt x="538033" y="1161538"/>
                </a:lnTo>
                <a:lnTo>
                  <a:pt x="584707" y="1133221"/>
                </a:lnTo>
                <a:lnTo>
                  <a:pt x="619410" y="1104814"/>
                </a:lnTo>
                <a:lnTo>
                  <a:pt x="628933" y="1094739"/>
                </a:lnTo>
                <a:lnTo>
                  <a:pt x="386969" y="1094739"/>
                </a:lnTo>
                <a:lnTo>
                  <a:pt x="349823" y="1091547"/>
                </a:lnTo>
                <a:lnTo>
                  <a:pt x="278437" y="1065968"/>
                </a:lnTo>
                <a:lnTo>
                  <a:pt x="244221" y="1043559"/>
                </a:lnTo>
                <a:lnTo>
                  <a:pt x="212552" y="1014960"/>
                </a:lnTo>
                <a:lnTo>
                  <a:pt x="184991" y="980408"/>
                </a:lnTo>
                <a:lnTo>
                  <a:pt x="161549" y="939903"/>
                </a:lnTo>
                <a:lnTo>
                  <a:pt x="142240" y="893444"/>
                </a:lnTo>
                <a:lnTo>
                  <a:pt x="123100" y="817033"/>
                </a:lnTo>
                <a:lnTo>
                  <a:pt x="116411" y="770953"/>
                </a:lnTo>
                <a:lnTo>
                  <a:pt x="111637" y="719624"/>
                </a:lnTo>
                <a:lnTo>
                  <a:pt x="108776" y="663045"/>
                </a:lnTo>
                <a:lnTo>
                  <a:pt x="107823" y="601217"/>
                </a:lnTo>
                <a:lnTo>
                  <a:pt x="108786" y="539210"/>
                </a:lnTo>
                <a:lnTo>
                  <a:pt x="111680" y="482477"/>
                </a:lnTo>
                <a:lnTo>
                  <a:pt x="116506" y="431022"/>
                </a:lnTo>
                <a:lnTo>
                  <a:pt x="123269" y="384847"/>
                </a:lnTo>
                <a:lnTo>
                  <a:pt x="131973" y="343957"/>
                </a:lnTo>
                <a:lnTo>
                  <a:pt x="162103" y="261848"/>
                </a:lnTo>
                <a:lnTo>
                  <a:pt x="185515" y="221376"/>
                </a:lnTo>
                <a:lnTo>
                  <a:pt x="212879" y="186930"/>
                </a:lnTo>
                <a:lnTo>
                  <a:pt x="244221" y="158496"/>
                </a:lnTo>
                <a:lnTo>
                  <a:pt x="278151" y="136306"/>
                </a:lnTo>
                <a:lnTo>
                  <a:pt x="313261" y="120427"/>
                </a:lnTo>
                <a:lnTo>
                  <a:pt x="386969" y="107696"/>
                </a:lnTo>
                <a:lnTo>
                  <a:pt x="633149" y="107696"/>
                </a:lnTo>
                <a:lnTo>
                  <a:pt x="618339" y="92043"/>
                </a:lnTo>
                <a:lnTo>
                  <a:pt x="583819" y="63880"/>
                </a:lnTo>
                <a:lnTo>
                  <a:pt x="537551" y="35897"/>
                </a:lnTo>
                <a:lnTo>
                  <a:pt x="488664" y="15938"/>
                </a:lnTo>
                <a:lnTo>
                  <a:pt x="437157" y="3980"/>
                </a:lnTo>
                <a:lnTo>
                  <a:pt x="383031" y="0"/>
                </a:lnTo>
                <a:close/>
              </a:path>
              <a:path w="1666875" h="1198245">
                <a:moveTo>
                  <a:pt x="633149" y="107696"/>
                </a:moveTo>
                <a:lnTo>
                  <a:pt x="386969" y="107696"/>
                </a:lnTo>
                <a:lnTo>
                  <a:pt x="423683" y="110882"/>
                </a:lnTo>
                <a:lnTo>
                  <a:pt x="459517" y="120427"/>
                </a:lnTo>
                <a:lnTo>
                  <a:pt x="494446" y="136306"/>
                </a:lnTo>
                <a:lnTo>
                  <a:pt x="528447" y="158496"/>
                </a:lnTo>
                <a:lnTo>
                  <a:pt x="560163" y="187616"/>
                </a:lnTo>
                <a:lnTo>
                  <a:pt x="588248" y="224107"/>
                </a:lnTo>
                <a:lnTo>
                  <a:pt x="612689" y="267956"/>
                </a:lnTo>
                <a:lnTo>
                  <a:pt x="633476" y="319150"/>
                </a:lnTo>
                <a:lnTo>
                  <a:pt x="645108" y="357516"/>
                </a:lnTo>
                <a:lnTo>
                  <a:pt x="654609" y="399335"/>
                </a:lnTo>
                <a:lnTo>
                  <a:pt x="661987" y="444611"/>
                </a:lnTo>
                <a:lnTo>
                  <a:pt x="667248" y="493347"/>
                </a:lnTo>
                <a:lnTo>
                  <a:pt x="670400" y="545549"/>
                </a:lnTo>
                <a:lnTo>
                  <a:pt x="671449" y="601217"/>
                </a:lnTo>
                <a:lnTo>
                  <a:pt x="670264" y="657036"/>
                </a:lnTo>
                <a:lnTo>
                  <a:pt x="666712" y="710071"/>
                </a:lnTo>
                <a:lnTo>
                  <a:pt x="660796" y="760333"/>
                </a:lnTo>
                <a:lnTo>
                  <a:pt x="652521" y="807832"/>
                </a:lnTo>
                <a:lnTo>
                  <a:pt x="641889" y="852580"/>
                </a:lnTo>
                <a:lnTo>
                  <a:pt x="628903" y="894588"/>
                </a:lnTo>
                <a:lnTo>
                  <a:pt x="609802" y="941546"/>
                </a:lnTo>
                <a:lnTo>
                  <a:pt x="586771" y="982218"/>
                </a:lnTo>
                <a:lnTo>
                  <a:pt x="559788" y="1016603"/>
                </a:lnTo>
                <a:lnTo>
                  <a:pt x="528827" y="1044701"/>
                </a:lnTo>
                <a:lnTo>
                  <a:pt x="495250" y="1066611"/>
                </a:lnTo>
                <a:lnTo>
                  <a:pt x="460422" y="1082246"/>
                </a:lnTo>
                <a:lnTo>
                  <a:pt x="386969" y="1094739"/>
                </a:lnTo>
                <a:lnTo>
                  <a:pt x="628933" y="1094739"/>
                </a:lnTo>
                <a:lnTo>
                  <a:pt x="679421" y="1033030"/>
                </a:lnTo>
                <a:lnTo>
                  <a:pt x="704742" y="989664"/>
                </a:lnTo>
                <a:lnTo>
                  <a:pt x="726948" y="941324"/>
                </a:lnTo>
                <a:lnTo>
                  <a:pt x="740641" y="903184"/>
                </a:lnTo>
                <a:lnTo>
                  <a:pt x="752221" y="861479"/>
                </a:lnTo>
                <a:lnTo>
                  <a:pt x="761691" y="816203"/>
                </a:lnTo>
                <a:lnTo>
                  <a:pt x="769052" y="767353"/>
                </a:lnTo>
                <a:lnTo>
                  <a:pt x="774308" y="714925"/>
                </a:lnTo>
                <a:lnTo>
                  <a:pt x="777459" y="658913"/>
                </a:lnTo>
                <a:lnTo>
                  <a:pt x="778510" y="599313"/>
                </a:lnTo>
                <a:lnTo>
                  <a:pt x="777425" y="539210"/>
                </a:lnTo>
                <a:lnTo>
                  <a:pt x="774246" y="483320"/>
                </a:lnTo>
                <a:lnTo>
                  <a:pt x="768912" y="430672"/>
                </a:lnTo>
                <a:lnTo>
                  <a:pt x="761442" y="381591"/>
                </a:lnTo>
                <a:lnTo>
                  <a:pt x="751832" y="336080"/>
                </a:lnTo>
                <a:lnTo>
                  <a:pt x="740081" y="294141"/>
                </a:lnTo>
                <a:lnTo>
                  <a:pt x="726186" y="255777"/>
                </a:lnTo>
                <a:lnTo>
                  <a:pt x="703735" y="207193"/>
                </a:lnTo>
                <a:lnTo>
                  <a:pt x="678285" y="163706"/>
                </a:lnTo>
                <a:lnTo>
                  <a:pt x="649824" y="125320"/>
                </a:lnTo>
                <a:lnTo>
                  <a:pt x="633149" y="107696"/>
                </a:lnTo>
                <a:close/>
              </a:path>
              <a:path w="1666875" h="1198245">
                <a:moveTo>
                  <a:pt x="1528318" y="904113"/>
                </a:moveTo>
                <a:lnTo>
                  <a:pt x="1415161" y="904113"/>
                </a:lnTo>
                <a:lnTo>
                  <a:pt x="1415161" y="1169289"/>
                </a:lnTo>
                <a:lnTo>
                  <a:pt x="1528318" y="1169289"/>
                </a:lnTo>
                <a:lnTo>
                  <a:pt x="1528318" y="904113"/>
                </a:lnTo>
                <a:close/>
              </a:path>
              <a:path w="1666875" h="1198245">
                <a:moveTo>
                  <a:pt x="1528318" y="0"/>
                </a:moveTo>
                <a:lnTo>
                  <a:pt x="1505203" y="0"/>
                </a:lnTo>
                <a:lnTo>
                  <a:pt x="869315" y="904113"/>
                </a:lnTo>
                <a:lnTo>
                  <a:pt x="1666367" y="904113"/>
                </a:lnTo>
                <a:lnTo>
                  <a:pt x="1666367" y="795527"/>
                </a:lnTo>
                <a:lnTo>
                  <a:pt x="1077214" y="795527"/>
                </a:lnTo>
                <a:lnTo>
                  <a:pt x="1415161" y="316356"/>
                </a:lnTo>
                <a:lnTo>
                  <a:pt x="1528318" y="316356"/>
                </a:lnTo>
                <a:lnTo>
                  <a:pt x="1528318" y="0"/>
                </a:lnTo>
                <a:close/>
              </a:path>
              <a:path w="1666875" h="1198245">
                <a:moveTo>
                  <a:pt x="1528318" y="316356"/>
                </a:moveTo>
                <a:lnTo>
                  <a:pt x="1415161" y="316356"/>
                </a:lnTo>
                <a:lnTo>
                  <a:pt x="1415161" y="795527"/>
                </a:lnTo>
                <a:lnTo>
                  <a:pt x="1528318" y="795527"/>
                </a:lnTo>
                <a:lnTo>
                  <a:pt x="1528318" y="316356"/>
                </a:lnTo>
                <a:close/>
              </a:path>
            </a:pathLst>
          </a:custGeom>
          <a:solidFill>
            <a:srgbClr val="73808B">
              <a:alpha val="30000"/>
            </a:srgbClr>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8" name="Title 17"/>
          <p:cNvSpPr>
            <a:spLocks noGrp="1"/>
          </p:cNvSpPr>
          <p:nvPr>
            <p:ph type="title"/>
          </p:nvPr>
        </p:nvSpPr>
        <p:spPr>
          <a:xfrm>
            <a:off x="1075029" y="457200"/>
            <a:ext cx="10136378" cy="861774"/>
          </a:xfrm>
        </p:spPr>
        <p:txBody>
          <a:bodyPr/>
          <a:lstStyle/>
          <a:p>
            <a:pPr algn="ctr"/>
            <a:r>
              <a:rPr lang="sr-Latn-ME" sz="28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ZAŠTO VLADE TREBA DA PROCJENJUJU REGISTAR PODSTICAJNIH MJERA ZA INVESTICIJE</a:t>
            </a:r>
            <a:endParaRPr lang="en-US" sz="2800" dirty="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A508BD5-AEAB-4B14-8D47-BB5C0785FC24}"/>
              </a:ext>
            </a:extLst>
          </p:cNvPr>
          <p:cNvSpPr/>
          <p:nvPr/>
        </p:nvSpPr>
        <p:spPr>
          <a:xfrm>
            <a:off x="838200" y="5256854"/>
            <a:ext cx="2600835" cy="1538883"/>
          </a:xfrm>
          <a:prstGeom prst="rect">
            <a:avLst/>
          </a:prstGeom>
        </p:spPr>
        <p:txBody>
          <a:bodyPr wrap="square">
            <a:spAutoFit/>
          </a:bodyPr>
          <a:lstStyle/>
          <a:p>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Finansijska analiza</a:t>
            </a:r>
            <a:r>
              <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t>
            </a:r>
          </a:p>
          <a:p>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buFont typeface="Arial" panose="020B0604020202020204" pitchFamily="34" charset="0"/>
              <a:buChar char="•"/>
            </a:pPr>
            <a:r>
              <a:rPr lang="sr-Latn-ME" sz="1100" b="1" dirty="0">
                <a:solidFill>
                  <a:srgbClr val="000000"/>
                </a:solidFill>
                <a:latin typeface="Arial" panose="020B0604020202020204" pitchFamily="34" charset="0"/>
                <a:cs typeface="Arial" panose="020B0604020202020204" pitchFamily="34" charset="0"/>
              </a:rPr>
              <a:t>P</a:t>
            </a:r>
            <a:r>
              <a:rPr lang="en-US" sz="1100" b="1" dirty="0">
                <a:solidFill>
                  <a:srgbClr val="000000"/>
                </a:solidFill>
                <a:latin typeface="Arial" panose="020B0604020202020204" pitchFamily="34" charset="0"/>
                <a:cs typeface="Arial" panose="020B0604020202020204" pitchFamily="34" charset="0"/>
              </a:rPr>
              <a:t>omaže u procjeni profitabilnosti različitih investici</a:t>
            </a:r>
            <a:r>
              <a:rPr lang="sr-Latn-ME" sz="1100" b="1" dirty="0">
                <a:solidFill>
                  <a:srgbClr val="000000"/>
                </a:solidFill>
                <a:latin typeface="Arial" panose="020B0604020202020204" pitchFamily="34" charset="0"/>
                <a:cs typeface="Arial" panose="020B0604020202020204" pitchFamily="34" charset="0"/>
              </a:rPr>
              <a:t>onih</a:t>
            </a:r>
            <a:r>
              <a:rPr lang="en-US" sz="1100" b="1" dirty="0">
                <a:solidFill>
                  <a:srgbClr val="000000"/>
                </a:solidFill>
                <a:latin typeface="Arial" panose="020B0604020202020204" pitchFamily="34" charset="0"/>
                <a:cs typeface="Arial" panose="020B0604020202020204" pitchFamily="34" charset="0"/>
              </a:rPr>
              <a:t> po</a:t>
            </a:r>
            <a:r>
              <a:rPr lang="sr-Latn-ME" sz="1100" b="1" dirty="0">
                <a:solidFill>
                  <a:srgbClr val="000000"/>
                </a:solidFill>
                <a:latin typeface="Arial" panose="020B0604020202020204" pitchFamily="34" charset="0"/>
                <a:cs typeface="Arial" panose="020B0604020202020204" pitchFamily="34" charset="0"/>
              </a:rPr>
              <a:t>ds</a:t>
            </a:r>
            <a:r>
              <a:rPr lang="en-US" sz="1100" b="1" dirty="0">
                <a:solidFill>
                  <a:srgbClr val="000000"/>
                </a:solidFill>
                <a:latin typeface="Arial" panose="020B0604020202020204" pitchFamily="34" charset="0"/>
                <a:cs typeface="Arial" panose="020B0604020202020204" pitchFamily="34" charset="0"/>
              </a:rPr>
              <a:t>ticaja putem </a:t>
            </a:r>
            <a:r>
              <a:rPr lang="sr-Latn-ME" sz="1100" b="1" dirty="0">
                <a:solidFill>
                  <a:srgbClr val="000000"/>
                </a:solidFill>
                <a:latin typeface="Arial" panose="020B0604020202020204" pitchFamily="34" charset="0"/>
                <a:cs typeface="Arial" panose="020B0604020202020204" pitchFamily="34" charset="0"/>
              </a:rPr>
              <a:t>cost-benefit </a:t>
            </a:r>
            <a:r>
              <a:rPr lang="en-US" sz="1100" b="1" dirty="0">
                <a:solidFill>
                  <a:srgbClr val="000000"/>
                </a:solidFill>
                <a:latin typeface="Arial" panose="020B0604020202020204" pitchFamily="34" charset="0"/>
                <a:cs typeface="Arial" panose="020B0604020202020204" pitchFamily="34" charset="0"/>
              </a:rPr>
              <a:t>analize  (CBA) </a:t>
            </a:r>
            <a:r>
              <a:rPr lang="sr-Latn-ME" sz="1100" b="1" dirty="0">
                <a:solidFill>
                  <a:srgbClr val="000000"/>
                </a:solidFill>
                <a:latin typeface="Arial" panose="020B0604020202020204" pitchFamily="34" charset="0"/>
                <a:cs typeface="Arial" panose="020B0604020202020204" pitchFamily="34" charset="0"/>
              </a:rPr>
              <a:t>projekata koje sprovode Ministarstvo ekonomskog razvoja i ostala ministarstva.</a:t>
            </a:r>
            <a:endParaRPr lang="en-GB" sz="11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F53E4A0-585C-46C1-9B76-3C1EF672FC8E}"/>
              </a:ext>
            </a:extLst>
          </p:cNvPr>
          <p:cNvSpPr/>
          <p:nvPr/>
        </p:nvSpPr>
        <p:spPr>
          <a:xfrm>
            <a:off x="4015707" y="4198231"/>
            <a:ext cx="2600835" cy="1369606"/>
          </a:xfrm>
          <a:prstGeom prst="rect">
            <a:avLst/>
          </a:prstGeom>
        </p:spPr>
        <p:txBody>
          <a:bodyPr wrap="square">
            <a:spAutoFit/>
          </a:bodyPr>
          <a:lstStyle/>
          <a:p>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Obrazloženja sa etičkog stanovišta</a:t>
            </a:r>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endParaRPr lang="en-GB" sz="11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buFont typeface="Arial" panose="020B0604020202020204" pitchFamily="34" charset="0"/>
              <a:buChar char="•"/>
            </a:pPr>
            <a:r>
              <a:rPr lang="sr-Latn-ME" sz="1100" b="1" dirty="0">
                <a:solidFill>
                  <a:srgbClr val="000000"/>
                </a:solidFill>
                <a:latin typeface="Arial" panose="020B0604020202020204" pitchFamily="34" charset="0"/>
                <a:cs typeface="Arial" panose="020B0604020202020204" pitchFamily="34" charset="0"/>
              </a:rPr>
              <a:t>P</a:t>
            </a:r>
            <a:r>
              <a:rPr lang="en-US" sz="1100" b="1" dirty="0">
                <a:solidFill>
                  <a:srgbClr val="000000"/>
                </a:solidFill>
                <a:latin typeface="Arial" panose="020B0604020202020204" pitchFamily="34" charset="0"/>
                <a:cs typeface="Arial" panose="020B0604020202020204" pitchFamily="34" charset="0"/>
              </a:rPr>
              <a:t>omaže </a:t>
            </a:r>
            <a:r>
              <a:rPr lang="sr-Latn-ME" sz="1100" b="1" dirty="0">
                <a:solidFill>
                  <a:srgbClr val="000000"/>
                </a:solidFill>
                <a:latin typeface="Arial" panose="020B0604020202020204" pitchFamily="34" charset="0"/>
                <a:cs typeface="Arial" panose="020B0604020202020204" pitchFamily="34" charset="0"/>
              </a:rPr>
              <a:t>da se efikasnije raspodjele troškovi</a:t>
            </a:r>
            <a:r>
              <a:rPr lang="en-US" sz="1100" b="1" dirty="0">
                <a:solidFill>
                  <a:srgbClr val="000000"/>
                </a:solidFill>
                <a:latin typeface="Arial" panose="020B0604020202020204" pitchFamily="34" charset="0"/>
                <a:cs typeface="Arial" panose="020B0604020202020204" pitchFamily="34" charset="0"/>
              </a:rPr>
              <a:t> </a:t>
            </a:r>
            <a:r>
              <a:rPr lang="sr-Latn-ME" sz="1100" b="1" dirty="0">
                <a:solidFill>
                  <a:srgbClr val="000000"/>
                </a:solidFill>
                <a:latin typeface="Arial" panose="020B0604020202020204" pitchFamily="34" charset="0"/>
                <a:cs typeface="Arial" panose="020B0604020202020204" pitchFamily="34" charset="0"/>
              </a:rPr>
              <a:t>i dodijele investicioni podsticaji poštujući načelo etike i pravednosti</a:t>
            </a:r>
          </a:p>
        </p:txBody>
      </p:sp>
      <p:sp>
        <p:nvSpPr>
          <p:cNvPr id="20" name="Rectangle 19">
            <a:extLst>
              <a:ext uri="{FF2B5EF4-FFF2-40B4-BE49-F238E27FC236}">
                <a16:creationId xmlns:a16="http://schemas.microsoft.com/office/drawing/2014/main" id="{833245BC-12A9-4675-B417-B78965474FE8}"/>
              </a:ext>
            </a:extLst>
          </p:cNvPr>
          <p:cNvSpPr/>
          <p:nvPr/>
        </p:nvSpPr>
        <p:spPr>
          <a:xfrm>
            <a:off x="7046793" y="4841010"/>
            <a:ext cx="3119505" cy="1246495"/>
          </a:xfrm>
          <a:prstGeom prst="rect">
            <a:avLst/>
          </a:prstGeom>
        </p:spPr>
        <p:txBody>
          <a:bodyPr wrap="square">
            <a:spAutoFit/>
          </a:bodyPr>
          <a:lstStyle/>
          <a:p>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Socio-ekonomske </a:t>
            </a:r>
          </a:p>
          <a:p>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koristi</a:t>
            </a:r>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buFont typeface="Arial" panose="020B0604020202020204" pitchFamily="34" charset="0"/>
              <a:buChar char="•"/>
            </a:pPr>
            <a:r>
              <a:rPr lang="sr-Latn-ME" sz="1100" b="1" dirty="0">
                <a:solidFill>
                  <a:srgbClr val="000000"/>
                </a:solidFill>
                <a:latin typeface="Arial" panose="020B0604020202020204" pitchFamily="34" charset="0"/>
                <a:cs typeface="Arial" panose="020B0604020202020204" pitchFamily="34" charset="0"/>
              </a:rPr>
              <a:t>P</a:t>
            </a:r>
            <a:r>
              <a:rPr lang="en-US" sz="1100" b="1" dirty="0">
                <a:solidFill>
                  <a:srgbClr val="000000"/>
                </a:solidFill>
                <a:latin typeface="Arial" panose="020B0604020202020204" pitchFamily="34" charset="0"/>
                <a:cs typeface="Arial" panose="020B0604020202020204" pitchFamily="34" charset="0"/>
              </a:rPr>
              <a:t>omaže u upoređivanju različitih investici</a:t>
            </a:r>
            <a:r>
              <a:rPr lang="sr-Latn-ME" sz="1100" b="1" dirty="0">
                <a:solidFill>
                  <a:srgbClr val="000000"/>
                </a:solidFill>
                <a:latin typeface="Arial" panose="020B0604020202020204" pitchFamily="34" charset="0"/>
                <a:cs typeface="Arial" panose="020B0604020202020204" pitchFamily="34" charset="0"/>
              </a:rPr>
              <a:t>onih</a:t>
            </a:r>
            <a:r>
              <a:rPr lang="en-US" sz="1100" b="1" dirty="0">
                <a:solidFill>
                  <a:srgbClr val="000000"/>
                </a:solidFill>
                <a:latin typeface="Arial" panose="020B0604020202020204" pitchFamily="34" charset="0"/>
                <a:cs typeface="Arial" panose="020B0604020202020204" pitchFamily="34" charset="0"/>
              </a:rPr>
              <a:t> po</a:t>
            </a:r>
            <a:r>
              <a:rPr lang="sr-Latn-ME" sz="1100" b="1" dirty="0">
                <a:solidFill>
                  <a:srgbClr val="000000"/>
                </a:solidFill>
                <a:latin typeface="Arial" panose="020B0604020202020204" pitchFamily="34" charset="0"/>
                <a:cs typeface="Arial" panose="020B0604020202020204" pitchFamily="34" charset="0"/>
              </a:rPr>
              <a:t>ds</a:t>
            </a:r>
            <a:r>
              <a:rPr lang="en-US" sz="1100" b="1" dirty="0">
                <a:solidFill>
                  <a:srgbClr val="000000"/>
                </a:solidFill>
                <a:latin typeface="Arial" panose="020B0604020202020204" pitchFamily="34" charset="0"/>
                <a:cs typeface="Arial" panose="020B0604020202020204" pitchFamily="34" charset="0"/>
              </a:rPr>
              <a:t>ticaja i procjeni </a:t>
            </a:r>
            <a:r>
              <a:rPr lang="sr-Latn-ME" sz="1100" b="1" dirty="0">
                <a:solidFill>
                  <a:srgbClr val="000000"/>
                </a:solidFill>
                <a:latin typeface="Arial" panose="020B0604020202020204" pitchFamily="34" charset="0"/>
                <a:cs typeface="Arial" panose="020B0604020202020204" pitchFamily="34" charset="0"/>
              </a:rPr>
              <a:t>njihovog </a:t>
            </a:r>
            <a:r>
              <a:rPr lang="en-US" sz="1100" b="1" dirty="0">
                <a:solidFill>
                  <a:srgbClr val="000000"/>
                </a:solidFill>
                <a:latin typeface="Arial" panose="020B0604020202020204" pitchFamily="34" charset="0"/>
                <a:cs typeface="Arial" panose="020B0604020202020204" pitchFamily="34" charset="0"/>
              </a:rPr>
              <a:t>ut</a:t>
            </a:r>
            <a:r>
              <a:rPr lang="sr-Latn-ME" sz="1100" b="1" dirty="0">
                <a:solidFill>
                  <a:srgbClr val="000000"/>
                </a:solidFill>
                <a:latin typeface="Arial" panose="020B0604020202020204" pitchFamily="34" charset="0"/>
                <a:cs typeface="Arial" panose="020B0604020202020204" pitchFamily="34" charset="0"/>
              </a:rPr>
              <a:t>i</a:t>
            </a:r>
            <a:r>
              <a:rPr lang="en-US" sz="1100" b="1" dirty="0">
                <a:solidFill>
                  <a:srgbClr val="000000"/>
                </a:solidFill>
                <a:latin typeface="Arial" panose="020B0604020202020204" pitchFamily="34" charset="0"/>
                <a:cs typeface="Arial" panose="020B0604020202020204" pitchFamily="34" charset="0"/>
              </a:rPr>
              <a:t>caja na socijalne politike</a:t>
            </a:r>
            <a:endParaRPr lang="en-GB" sz="1100" b="1" dirty="0">
              <a:latin typeface="Arial" panose="020B0604020202020204" pitchFamily="34" charset="0"/>
              <a:ea typeface="Verdana" panose="020B060403050404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21BC37A-1D92-48A4-9633-9C0E1E51D74E}"/>
              </a:ext>
            </a:extLst>
          </p:cNvPr>
          <p:cNvSpPr/>
          <p:nvPr/>
        </p:nvSpPr>
        <p:spPr>
          <a:xfrm>
            <a:off x="9626854" y="3542283"/>
            <a:ext cx="2282765" cy="1538883"/>
          </a:xfrm>
          <a:prstGeom prst="rect">
            <a:avLst/>
          </a:prstGeom>
        </p:spPr>
        <p:txBody>
          <a:bodyPr wrap="square">
            <a:spAutoFit/>
          </a:bodyPr>
          <a:lstStyle/>
          <a:p>
            <a:r>
              <a:rPr lang="sr-Latn-ME"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Procjena rizika</a:t>
            </a:r>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endParaRPr lang="en-GB" sz="14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1450" indent="-171450">
              <a:buFont typeface="Arial" panose="020B0604020202020204" pitchFamily="34" charset="0"/>
              <a:buChar char="•"/>
            </a:pPr>
            <a:r>
              <a:rPr lang="sr-Latn-ME" sz="1100" b="1" dirty="0">
                <a:solidFill>
                  <a:srgbClr val="000000"/>
                </a:solidFill>
                <a:latin typeface="Arial" panose="020B0604020202020204" pitchFamily="34" charset="0"/>
                <a:cs typeface="Arial" panose="020B0604020202020204" pitchFamily="34" charset="0"/>
              </a:rPr>
              <a:t>P</a:t>
            </a:r>
            <a:r>
              <a:rPr lang="en-US" sz="1100" b="1" dirty="0">
                <a:solidFill>
                  <a:srgbClr val="000000"/>
                </a:solidFill>
                <a:latin typeface="Arial" panose="020B0604020202020204" pitchFamily="34" charset="0"/>
                <a:cs typeface="Arial" panose="020B0604020202020204" pitchFamily="34" charset="0"/>
              </a:rPr>
              <a:t>omaže u konkretnom mjerenju </a:t>
            </a:r>
            <a:r>
              <a:rPr lang="sr-Latn-ME" sz="1100" b="1" dirty="0">
                <a:solidFill>
                  <a:srgbClr val="000000"/>
                </a:solidFill>
                <a:latin typeface="Arial" panose="020B0604020202020204" pitchFamily="34" charset="0"/>
                <a:cs typeface="Arial" panose="020B0604020202020204" pitchFamily="34" charset="0"/>
              </a:rPr>
              <a:t>efektivnosti i efikasnosti </a:t>
            </a:r>
            <a:r>
              <a:rPr lang="en-US" sz="1100" b="1" dirty="0">
                <a:solidFill>
                  <a:srgbClr val="000000"/>
                </a:solidFill>
                <a:latin typeface="Arial" panose="020B0604020202020204" pitchFamily="34" charset="0"/>
                <a:cs typeface="Arial" panose="020B0604020202020204" pitchFamily="34" charset="0"/>
              </a:rPr>
              <a:t>različitih investici</a:t>
            </a:r>
            <a:r>
              <a:rPr lang="sr-Latn-ME" sz="1100" b="1" dirty="0">
                <a:solidFill>
                  <a:srgbClr val="000000"/>
                </a:solidFill>
                <a:latin typeface="Arial" panose="020B0604020202020204" pitchFamily="34" charset="0"/>
                <a:cs typeface="Arial" panose="020B0604020202020204" pitchFamily="34" charset="0"/>
              </a:rPr>
              <a:t>onih</a:t>
            </a:r>
            <a:r>
              <a:rPr lang="en-US" sz="1100" b="1" dirty="0">
                <a:solidFill>
                  <a:srgbClr val="000000"/>
                </a:solidFill>
                <a:latin typeface="Arial" panose="020B0604020202020204" pitchFamily="34" charset="0"/>
                <a:cs typeface="Arial" panose="020B0604020202020204" pitchFamily="34" charset="0"/>
              </a:rPr>
              <a:t> po</a:t>
            </a:r>
            <a:r>
              <a:rPr lang="sr-Latn-ME" sz="1100" b="1" dirty="0">
                <a:solidFill>
                  <a:srgbClr val="000000"/>
                </a:solidFill>
                <a:latin typeface="Arial" panose="020B0604020202020204" pitchFamily="34" charset="0"/>
                <a:cs typeface="Arial" panose="020B0604020202020204" pitchFamily="34" charset="0"/>
              </a:rPr>
              <a:t>ds</a:t>
            </a:r>
            <a:r>
              <a:rPr lang="en-US" sz="1100" b="1" dirty="0">
                <a:solidFill>
                  <a:srgbClr val="000000"/>
                </a:solidFill>
                <a:latin typeface="Arial" panose="020B0604020202020204" pitchFamily="34" charset="0"/>
                <a:cs typeface="Arial" panose="020B0604020202020204" pitchFamily="34" charset="0"/>
              </a:rPr>
              <a:t>ticaja </a:t>
            </a:r>
            <a:r>
              <a:rPr lang="sr-Latn-ME" sz="1100" b="1" dirty="0">
                <a:solidFill>
                  <a:srgbClr val="000000"/>
                </a:solidFill>
                <a:latin typeface="Arial" panose="020B0604020202020204" pitchFamily="34" charset="0"/>
                <a:cs typeface="Arial" panose="020B0604020202020204" pitchFamily="34" charset="0"/>
              </a:rPr>
              <a:t>u vezi sa</a:t>
            </a:r>
            <a:r>
              <a:rPr lang="en-US" sz="1100" b="1" dirty="0">
                <a:solidFill>
                  <a:srgbClr val="000000"/>
                </a:solidFill>
                <a:latin typeface="Arial" panose="020B0604020202020204" pitchFamily="34" charset="0"/>
                <a:cs typeface="Arial" panose="020B0604020202020204" pitchFamily="34" charset="0"/>
              </a:rPr>
              <a:t> upravljanje</a:t>
            </a:r>
            <a:r>
              <a:rPr lang="sr-Latn-ME" sz="1100" b="1" dirty="0">
                <a:solidFill>
                  <a:srgbClr val="000000"/>
                </a:solidFill>
                <a:latin typeface="Arial" panose="020B0604020202020204" pitchFamily="34" charset="0"/>
                <a:cs typeface="Arial" panose="020B0604020202020204" pitchFamily="34" charset="0"/>
              </a:rPr>
              <a:t>m</a:t>
            </a:r>
            <a:r>
              <a:rPr lang="en-US" sz="1100" b="1" dirty="0">
                <a:solidFill>
                  <a:srgbClr val="000000"/>
                </a:solidFill>
                <a:latin typeface="Arial" panose="020B0604020202020204" pitchFamily="34" charset="0"/>
                <a:cs typeface="Arial" panose="020B0604020202020204" pitchFamily="34" charset="0"/>
              </a:rPr>
              <a:t> rizikom..</a:t>
            </a:r>
            <a:endParaRPr lang="en-GB" sz="1100" b="1" dirty="0">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7605</TotalTime>
  <Words>4798</Words>
  <Application>Microsoft Office PowerPoint</Application>
  <PresentationFormat>Widescreen</PresentationFormat>
  <Paragraphs>307</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Registar podsticajnih mjera za investicije  Crna Gora  2022</vt:lpstr>
      <vt:lpstr>Sadržaj </vt:lpstr>
      <vt:lpstr>Zajedničko regionalno tržište CRM (2021-2024)</vt:lpstr>
      <vt:lpstr>REGIONALNA INVESTICIONA OBLAST – CILJEVI  </vt:lpstr>
      <vt:lpstr>EKONOMSKI BENEFITI REGIONALNE EKONOMSKE INTEGRACIJE </vt:lpstr>
      <vt:lpstr>ZAJEDNIČKO REGIONALNO TRŽIŠTE CRM (2021-2024)</vt:lpstr>
      <vt:lpstr>REGISTAR PODSTICAJNIH MJERA</vt:lpstr>
      <vt:lpstr>ZAŠTO JE ZNAČAJAN REGISTAR PODSTICAJNIH MJERA ZA INVESTICIJE</vt:lpstr>
      <vt:lpstr>ZAŠTO VLADE TREBA DA PROCJENJUJU REGISTAR PODSTICAJNIH MJERA ZA INVESTICIJE</vt:lpstr>
      <vt:lpstr>REGISTAR PODSTICAJNIH MJERA ZA INVESTICIJE CRNE GORE</vt:lpstr>
      <vt:lpstr>REGISTAR PODSTICAJNIH MJERA ZA INVESTICIJE CRNE GORE </vt:lpstr>
      <vt:lpstr>REGISTAR PODSTICAJNIH MJERA ZA INVESTICIJE CRNE GORE </vt:lpstr>
      <vt:lpstr>PowerPoint Presentation</vt:lpstr>
      <vt:lpstr>REGISTAR PODSTICAJNIH MJERA ZA INVESTICIJE CRNE GORE </vt:lpstr>
      <vt:lpstr>REGISTAR PODSTICAJNIH MJERA ZA INVESTICIJE CRNE GORE </vt:lpstr>
      <vt:lpstr>REGISTAR PODSTICAJNIH MJERA ZA INVESTICIJE CRNE GORE </vt:lpstr>
      <vt:lpstr>REGISTAR PODSTICAJNIH MJERA ZA INVESTICIJE CRNE GORE </vt:lpstr>
      <vt:lpstr>REGISTAR PODSTICAJNIH MJERA ZA INVESTICIJE CRNE GORE </vt:lpstr>
      <vt:lpstr>PREGLED REGISTRA PODSTICAJNIH MJERA ZA INVESTICIJE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Albania Inventory of Investment Incentives</dc:title>
  <dc:creator>lazar.nenezic@mek.gov.me</dc:creator>
  <cp:lastModifiedBy>Unknown User</cp:lastModifiedBy>
  <cp:revision>518</cp:revision>
  <dcterms:created xsi:type="dcterms:W3CDTF">2021-01-08T12:49:03Z</dcterms:created>
  <dcterms:modified xsi:type="dcterms:W3CDTF">2022-06-20T05:59:37Z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2020-06-08T00:00:00Z</vt:filetime>
  </property>
  <property fmtid="{D5CDD505-2E9C-101B-9397-08002B2CF9AE}" pid="3" name="Creator">
    <vt:lpwstr>Microsoft® PowerPoint® 2013</vt:lpwstr>
  </property>
  <property fmtid="{D5CDD505-2E9C-101B-9397-08002B2CF9AE}" pid="4" name="LastSaved">
    <vt:filetime>2021-01-08T00:00:00Z</vt:filetime>
  </property>
</Properties>
</file>